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37"/>
  </p:notesMasterIdLst>
  <p:sldIdLst>
    <p:sldId id="274" r:id="rId2"/>
    <p:sldId id="276" r:id="rId3"/>
    <p:sldId id="277" r:id="rId4"/>
    <p:sldId id="278" r:id="rId5"/>
    <p:sldId id="279" r:id="rId6"/>
    <p:sldId id="280" r:id="rId7"/>
    <p:sldId id="281" r:id="rId8"/>
    <p:sldId id="289" r:id="rId9"/>
    <p:sldId id="290" r:id="rId10"/>
    <p:sldId id="29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57" r:id="rId19"/>
    <p:sldId id="258" r:id="rId20"/>
    <p:sldId id="292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B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42603-82A9-404C-9E38-5E96C5EE29CA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C89EB-5F18-4A07-83C2-1210BFABB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9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a-IR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884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730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816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7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7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2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818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54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3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1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9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3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8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F4A5F93-7020-45F9-85A1-266219ED4704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CAA6263-9D13-4ADA-B47D-A5F1A8155DC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18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3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5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7.xml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18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19.xml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20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21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22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23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2" Type="http://schemas.microsoft.com/office/2007/relationships/media" Target="../media/media22.m4a"/><Relationship Id="rId1" Type="http://schemas.openxmlformats.org/officeDocument/2006/relationships/tags" Target="../tags/tag24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2" Type="http://schemas.microsoft.com/office/2007/relationships/media" Target="../media/media23.m4a"/><Relationship Id="rId1" Type="http://schemas.openxmlformats.org/officeDocument/2006/relationships/tags" Target="../tags/tag25.xml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4a"/><Relationship Id="rId2" Type="http://schemas.microsoft.com/office/2007/relationships/media" Target="../media/media24.m4a"/><Relationship Id="rId1" Type="http://schemas.openxmlformats.org/officeDocument/2006/relationships/tags" Target="../tags/tag26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2" Type="http://schemas.microsoft.com/office/2007/relationships/media" Target="../media/media25.m4a"/><Relationship Id="rId1" Type="http://schemas.openxmlformats.org/officeDocument/2006/relationships/tags" Target="../tags/tag27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m4a"/><Relationship Id="rId2" Type="http://schemas.microsoft.com/office/2007/relationships/media" Target="../media/media26.m4a"/><Relationship Id="rId1" Type="http://schemas.openxmlformats.org/officeDocument/2006/relationships/tags" Target="../tags/tag28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7.m4a"/><Relationship Id="rId2" Type="http://schemas.microsoft.com/office/2007/relationships/media" Target="../media/media27.m4a"/><Relationship Id="rId1" Type="http://schemas.openxmlformats.org/officeDocument/2006/relationships/tags" Target="../tags/tag29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28.m4a"/><Relationship Id="rId2" Type="http://schemas.microsoft.com/office/2007/relationships/media" Target="../media/media28.m4a"/><Relationship Id="rId1" Type="http://schemas.openxmlformats.org/officeDocument/2006/relationships/tags" Target="../tags/tag30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9.m4a"/><Relationship Id="rId2" Type="http://schemas.microsoft.com/office/2007/relationships/media" Target="../media/media29.m4a"/><Relationship Id="rId1" Type="http://schemas.openxmlformats.org/officeDocument/2006/relationships/tags" Target="../tags/tag3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media30.m4a"/><Relationship Id="rId2" Type="http://schemas.microsoft.com/office/2007/relationships/media" Target="../media/media30.m4a"/><Relationship Id="rId1" Type="http://schemas.openxmlformats.org/officeDocument/2006/relationships/tags" Target="../tags/tag32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media31.m4a"/><Relationship Id="rId2" Type="http://schemas.microsoft.com/office/2007/relationships/media" Target="../media/media31.m4a"/><Relationship Id="rId1" Type="http://schemas.openxmlformats.org/officeDocument/2006/relationships/tags" Target="../tags/tag33.xml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2.m4a"/><Relationship Id="rId2" Type="http://schemas.microsoft.com/office/2007/relationships/media" Target="../media/media32.m4a"/><Relationship Id="rId1" Type="http://schemas.openxmlformats.org/officeDocument/2006/relationships/tags" Target="../tags/tag34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3.m4a"/><Relationship Id="rId2" Type="http://schemas.microsoft.com/office/2007/relationships/media" Target="../media/media33.m4a"/><Relationship Id="rId1" Type="http://schemas.openxmlformats.org/officeDocument/2006/relationships/tags" Target="../tags/tag35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4.m4a"/><Relationship Id="rId2" Type="http://schemas.microsoft.com/office/2007/relationships/media" Target="../media/media34.m4a"/><Relationship Id="rId1" Type="http://schemas.openxmlformats.org/officeDocument/2006/relationships/tags" Target="../tags/tag36.xml"/><Relationship Id="rId6" Type="http://schemas.openxmlformats.org/officeDocument/2006/relationships/image" Target="../media/image4.png"/><Relationship Id="rId5" Type="http://schemas.openxmlformats.org/officeDocument/2006/relationships/image" Target="../media/image14.gif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5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92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581338"/>
              </p:ext>
            </p:extLst>
          </p:nvPr>
        </p:nvGraphicFramePr>
        <p:xfrm>
          <a:off x="3728852" y="1844675"/>
          <a:ext cx="4773880" cy="2074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CorelDRAW" r:id="rId5" imgW="4391025" imgH="2505075" progId="CorelDRAW.Graphic.10">
                  <p:embed/>
                </p:oleObj>
              </mc:Choice>
              <mc:Fallback>
                <p:oleObj name="CorelDRAW" r:id="rId5" imgW="4391025" imgH="2505075" progId="CorelDRAW.Graphic.10">
                  <p:embed/>
                  <p:pic>
                    <p:nvPicPr>
                      <p:cNvPr id="3092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8852" y="1844675"/>
                        <a:ext cx="4773880" cy="20741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tx1"/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176429778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9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9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9418" y="2052918"/>
            <a:ext cx="9702140" cy="4195481"/>
          </a:xfrm>
        </p:spPr>
        <p:txBody>
          <a:bodyPr>
            <a:normAutofit/>
          </a:bodyPr>
          <a:lstStyle/>
          <a:p>
            <a:pPr algn="r" rtl="1">
              <a:buClr>
                <a:srgbClr val="FFFF00"/>
              </a:buClr>
              <a:buSzPct val="144000"/>
              <a:buFont typeface="Wingdings" panose="05000000000000000000" pitchFamily="2" charset="2"/>
              <a:buChar char="§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پویا: تاثیرات متقابل و همپوشانی فراوان بین ۵ مرحله </a:t>
            </a:r>
          </a:p>
          <a:p>
            <a:pPr algn="r" rtl="1">
              <a:buClr>
                <a:srgbClr val="FFFF00"/>
              </a:buClr>
              <a:buSzPct val="144000"/>
              <a:buFont typeface="Wingdings" panose="05000000000000000000" pitchFamily="2" charset="2"/>
              <a:buChar char="§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سیستماتیک: بخشی از یک سلسله فعالیت های منظم</a:t>
            </a:r>
          </a:p>
          <a:p>
            <a:pPr algn="r" rtl="1">
              <a:buClr>
                <a:srgbClr val="FFFF00"/>
              </a:buClr>
              <a:buSzPct val="144000"/>
              <a:buFont typeface="Wingdings" panose="05000000000000000000" pitchFamily="2" charset="2"/>
              <a:buChar char="§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مبتنی بر هدف: اتحاد بین مددجو و افراد تیم مراقبتی در راه رسیدن به هدف</a:t>
            </a:r>
          </a:p>
          <a:p>
            <a:pPr algn="r" rtl="1">
              <a:buClr>
                <a:srgbClr val="FFFF00"/>
              </a:buClr>
              <a:buSzPct val="144000"/>
              <a:buFont typeface="Wingdings" panose="05000000000000000000" pitchFamily="2" charset="2"/>
              <a:buChar char="§"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جامعیت: کاربرد در همه زمینه های پرستاری</a:t>
            </a:r>
          </a:p>
          <a:p>
            <a:pPr marL="0" indent="0" algn="r" rtl="1">
              <a:buNone/>
            </a:pPr>
            <a:endParaRPr lang="en-US" sz="3400" b="1" dirty="0">
              <a:solidFill>
                <a:srgbClr val="FFFF00"/>
              </a:solidFill>
              <a:cs typeface="B Homa" panose="00000400000000000000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308C8BF-FE46-E960-0CB3-9A793DFB4C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034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52"/>
    </mc:Choice>
    <mc:Fallback xmlns="">
      <p:transition spd="slow" advTm="43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18805" y="0"/>
            <a:ext cx="8377734" cy="1138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Steps of the Nursing Process </a:t>
            </a:r>
          </a:p>
        </p:txBody>
      </p:sp>
      <p:pic>
        <p:nvPicPr>
          <p:cNvPr id="29699" name="Picture 4" descr="93834_c11_f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19" y="1050622"/>
            <a:ext cx="10238179" cy="570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A0D6A56-0F0C-BB27-50EF-B10F40FF7C6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984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07"/>
    </mc:Choice>
    <mc:Fallback xmlns="">
      <p:transition spd="slow" advTm="126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0288" y="182564"/>
            <a:ext cx="9648951" cy="1050925"/>
          </a:xfrm>
        </p:spPr>
        <p:txBody>
          <a:bodyPr/>
          <a:lstStyle/>
          <a:p>
            <a:pPr eaLnBrk="1" hangingPunct="1"/>
            <a:r>
              <a:rPr lang="en-US" altLang="en-US" sz="4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 Steps of the Nursing Process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223159" y="2078182"/>
            <a:ext cx="9927772" cy="4071672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Assessing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collecting, validating, and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communicating of patient data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Diagnosing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analyzing patient data to identify patient strengths and problems</a:t>
            </a:r>
            <a:endParaRPr lang="fa-I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specifying patient outcomes and related nursing interventions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Implementing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carrying out the plan of care</a:t>
            </a:r>
            <a:endParaRPr lang="fa-I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measuring extent to which patient achieved outcomes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71AE5D-E326-1E1A-5265-EE34DD99FE6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086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398"/>
    </mc:Choice>
    <mc:Fallback xmlns="">
      <p:transition spd="slow" advTm="137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93834_c12_f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97" y="1674688"/>
            <a:ext cx="10263883" cy="501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297952" y="381000"/>
            <a:ext cx="11599522" cy="9525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Assessing: The Primary Source of Information Is the Patient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A9222A1-6FDA-C816-B4FC-4A6C9457814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283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903"/>
    </mc:Choice>
    <mc:Fallback xmlns="">
      <p:transition spd="slow" advTm="97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693523" y="250005"/>
            <a:ext cx="8229600" cy="762000"/>
          </a:xfrm>
        </p:spPr>
        <p:txBody>
          <a:bodyPr>
            <a:normAutofit/>
          </a:bodyPr>
          <a:lstStyle/>
          <a:p>
            <a:pPr algn="r" eaLnBrk="1" hangingPunct="1"/>
            <a:r>
              <a:rPr lang="fa-IR" altLang="en-US" sz="4400" b="1" dirty="0">
                <a:solidFill>
                  <a:schemeClr val="accent2"/>
                </a:solidFill>
                <a:cs typeface="B Homa" panose="00000400000000000000" pitchFamily="2" charset="-78"/>
              </a:rPr>
              <a:t>جمع آوری اطلاعات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163782" y="1888177"/>
            <a:ext cx="10713144" cy="4275118"/>
          </a:xfrm>
        </p:spPr>
        <p:txBody>
          <a:bodyPr>
            <a:normAutofit lnSpcReduction="10000"/>
          </a:bodyPr>
          <a:lstStyle/>
          <a:p>
            <a:pPr algn="justLow" rtl="1" eaLnBrk="1" hangingPunct="1">
              <a:buFont typeface="Arial" panose="020B0604020202020204" pitchFamily="34" charset="0"/>
              <a:buNone/>
            </a:pPr>
            <a:r>
              <a:rPr lang="fa-IR" altLang="en-US" dirty="0">
                <a:cs typeface="B Homa" panose="00000400000000000000" pitchFamily="2" charset="-78"/>
              </a:rPr>
              <a:t>   </a:t>
            </a:r>
            <a:endParaRPr lang="fa-IR" altLang="en-US" b="1" dirty="0">
              <a:cs typeface="B Homa" panose="00000400000000000000" pitchFamily="2" charset="-78"/>
            </a:endParaRPr>
          </a:p>
          <a:p>
            <a:pPr algn="justLow" rtl="1" eaLnBrk="1" hangingPunct="1">
              <a:buFont typeface="Wingdings" panose="05000000000000000000" pitchFamily="2" charset="2"/>
              <a:buNone/>
            </a:pP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عینی (</a:t>
            </a:r>
            <a:r>
              <a:rPr lang="en-US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(Objective</a:t>
            </a:r>
            <a:endParaRPr lang="fa-IR" altLang="en-US" sz="2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Low" rtl="1" eaLnBrk="1" hangingPunct="1">
              <a:buFont typeface="Arial" panose="020B0604020202020204" pitchFamily="34" charset="0"/>
              <a:buNone/>
            </a:pP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علایم و رفتارهایی که پرستار مشاهده و بر اساس آن قضاوت مي كند.</a:t>
            </a:r>
          </a:p>
          <a:p>
            <a:pPr algn="justLow" rtl="1" eaLnBrk="1" hangingPunct="1">
              <a:buFont typeface="Wingdings" panose="05000000000000000000" pitchFamily="2" charset="2"/>
              <a:buNone/>
            </a:pP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ذهنی (</a:t>
            </a:r>
            <a:r>
              <a:rPr lang="en-US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(Subjective</a:t>
            </a:r>
            <a:endParaRPr lang="fa-IR" altLang="en-US" sz="28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Low" rtl="1" eaLnBrk="1" hangingPunct="1">
              <a:buFont typeface="Arial" panose="020B0604020202020204" pitchFamily="34" charset="0"/>
              <a:buNone/>
            </a:pP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اطلاعاتی که بیمار به پرستار می دهد.</a:t>
            </a:r>
          </a:p>
          <a:p>
            <a:pPr algn="justLow" rtl="1" eaLnBrk="1" hangingPunct="1">
              <a:buFont typeface="Arial" panose="020B0604020202020204" pitchFamily="34" charset="0"/>
              <a:buNone/>
            </a:pP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هنگام گردآوري و ثبت اطلاعات بيمار، پرستار بايستي از مناسب، دقيق، كامل و حقيقي بودن اطلاعات مطمئن باشد. </a:t>
            </a:r>
          </a:p>
          <a:p>
            <a:pPr algn="justLow" rtl="1">
              <a:buNone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نکته: پرستار باید بین نشانه(داده های عینی و ذهنی قابل مشاهده یا اندازه گیری)و استنتاج (گرمی و تورم زخم استنتاج کردن وجود عفونت)فرق بگذارد.</a:t>
            </a:r>
          </a:p>
          <a:p>
            <a:pPr algn="justLow" rtl="1" eaLnBrk="1" hangingPunct="1">
              <a:buFont typeface="Arial" panose="020B0604020202020204" pitchFamily="34" charset="0"/>
              <a:buNone/>
            </a:pPr>
            <a:endParaRPr lang="fa-IR" altLang="en-US" sz="3200" b="1" dirty="0">
              <a:cs typeface="B Homa" panose="00000400000000000000" pitchFamily="2" charset="-78"/>
            </a:endParaRPr>
          </a:p>
          <a:p>
            <a:pPr algn="justLow" rtl="1" eaLnBrk="1" hangingPunct="1">
              <a:buFont typeface="Arial" panose="020B0604020202020204" pitchFamily="34" charset="0"/>
              <a:buNone/>
            </a:pPr>
            <a:endParaRPr lang="fa-IR" altLang="en-US" b="1" dirty="0">
              <a:cs typeface="B Homa" panose="00000400000000000000" pitchFamily="2" charset="-78"/>
            </a:endParaRPr>
          </a:p>
          <a:p>
            <a:pPr algn="justLow" rtl="1" eaLnBrk="1" hangingPunct="1">
              <a:buFont typeface="Arial" panose="020B0604020202020204" pitchFamily="34" charset="0"/>
              <a:buNone/>
            </a:pPr>
            <a:endParaRPr lang="fa-IR" altLang="en-US" b="1" dirty="0">
              <a:cs typeface="B Homa" panose="00000400000000000000" pitchFamily="2" charset="-78"/>
            </a:endParaRPr>
          </a:p>
          <a:p>
            <a:pPr algn="justLow" rtl="1" eaLnBrk="1" hangingPunct="1">
              <a:buFont typeface="Arial" panose="020B0604020202020204" pitchFamily="34" charset="0"/>
              <a:buNone/>
            </a:pPr>
            <a:endParaRPr lang="fa-IR" altLang="en-US" b="1" dirty="0">
              <a:cs typeface="B Homa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7533187-8B13-8F09-8CD2-7CC4346518F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945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219"/>
    </mc:Choice>
    <mc:Fallback xmlns="">
      <p:transition spd="slow" advTm="132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502272" y="93122"/>
            <a:ext cx="9404723" cy="1400530"/>
          </a:xfrm>
        </p:spPr>
        <p:txBody>
          <a:bodyPr>
            <a:normAutofit/>
          </a:bodyPr>
          <a:lstStyle/>
          <a:p>
            <a:r>
              <a:rPr lang="en-US" altLang="en-US" sz="5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 of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8774" y="1688496"/>
            <a:ext cx="10248405" cy="4415422"/>
          </a:xfrm>
        </p:spPr>
        <p:txBody>
          <a:bodyPr>
            <a:normAutofit/>
          </a:bodyPr>
          <a:lstStyle/>
          <a:p>
            <a:pPr marL="342900" lvl="1" indent="-342900">
              <a:spcBef>
                <a:spcPts val="2000"/>
              </a:spcBef>
              <a:buClr>
                <a:srgbClr val="FF0000"/>
              </a:buClr>
              <a:buSzPct val="95000"/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source–client</a:t>
            </a:r>
            <a:endParaRPr lang="fa-I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174625">
              <a:buClr>
                <a:srgbClr val="FF0000"/>
              </a:buClr>
              <a:buSzPct val="100000"/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secondary sources–client’s family, reports, or discussion with other health care professionals,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exam, nursing history, team members, lab reports, diagnostic tests…..</a:t>
            </a:r>
          </a:p>
          <a:p>
            <a:pPr lvl="1">
              <a:buClr>
                <a:srgbClr val="FF0000"/>
              </a:buClr>
              <a:buSzPct val="95000"/>
              <a:defRPr/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-from the client (symptom) 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“I have a headache”</a:t>
            </a:r>
          </a:p>
          <a:p>
            <a:pPr lvl="1">
              <a:buClr>
                <a:srgbClr val="FF0000"/>
              </a:buClr>
              <a:buSzPct val="95000"/>
              <a:defRPr/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- observable data (sign)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Pressure 130/80                                                                     </a:t>
            </a:r>
          </a:p>
          <a:p>
            <a:pPr marL="342900" lvl="1" indent="-342900">
              <a:spcBef>
                <a:spcPts val="2000"/>
              </a:spcBef>
              <a:buClr>
                <a:srgbClr val="FF0000"/>
              </a:buClr>
              <a:buSzPct val="95000"/>
              <a:defRPr/>
            </a:pPr>
            <a:endParaRPr lang="en-US" sz="4000" b="1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  <a:buSzPct val="95000"/>
              <a:defRPr/>
            </a:pP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BB786C3-B423-7D6A-61C2-44DA68B6544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17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872"/>
    </mc:Choice>
    <mc:Fallback xmlns="">
      <p:transition spd="slow" advTm="312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954213" y="622300"/>
            <a:ext cx="8229600" cy="1143000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fa-IR" altLang="en-US" sz="5400" b="1" dirty="0">
                <a:solidFill>
                  <a:schemeClr val="accent2"/>
                </a:solidFill>
                <a:cs typeface="B Homa" panose="00000400000000000000" pitchFamily="2" charset="-78"/>
              </a:rPr>
              <a:t>انواع روش های جمع آوری داده</a:t>
            </a:r>
            <a:br>
              <a:rPr lang="fa-IR" altLang="en-US" sz="4800" b="1" dirty="0">
                <a:solidFill>
                  <a:srgbClr val="FF0000"/>
                </a:solidFill>
                <a:cs typeface="B Mitra" panose="00000400000000000000" pitchFamily="2" charset="-78"/>
              </a:rPr>
            </a:br>
            <a:endParaRPr lang="fa-IR" altLang="en-US" sz="4800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sz="half" idx="1"/>
          </p:nvPr>
        </p:nvSpPr>
        <p:spPr>
          <a:xfrm>
            <a:off x="1541124" y="1758950"/>
            <a:ext cx="4269127" cy="4198938"/>
          </a:xfrm>
        </p:spPr>
        <p:txBody>
          <a:bodyPr>
            <a:normAutofit/>
          </a:bodyPr>
          <a:lstStyle/>
          <a:p>
            <a:pPr algn="just" eaLnBrk="1" hangingPunct="1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fa-IR" sz="2000" b="1" dirty="0">
                <a:ea typeface="ＭＳ Ｐゴシック" pitchFamily="34" charset="-128"/>
                <a:cs typeface="B Mitra" pitchFamily="2" charset="-78"/>
              </a:rPr>
              <a:t>   </a:t>
            </a:r>
          </a:p>
          <a:p>
            <a:pPr marL="0" indent="0" algn="just">
              <a:buClr>
                <a:srgbClr val="FF0000"/>
              </a:buClr>
              <a:buSzPct val="85000"/>
              <a:buFont typeface="Wingdings" panose="05000000000000000000" pitchFamily="2" charset="2"/>
              <a:buChar char="v"/>
              <a:defRPr/>
            </a:pPr>
            <a:r>
              <a:rPr lang="fa-IR" sz="3600" b="1" dirty="0">
                <a:ea typeface="ＭＳ Ｐゴシック" pitchFamily="34" charset="-128"/>
                <a:cs typeface="B Mitra" pitchFamily="2" charset="-78"/>
              </a:rPr>
              <a:t> 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Interview</a:t>
            </a:r>
          </a:p>
          <a:p>
            <a:pPr marL="0" indent="0" algn="just">
              <a:buClr>
                <a:srgbClr val="FF0000"/>
              </a:buClr>
              <a:buSzPct val="85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Observation</a:t>
            </a:r>
          </a:p>
          <a:p>
            <a:pPr marL="0" indent="0" algn="just">
              <a:buClr>
                <a:srgbClr val="FF0000"/>
              </a:buClr>
              <a:buSzPct val="85000"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Examination </a:t>
            </a:r>
            <a:r>
              <a:rPr lang="fa-IR" sz="2800" dirty="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pPr marL="0" indent="0" algn="just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v"/>
              <a:defRPr/>
            </a:pPr>
            <a:endParaRPr lang="fa-IR" sz="3600" b="1" dirty="0">
              <a:solidFill>
                <a:srgbClr val="FF000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4820" name="Content Placeholder 3"/>
          <p:cNvSpPr>
            <a:spLocks noGrp="1"/>
          </p:cNvSpPr>
          <p:nvPr>
            <p:ph sz="half" idx="2"/>
          </p:nvPr>
        </p:nvSpPr>
        <p:spPr>
          <a:xfrm>
            <a:off x="6441282" y="1951844"/>
            <a:ext cx="3767137" cy="2650319"/>
          </a:xfrm>
        </p:spPr>
        <p:txBody>
          <a:bodyPr>
            <a:normAutofit/>
          </a:bodyPr>
          <a:lstStyle/>
          <a:p>
            <a:pPr algn="r" rtl="1">
              <a:buClr>
                <a:srgbClr val="FF0000"/>
              </a:buClr>
              <a:buSzPct val="91000"/>
              <a:buFont typeface="Wingdings" panose="05000000000000000000" pitchFamily="2" charset="2"/>
              <a:buChar char="v"/>
            </a:pPr>
            <a:r>
              <a:rPr lang="fa-IR" altLang="en-US" sz="3200" b="1" dirty="0">
                <a:cs typeface="B Nazanin" panose="00000400000000000000" pitchFamily="2" charset="-78"/>
              </a:rPr>
              <a:t>مصاحبه</a:t>
            </a:r>
            <a:endParaRPr lang="en-US" altLang="en-US" sz="3200" b="1" dirty="0">
              <a:cs typeface="B Nazanin" panose="00000400000000000000" pitchFamily="2" charset="-78"/>
            </a:endParaRPr>
          </a:p>
          <a:p>
            <a:pPr algn="r" rtl="1">
              <a:buClr>
                <a:srgbClr val="FF0000"/>
              </a:buClr>
              <a:buSzPct val="91000"/>
              <a:buFont typeface="Wingdings" panose="05000000000000000000" pitchFamily="2" charset="2"/>
              <a:buChar char="v"/>
            </a:pPr>
            <a:r>
              <a:rPr lang="fa-IR" altLang="en-US" sz="3200" b="1" dirty="0">
                <a:cs typeface="B Nazanin" panose="00000400000000000000" pitchFamily="2" charset="-78"/>
              </a:rPr>
              <a:t>مشاهده</a:t>
            </a:r>
            <a:endParaRPr lang="en-US" altLang="en-US" sz="3200" b="1" dirty="0">
              <a:cs typeface="B Nazanin" panose="00000400000000000000" pitchFamily="2" charset="-78"/>
            </a:endParaRPr>
          </a:p>
          <a:p>
            <a:pPr algn="r" rtl="1">
              <a:buClr>
                <a:srgbClr val="FF0000"/>
              </a:buClr>
              <a:buSzPct val="91000"/>
              <a:buFont typeface="Wingdings" panose="05000000000000000000" pitchFamily="2" charset="2"/>
              <a:buChar char="v"/>
            </a:pPr>
            <a:r>
              <a:rPr lang="fa-IR" altLang="en-US" sz="3200" b="1" dirty="0">
                <a:cs typeface="B Nazanin" panose="00000400000000000000" pitchFamily="2" charset="-78"/>
              </a:rPr>
              <a:t>معاینه</a:t>
            </a:r>
            <a:endParaRPr lang="en-US" altLang="en-US" sz="3200" b="1" dirty="0">
              <a:cs typeface="B Nazanin" panose="00000400000000000000" pitchFamily="2" charset="-78"/>
            </a:endParaRPr>
          </a:p>
          <a:p>
            <a:pPr algn="r" rtl="1">
              <a:buClr>
                <a:srgbClr val="FF0000"/>
              </a:buClr>
              <a:buSzPct val="91000"/>
              <a:buFont typeface="Wingdings" panose="05000000000000000000" pitchFamily="2" charset="2"/>
              <a:buNone/>
            </a:pPr>
            <a:r>
              <a:rPr lang="en-US" altLang="en-US" sz="4000" b="1" dirty="0">
                <a:cs typeface="B Homa" panose="00000400000000000000" pitchFamily="2" charset="-78"/>
              </a:rPr>
              <a:t> </a:t>
            </a:r>
            <a:endParaRPr lang="en-US" altLang="en-US" sz="4000" dirty="0">
              <a:cs typeface="B Homa" panose="00000400000000000000" pitchFamily="2" charset="-78"/>
            </a:endParaRPr>
          </a:p>
        </p:txBody>
      </p:sp>
      <p:pic>
        <p:nvPicPr>
          <p:cNvPr id="34821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006" y="3858419"/>
            <a:ext cx="35020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168E8C3-3659-5411-BDCC-50A5CC2CCA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051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599"/>
    </mc:Choice>
    <mc:Fallback xmlns="">
      <p:transition spd="slow" advTm="192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endParaRPr lang="fa-IR" altLang="en-US">
              <a:cs typeface="2  Nikoo" pitchFamily="2" charset="0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82885" y="1924051"/>
            <a:ext cx="11373493" cy="4525963"/>
          </a:xfrm>
        </p:spPr>
        <p:txBody>
          <a:bodyPr>
            <a:normAutofit/>
          </a:bodyPr>
          <a:lstStyle/>
          <a:p>
            <a:pPr algn="r" rtl="1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fa-IR" sz="3600" b="1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گوش کنید و سئوال کنید.</a:t>
            </a:r>
          </a:p>
          <a:p>
            <a:pPr algn="r" rtl="1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fa-IR" sz="3600" b="1" dirty="0">
                <a:solidFill>
                  <a:srgbClr val="FF0000"/>
                </a:solidFill>
                <a:cs typeface="B Nazanin" panose="00000400000000000000" pitchFamily="2" charset="-78"/>
              </a:rPr>
              <a:t>          </a:t>
            </a:r>
            <a:r>
              <a:rPr lang="fa-IR" sz="3600" b="1" dirty="0">
                <a:solidFill>
                  <a:schemeClr val="accent1"/>
                </a:solidFill>
                <a:cs typeface="B Nazanin" panose="00000400000000000000" pitchFamily="2" charset="-78"/>
              </a:rPr>
              <a:t>مشاهده کنید و تفسیر کنید.</a:t>
            </a:r>
          </a:p>
          <a:p>
            <a:pPr algn="r" rtl="1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fa-IR" sz="3600" b="1" dirty="0">
                <a:solidFill>
                  <a:srgbClr val="002060"/>
                </a:solidFill>
                <a:cs typeface="B Nazanin" panose="00000400000000000000" pitchFamily="2" charset="-78"/>
              </a:rPr>
              <a:t>                </a:t>
            </a:r>
            <a:r>
              <a:rPr lang="fa-IR" sz="3600" b="1" dirty="0">
                <a:solidFill>
                  <a:schemeClr val="accent5">
                    <a:lumMod val="50000"/>
                  </a:schemeClr>
                </a:solidFill>
                <a:cs typeface="B Nazanin" panose="00000400000000000000" pitchFamily="2" charset="-78"/>
              </a:rPr>
              <a:t>اطلاعات بدست آمده را با هم ترکیب کنید.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fa-IR" sz="3600" b="1" dirty="0">
                <a:solidFill>
                  <a:srgbClr val="00B0F0"/>
                </a:solidFill>
                <a:cs typeface="B Nazanin" panose="00000400000000000000" pitchFamily="2" charset="-78"/>
              </a:rPr>
              <a:t>                                </a:t>
            </a:r>
            <a:r>
              <a:rPr lang="fa-IR" sz="3600" b="1" dirty="0">
                <a:solidFill>
                  <a:schemeClr val="accent5">
                    <a:lumMod val="75000"/>
                  </a:schemeClr>
                </a:solidFill>
                <a:cs typeface="B Nazanin" panose="00000400000000000000" pitchFamily="2" charset="-78"/>
              </a:rPr>
              <a:t>  اطلاعات را ثبت کنید</a:t>
            </a:r>
            <a:r>
              <a:rPr lang="fa-IR" sz="3600" b="1" dirty="0">
                <a:solidFill>
                  <a:srgbClr val="00B0F0"/>
                </a:solidFill>
                <a:cs typeface="B Nazanin" panose="00000400000000000000" pitchFamily="2" charset="-78"/>
              </a:rPr>
              <a:t>.   </a:t>
            </a:r>
          </a:p>
          <a:p>
            <a:pPr eaLnBrk="1" hangingPunct="1">
              <a:buFont typeface="Arial" charset="0"/>
              <a:buNone/>
              <a:defRPr/>
            </a:pPr>
            <a:endParaRPr lang="fa-IR" sz="3600" b="1" dirty="0">
              <a:solidFill>
                <a:srgbClr val="FF0000"/>
              </a:solidFill>
              <a:cs typeface="B Homa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2891623-23B6-FDBD-F64B-3EFBF83B0E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374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48"/>
    </mc:Choice>
    <mc:Fallback xmlns="">
      <p:transition spd="slow" advTm="27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93834_c13_f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07" y="1376070"/>
            <a:ext cx="11691990" cy="496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723438" y="51371"/>
            <a:ext cx="8761413" cy="927051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36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Diagnosing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5483807-BB31-18A9-4B67-080BB974DE0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186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14"/>
    </mc:Choice>
    <mc:Fallback xmlns="">
      <p:transition spd="slow" advTm="533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8229600" cy="6858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4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Nursing Diagnosis                      </a:t>
            </a:r>
            <a:endParaRPr lang="fa-IR" altLang="en-US" sz="4800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973778" y="1335640"/>
            <a:ext cx="10402784" cy="4495144"/>
          </a:xfrm>
        </p:spPr>
        <p:txBody>
          <a:bodyPr/>
          <a:lstStyle/>
          <a:p>
            <a:pPr algn="just" eaLnBrk="1" hangingPunct="1">
              <a:buFont typeface="Arial" panose="020B0604020202020204" pitchFamily="34" charset="0"/>
              <a:buNone/>
            </a:pPr>
            <a:endParaRPr lang="fa-IR" altLang="en-US" dirty="0">
              <a:cs typeface="B Titr" panose="00000700000000000000" pitchFamily="2" charset="-78"/>
            </a:endParaRPr>
          </a:p>
          <a:p>
            <a:pPr algn="justLow" rtl="1" eaLnBrk="1" hangingPunct="1">
              <a:buFont typeface="Arial" panose="020B0604020202020204" pitchFamily="34" charset="0"/>
              <a:buNone/>
            </a:pPr>
            <a:r>
              <a:rPr lang="fa-IR" altLang="en-US" sz="3400" b="1" dirty="0">
                <a:cs typeface="B Mitra" panose="00000400000000000000" pitchFamily="2" charset="-78"/>
              </a:rPr>
              <a:t>  </a:t>
            </a: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تشخيص هاي پرستاري يك قضاوت باليني درباره پاسخ هاي متقابل فردي، خانوادگي يا جامعه نسبت به مشكلات سلامتي حقيقي و يا بالقوه در فرآيند زندگي است. تشخيص هاي پرستاري پايه اي را جهت انتخاب مداخلات پرستاري مهيا مي كند</a:t>
            </a:r>
            <a:r>
              <a:rPr lang="en-US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تا پرستار به برآيندهاي مورد انتظاري كه در مقابل آن مسئوليت دارد دست يابد. </a:t>
            </a:r>
          </a:p>
          <a:p>
            <a:pPr algn="r" rtl="1" eaLnBrk="1" hangingPunct="1">
              <a:buFont typeface="Arial" panose="020B0604020202020204" pitchFamily="34" charset="0"/>
              <a:buNone/>
            </a:pP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   بالفعل(واقعي)                           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or actual  N.D</a:t>
            </a:r>
            <a:endParaRPr lang="fa-IR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 eaLnBrk="1" hangingPunct="1">
              <a:buFont typeface="Arial" panose="020B0604020202020204" pitchFamily="34" charset="0"/>
              <a:buNone/>
            </a:pP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   بالقوه (احتمالی)                       </a:t>
            </a:r>
            <a:r>
              <a:rPr lang="en-US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        </a:t>
            </a:r>
            <a:r>
              <a:rPr lang="fa-IR" altLang="en-US" sz="2800" dirty="0">
                <a:solidFill>
                  <a:schemeClr val="tx1"/>
                </a:solidFill>
                <a:cs typeface="B Nazanin" panose="00000400000000000000" pitchFamily="2" charset="-78"/>
              </a:rPr>
              <a:t>  </a:t>
            </a: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  N.D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fa-IR" altLang="en-US" dirty="0">
              <a:cs typeface="B Titr" panose="000007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1A99122-0123-A6A4-BCB6-EDB5A309CBC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352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47"/>
    </mc:Choice>
    <mc:Fallback xmlns="">
      <p:transition spd="slow" advTm="52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966913" y="760413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altLang="en-US" sz="5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Nursing Process</a:t>
            </a:r>
            <a:endParaRPr lang="en-US" altLang="en-US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1" name="Picture 2" descr="http://childhoodimmunizations.yolasite.com/resources/nursing%20process.jpg?timestamp=1302480164031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385239" y="1903413"/>
            <a:ext cx="5392947" cy="2602326"/>
          </a:xfrm>
          <a:solidFill>
            <a:schemeClr val="tx2">
              <a:lumMod val="50000"/>
            </a:schemeClr>
          </a:solidFill>
          <a:ln w="76200"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31A9F5-E600-D99B-5572-8D970853B05F}"/>
              </a:ext>
            </a:extLst>
          </p:cNvPr>
          <p:cNvSpPr/>
          <p:nvPr/>
        </p:nvSpPr>
        <p:spPr>
          <a:xfrm>
            <a:off x="3869635" y="4611757"/>
            <a:ext cx="4691269" cy="14858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ارائه دهنده:</a:t>
            </a:r>
          </a:p>
          <a:p>
            <a:pPr algn="ctr"/>
            <a:r>
              <a:rPr lang="fa-IR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دکتر تهرانی نشاط </a:t>
            </a:r>
          </a:p>
          <a:p>
            <a:pPr algn="ctr"/>
            <a:r>
              <a:rPr lang="fa-IR" sz="2800" b="1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استادیارگروه پرستاری </a:t>
            </a:r>
          </a:p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4BA32D1-B6DE-0E9C-FD2E-6CA5BE037E1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317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82"/>
    </mc:Choice>
    <mc:Fallback xmlns="">
      <p:transition spd="slow" advTm="13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12800" lvl="0" indent="-812800" algn="r" rtl="1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Tx/>
              <a:buNone/>
            </a:pPr>
            <a:r>
              <a:rPr lang="fa-IR" altLang="en-US" sz="2800" b="1" kern="0" dirty="0">
                <a:solidFill>
                  <a:schemeClr val="accent6">
                    <a:lumMod val="50000"/>
                  </a:schemeClr>
                </a:solidFill>
                <a:latin typeface="Arial"/>
                <a:cs typeface="B Nazanin" panose="00000400000000000000" pitchFamily="2" charset="-78"/>
              </a:rPr>
              <a:t>تشخیص پرستاری:</a:t>
            </a:r>
          </a:p>
          <a:p>
            <a:pPr marL="812800" lvl="0" indent="-812800" algn="ctr" rtl="1" fontAlgn="base">
              <a:spcBef>
                <a:spcPct val="20000"/>
              </a:spcBef>
              <a:spcAft>
                <a:spcPct val="0"/>
              </a:spcAft>
              <a:buClr>
                <a:srgbClr val="FF0066"/>
              </a:buClr>
              <a:buSzTx/>
              <a:buFontTx/>
              <a:buAutoNum type="romanUcPeriod"/>
            </a:pPr>
            <a:r>
              <a:rPr lang="fa-IR" altLang="en-US" sz="2800"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B Nazanin" panose="00000400000000000000" pitchFamily="2" charset="-78"/>
              </a:rPr>
              <a:t>تشخیص قطعی </a:t>
            </a:r>
          </a:p>
          <a:p>
            <a:pPr marL="812800" lvl="0" indent="-812800" algn="ctr" rtl="1" fontAlgn="base">
              <a:spcBef>
                <a:spcPct val="20000"/>
              </a:spcBef>
              <a:spcAft>
                <a:spcPct val="0"/>
              </a:spcAft>
              <a:buClr>
                <a:srgbClr val="FF0066"/>
              </a:buClr>
              <a:buSzTx/>
              <a:buFontTx/>
              <a:buAutoNum type="romanUcPeriod"/>
            </a:pPr>
            <a:r>
              <a:rPr lang="fa-IR" altLang="en-US" sz="2800" b="1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B Nazanin" panose="00000400000000000000" pitchFamily="2" charset="-78"/>
              </a:rPr>
              <a:t>تشخیص احتمالی</a:t>
            </a:r>
            <a:r>
              <a:rPr lang="fa-IR" altLang="en-US" sz="2800" kern="0" dirty="0">
                <a:solidFill>
                  <a:schemeClr val="accent1">
                    <a:lumMod val="75000"/>
                  </a:schemeClr>
                </a:solidFill>
                <a:latin typeface="Arial"/>
                <a:cs typeface="B Nazanin" panose="00000400000000000000" pitchFamily="2" charset="-78"/>
              </a:rPr>
              <a:t> </a:t>
            </a:r>
          </a:p>
          <a:p>
            <a:pPr marL="812800" lvl="0" indent="-812800" algn="justLow" rtl="1" fontAlgn="base">
              <a:spcBef>
                <a:spcPct val="20000"/>
              </a:spcBef>
              <a:spcAft>
                <a:spcPct val="0"/>
              </a:spcAft>
              <a:buClr>
                <a:srgbClr val="FF0066"/>
              </a:buClr>
              <a:buSzTx/>
              <a:buBlip>
                <a:blip r:embed="rId5"/>
              </a:buBlip>
            </a:pP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در بیان تشخیص پرستاری حداقل دو جزء یعنی </a:t>
            </a:r>
            <a:r>
              <a:rPr lang="fa-IR" altLang="en-US" sz="2800" b="1" kern="0" dirty="0">
                <a:solidFill>
                  <a:srgbClr val="CC0000"/>
                </a:solidFill>
                <a:latin typeface="Arial"/>
                <a:cs typeface="B Nazanin" panose="00000400000000000000" pitchFamily="2" charset="-78"/>
              </a:rPr>
              <a:t>برچسب تشخیص</a:t>
            </a: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 و </a:t>
            </a:r>
            <a:r>
              <a:rPr lang="fa-IR" altLang="en-US" sz="2800" b="1" kern="0" dirty="0">
                <a:solidFill>
                  <a:srgbClr val="CC0000"/>
                </a:solidFill>
                <a:latin typeface="Arial"/>
                <a:cs typeface="B Nazanin" panose="00000400000000000000" pitchFamily="2" charset="-78"/>
              </a:rPr>
              <a:t>عوامل خطر ساز</a:t>
            </a: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، یا </a:t>
            </a:r>
            <a:r>
              <a:rPr lang="fa-IR" altLang="en-US" sz="2800" b="1" kern="0" dirty="0">
                <a:solidFill>
                  <a:srgbClr val="D60093"/>
                </a:solidFill>
                <a:latin typeface="Arial"/>
                <a:cs typeface="B Nazanin" panose="00000400000000000000" pitchFamily="2" charset="-78"/>
              </a:rPr>
              <a:t>برچسب تشخیص</a:t>
            </a: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 و </a:t>
            </a:r>
            <a:r>
              <a:rPr lang="fa-IR" altLang="en-US" sz="2800" b="1" kern="0" dirty="0">
                <a:solidFill>
                  <a:srgbClr val="D60093"/>
                </a:solidFill>
                <a:latin typeface="Arial"/>
                <a:cs typeface="B Nazanin" panose="00000400000000000000" pitchFamily="2" charset="-78"/>
              </a:rPr>
              <a:t>علل وابسته احتمالی</a:t>
            </a: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  وجود دارد.</a:t>
            </a:r>
          </a:p>
          <a:p>
            <a:pPr marL="812800" lvl="0" indent="-812800" algn="justLow" rtl="1" fontAlgn="base">
              <a:spcBef>
                <a:spcPct val="20000"/>
              </a:spcBef>
              <a:spcAft>
                <a:spcPct val="0"/>
              </a:spcAft>
              <a:buClr>
                <a:srgbClr val="FF0066"/>
              </a:buClr>
              <a:buSzTx/>
              <a:buBlip>
                <a:blip r:embed="rId5"/>
              </a:buBlip>
            </a:pP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برای مرتبط کردن این دو جزء از کلمات ” </a:t>
            </a:r>
            <a:r>
              <a:rPr lang="fa-IR" altLang="en-US" sz="2800" b="1" kern="0" dirty="0">
                <a:solidFill>
                  <a:srgbClr val="00B050"/>
                </a:solidFill>
                <a:latin typeface="Arial"/>
                <a:cs typeface="B Nazanin" panose="00000400000000000000" pitchFamily="2" charset="-78"/>
              </a:rPr>
              <a:t>به واسطه ی</a:t>
            </a:r>
            <a:r>
              <a:rPr lang="fa-IR" altLang="en-US" sz="2800" kern="0" dirty="0">
                <a:solidFill>
                  <a:srgbClr val="00B050"/>
                </a:solidFill>
                <a:latin typeface="Arial"/>
                <a:cs typeface="B Nazanin" panose="00000400000000000000" pitchFamily="2" charset="-78"/>
              </a:rPr>
              <a:t> </a:t>
            </a: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” و ” </a:t>
            </a:r>
            <a:r>
              <a:rPr lang="fa-IR" altLang="en-US" sz="2800" b="1" kern="0" dirty="0">
                <a:solidFill>
                  <a:srgbClr val="00B050"/>
                </a:solidFill>
                <a:latin typeface="Arial"/>
                <a:cs typeface="B Nazanin" panose="00000400000000000000" pitchFamily="2" charset="-78"/>
              </a:rPr>
              <a:t>در ارتباط با</a:t>
            </a: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“ استفاده می شود.</a:t>
            </a:r>
          </a:p>
          <a:p>
            <a:pPr marL="812800" lvl="0" indent="-812800" algn="justLow" rtl="1" fontAlgn="base">
              <a:spcBef>
                <a:spcPct val="20000"/>
              </a:spcBef>
              <a:spcAft>
                <a:spcPct val="0"/>
              </a:spcAft>
              <a:buClr>
                <a:srgbClr val="FF0066"/>
              </a:buClr>
              <a:buSzTx/>
              <a:buBlip>
                <a:blip r:embed="rId5"/>
              </a:buBlip>
            </a:pP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اشاره کردن به علل مسبب باعث می گرددکه پرستار اقدامات پرستاری خود را در جهت صحیح اجرا نماید.</a:t>
            </a:r>
          </a:p>
          <a:p>
            <a:pPr marL="812800" lvl="0" indent="-812800" algn="justLow" rtl="1" fontAlgn="base">
              <a:spcBef>
                <a:spcPct val="20000"/>
              </a:spcBef>
              <a:spcAft>
                <a:spcPct val="0"/>
              </a:spcAft>
              <a:buClr>
                <a:srgbClr val="FF0066"/>
              </a:buClr>
              <a:buSzTx/>
              <a:buBlip>
                <a:blip r:embed="rId5"/>
              </a:buBlip>
            </a:pP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علل می تواند فیزیولوژیک،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 </a:t>
            </a: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وضعیتی،</a:t>
            </a:r>
            <a:r>
              <a:rPr lang="en-US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 </a:t>
            </a:r>
            <a:r>
              <a:rPr lang="fa-IR" altLang="en-US" sz="2800" kern="0" dirty="0">
                <a:solidFill>
                  <a:srgbClr val="000000"/>
                </a:solidFill>
                <a:latin typeface="Arial"/>
                <a:cs typeface="B Nazanin" panose="00000400000000000000" pitchFamily="2" charset="-78"/>
              </a:rPr>
              <a:t>روانشناسی و عوامل وابسته به درمان و...بیان نمود.</a:t>
            </a:r>
          </a:p>
          <a:p>
            <a:pPr algn="r" rtl="1"/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09A70FF-5765-1D71-B216-0CBB3D6CF66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906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53"/>
    </mc:Choice>
    <mc:Fallback xmlns="">
      <p:transition spd="slow" advTm="51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2263776" y="2547939"/>
            <a:ext cx="7662863" cy="3267075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fa-IR" altLang="en-US" sz="3600" b="1" dirty="0">
                <a:cs typeface="B Nazanin" panose="00000400000000000000" pitchFamily="2" charset="-78"/>
              </a:rPr>
              <a:t>الگوی تنفسی غیر </a:t>
            </a:r>
            <a:r>
              <a:rPr lang="fa-IR" altLang="en-US" sz="3600" b="1" dirty="0">
                <a:solidFill>
                  <a:schemeClr val="tx1"/>
                </a:solidFill>
                <a:cs typeface="B Nazanin" panose="00000400000000000000" pitchFamily="2" charset="-78"/>
              </a:rPr>
              <a:t>موثر(تشخیص پرستاری)</a:t>
            </a:r>
            <a:r>
              <a:rPr lang="fa-IR" altLang="en-US" sz="3600" b="1" dirty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altLang="en-US" sz="3600" b="1" dirty="0">
                <a:cs typeface="B Nazanin" panose="00000400000000000000" pitchFamily="2" charset="-78"/>
              </a:rPr>
              <a:t>در ارتباط با </a:t>
            </a:r>
            <a:r>
              <a:rPr lang="fa-IR" altLang="en-US" sz="3600" b="1" dirty="0">
                <a:solidFill>
                  <a:schemeClr val="tx1"/>
                </a:solidFill>
                <a:cs typeface="B Nazanin" panose="00000400000000000000" pitchFamily="2" charset="-78"/>
              </a:rPr>
              <a:t>رکود ترشحات ریوی (علت) </a:t>
            </a:r>
            <a:endParaRPr lang="en-US" altLang="en-US" sz="36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>
              <a:buFont typeface="Wingdings" panose="05000000000000000000" pitchFamily="2" charset="2"/>
              <a:buNone/>
            </a:pPr>
            <a:endParaRPr lang="en-US" altLang="en-US" sz="5400" dirty="0">
              <a:cs typeface="B Kourosh" pitchFamily="2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647CFCB-5C2E-0BB1-2E2C-6A179FBF4E5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341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25"/>
    </mc:Choice>
    <mc:Fallback xmlns="">
      <p:transition spd="slow" advTm="5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alt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اختلال در حرکت </a:t>
            </a:r>
            <a:r>
              <a:rPr lang="fa-IR" altLang="en-US" sz="4800" b="1" dirty="0">
                <a:solidFill>
                  <a:srgbClr val="FFC000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مرتبط با </a:t>
            </a:r>
            <a:r>
              <a:rPr lang="fa-IR" alt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محدودیت دامنه حرکات</a:t>
            </a:r>
            <a:endParaRPr lang="en-US" altLang="en-US" sz="4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B23BE25-2084-987D-ACA5-83D9E0930CA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14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41"/>
    </mc:Choice>
    <mc:Fallback xmlns="">
      <p:transition spd="slow" advTm="33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1981200" y="192088"/>
            <a:ext cx="8229600" cy="1143000"/>
          </a:xfrm>
        </p:spPr>
        <p:txBody>
          <a:bodyPr/>
          <a:lstStyle/>
          <a:p>
            <a:pPr algn="r" eaLnBrk="1" hangingPunct="1"/>
            <a:r>
              <a:rPr lang="fa-IR" altLang="en-US" sz="5400" b="1" dirty="0">
                <a:solidFill>
                  <a:schemeClr val="accent3"/>
                </a:solidFill>
                <a:cs typeface="B Homa" panose="00000400000000000000" pitchFamily="2" charset="-78"/>
              </a:rPr>
              <a:t>تشخیص پرستاری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033153" y="1676400"/>
            <a:ext cx="10272156" cy="4011881"/>
          </a:xfrm>
        </p:spPr>
        <p:txBody>
          <a:bodyPr/>
          <a:lstStyle/>
          <a:p>
            <a:pPr algn="just" rtl="1" eaLnBrk="1" hangingPunct="1">
              <a:buFont typeface="Arial" pitchFamily="34" charset="0"/>
              <a:buNone/>
              <a:defRPr/>
            </a:pPr>
            <a:endParaRPr lang="fa-IR" sz="3200" dirty="0">
              <a:cs typeface="B Homa" panose="00000400000000000000" pitchFamily="2" charset="-78"/>
            </a:endParaRPr>
          </a:p>
          <a:p>
            <a:pPr algn="r" rtl="1" eaLnBrk="1" hangingPunct="1">
              <a:buFont typeface="Arial" pitchFamily="34" charset="0"/>
              <a:buNone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باید دقت نمود که تشخیص ذکر شده مختصر، اختصاصی، مربوط به یک مشکل و با توجه به اطلاعات به دست آمده باشد.</a:t>
            </a:r>
          </a:p>
          <a:p>
            <a:pPr algn="r" rtl="1" eaLnBrk="1" hangingPunct="1">
              <a:buFont typeface="Arial" pitchFamily="34" charset="0"/>
              <a:buNone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منابع اشتباهات در تشخیص پرستاری:</a:t>
            </a:r>
          </a:p>
          <a:p>
            <a:pPr marL="0" indent="0" algn="r" rtl="1">
              <a:buNone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جمع آوري اطلاعات - تجزيه و تحليل(تفسير) اطلاعات</a:t>
            </a:r>
          </a:p>
          <a:p>
            <a:pPr marL="0" indent="0" algn="r" rtl="1">
              <a:buNone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طبقه بندي اطلاعات - نام گذاري مشكلات مددجو</a:t>
            </a:r>
          </a:p>
          <a:p>
            <a:pPr algn="r" rtl="1" eaLnBrk="1" hangingPunct="1">
              <a:buFont typeface="Arial" pitchFamily="34" charset="0"/>
              <a:buNone/>
              <a:defRPr/>
            </a:pPr>
            <a:endParaRPr lang="fa-IR" sz="3200" dirty="0">
              <a:cs typeface="B Homa" panose="00000400000000000000" pitchFamily="2" charset="-78"/>
            </a:endParaRPr>
          </a:p>
          <a:p>
            <a:pPr algn="just" rtl="1" eaLnBrk="1" hangingPunct="1">
              <a:buFont typeface="Arial" pitchFamily="34" charset="0"/>
              <a:buNone/>
              <a:defRPr/>
            </a:pPr>
            <a:endParaRPr lang="fa-IR" sz="3200" b="1" dirty="0">
              <a:cs typeface="B Homa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4C78B05-7A6D-B7F0-3BD6-7135D88086C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602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18"/>
    </mc:Choice>
    <mc:Fallback xmlns="">
      <p:transition spd="slow" advTm="72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5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Outcome Identification &amp; Planning</a:t>
            </a:r>
          </a:p>
        </p:txBody>
      </p:sp>
      <p:pic>
        <p:nvPicPr>
          <p:cNvPr id="41987" name="Picture 4" descr="93834_c14_f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8" y="2054432"/>
            <a:ext cx="8153400" cy="428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A246B64-FCD3-24DE-5C4D-481DEAE4643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098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21"/>
    </mc:Choice>
    <mc:Fallback xmlns="">
      <p:transition spd="slow" advTm="59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4"/>
          <p:cNvSpPr>
            <a:spLocks noGrp="1"/>
          </p:cNvSpPr>
          <p:nvPr>
            <p:ph type="title"/>
          </p:nvPr>
        </p:nvSpPr>
        <p:spPr>
          <a:xfrm>
            <a:off x="1995488" y="1033463"/>
            <a:ext cx="8229600" cy="114300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altLang="en-US" sz="6000" b="1" dirty="0">
                <a:solidFill>
                  <a:schemeClr val="accent2"/>
                </a:solidFill>
                <a:cs typeface="B Homa" panose="00000400000000000000" pitchFamily="2" charset="-78"/>
              </a:rPr>
              <a:t>برنامه ریزی </a:t>
            </a:r>
            <a:br>
              <a:rPr lang="fa-IR" altLang="en-US" sz="6000" dirty="0">
                <a:solidFill>
                  <a:srgbClr val="FFFF00"/>
                </a:solidFill>
                <a:cs typeface="B Nikoo" panose="00000400000000000000" pitchFamily="2" charset="-78"/>
              </a:rPr>
            </a:br>
            <a:endParaRPr lang="en-US" altLang="en-US" sz="6000" dirty="0">
              <a:solidFill>
                <a:srgbClr val="FFFF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1257" y="1595439"/>
            <a:ext cx="11469189" cy="4879975"/>
          </a:xfrm>
        </p:spPr>
        <p:txBody>
          <a:bodyPr>
            <a:normAutofit/>
          </a:bodyPr>
          <a:lstStyle/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lang="fa-IR" sz="3200" dirty="0">
              <a:cs typeface="B Homa" panose="00000400000000000000" pitchFamily="2" charset="-78"/>
            </a:endParaRPr>
          </a:p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fa-IR" sz="3200" dirty="0">
                <a:cs typeface="B Nazanin" panose="00000400000000000000" pitchFamily="2" charset="-78"/>
              </a:rPr>
              <a:t>اولویت بندی</a:t>
            </a:r>
            <a:r>
              <a:rPr lang="en-US" sz="3200" dirty="0">
                <a:cs typeface="B Nazanin" panose="00000400000000000000" pitchFamily="2" charset="-78"/>
              </a:rPr>
              <a:t> </a:t>
            </a:r>
            <a:endParaRPr lang="fa-IR" sz="3200" dirty="0"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fa-IR" sz="3200" dirty="0">
                <a:cs typeface="B Nazanin" panose="00000400000000000000" pitchFamily="2" charset="-78"/>
              </a:rPr>
              <a:t> تعیین برآیندهای مورد انتظار</a:t>
            </a:r>
          </a:p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fa-IR" sz="3200" dirty="0">
                <a:cs typeface="B Nazanin" panose="00000400000000000000" pitchFamily="2" charset="-78"/>
              </a:rPr>
              <a:t>تعیین اهداف کوتاه مدت،میان مدت و بلند مدت پرستاری</a:t>
            </a:r>
          </a:p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fa-IR" sz="3200" dirty="0">
                <a:cs typeface="B Nazanin" panose="00000400000000000000" pitchFamily="2" charset="-78"/>
              </a:rPr>
              <a:t> راهکارهای مناسب</a:t>
            </a:r>
          </a:p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fa-IR" sz="3200" dirty="0">
                <a:cs typeface="B Nazanin" panose="00000400000000000000" pitchFamily="2" charset="-78"/>
              </a:rPr>
              <a:t> تعیین مداخلات پرستاری  متناسب با برآیندمورد انتظار</a:t>
            </a:r>
          </a:p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fa-IR" sz="3200" dirty="0">
                <a:cs typeface="B Nazanin" panose="00000400000000000000" pitchFamily="2" charset="-78"/>
              </a:rPr>
              <a:t>در میان گذاردن اطلاعات کسب شده از بیمار با اعضاء گروه مراقبت</a:t>
            </a:r>
            <a:endParaRPr lang="en-US" sz="3200" dirty="0"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3200" dirty="0">
                <a:cs typeface="B Nazanin" panose="00000400000000000000" pitchFamily="2" charset="-78"/>
              </a:rPr>
              <a:t> </a:t>
            </a:r>
            <a:r>
              <a:rPr lang="fa-IR" sz="3200" dirty="0">
                <a:cs typeface="B Nazanin" panose="00000400000000000000" pitchFamily="2" charset="-78"/>
              </a:rPr>
              <a:t>مستند کردن</a:t>
            </a:r>
          </a:p>
          <a:p>
            <a:pPr algn="r" rtl="1">
              <a:spcBef>
                <a:spcPts val="0"/>
              </a:spcBef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lang="fa-IR" sz="3200" b="1" dirty="0">
              <a:cs typeface="B Homa" panose="00000400000000000000" pitchFamily="2" charset="-78"/>
            </a:endParaRPr>
          </a:p>
          <a:p>
            <a:pPr algn="r" rtl="1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lang="en-US" dirty="0">
              <a:cs typeface="B Homa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8B6F25F-23B2-2150-0596-149826F631C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1061042"/>
      </p:ext>
    </p:extLst>
  </p:cSld>
  <p:clrMapOvr>
    <a:masterClrMapping/>
  </p:clrMapOvr>
  <p:transition advTm="1193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altLang="en-US" sz="6000" b="1" dirty="0">
                <a:solidFill>
                  <a:schemeClr val="accent2"/>
                </a:solidFill>
                <a:cs typeface="B Homa" panose="00000400000000000000" pitchFamily="2" charset="-78"/>
              </a:rPr>
              <a:t>تعیین اهداف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1468439"/>
            <a:ext cx="11173097" cy="4973637"/>
          </a:xfrm>
        </p:spPr>
        <p:txBody>
          <a:bodyPr rtlCol="0">
            <a:noAutofit/>
          </a:bodyPr>
          <a:lstStyle/>
          <a:p>
            <a:pPr marL="0" indent="0" algn="just" rtl="1">
              <a:buClr>
                <a:srgbClr val="FF0000"/>
              </a:buClr>
              <a:buNone/>
              <a:defRPr/>
            </a:pPr>
            <a:endParaRPr lang="fa-IR" sz="3200" b="1" dirty="0">
              <a:solidFill>
                <a:schemeClr val="tx1"/>
              </a:solidFill>
              <a:cs typeface="B Homa" panose="00000400000000000000" pitchFamily="2" charset="-78"/>
            </a:endParaRP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هدف عبارت است از پاسخ یا رفتار قابل اندازه گیری که بیانگر بالاترین سطح ممکن سلامتی بیمار است.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 برای دستیابی به اهداف باید از معیارها و شاخص های قابل اندازه گیری استفاده کرد.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 اهداف باید واقع بینانه باشد و بر اساس نیازهای بیمار تنظیم شود.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/>
                </a:solidFill>
                <a:cs typeface="B Nazanin" panose="00000400000000000000" pitchFamily="2" charset="-78"/>
              </a:rPr>
              <a:t> در تعیین اهداف نباید صرفا به نیازهای ضروری و کوتاه مدت بیمار توجه شود بلکه به جنبه های پیشگیری و توانبخشی نیز توجه کرد.</a:t>
            </a:r>
          </a:p>
          <a:p>
            <a:pPr algn="just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endParaRPr lang="fa-IR" sz="3200" b="1" dirty="0">
              <a:cs typeface="B Homa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13FE466-000F-7ECD-F8B2-6ACD1B614CB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55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08"/>
    </mc:Choice>
    <mc:Fallback xmlns="">
      <p:transition spd="slow" advTm="49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altLang="en-US" sz="4400" b="1" dirty="0">
                <a:solidFill>
                  <a:schemeClr val="accent2"/>
                </a:solidFill>
                <a:cs typeface="B Homa" panose="00000400000000000000" pitchFamily="2" charset="-78"/>
              </a:rPr>
              <a:t>اهداف از نظر زمان دستیابی</a:t>
            </a:r>
            <a:endParaRPr lang="en-US" altLang="en-US" sz="44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646" y="2098675"/>
            <a:ext cx="11007634" cy="4654550"/>
          </a:xfrm>
        </p:spPr>
        <p:txBody>
          <a:bodyPr>
            <a:normAutofit/>
          </a:bodyPr>
          <a:lstStyle/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اهداف کوتاه مدت</a:t>
            </a:r>
          </a:p>
          <a:p>
            <a:pPr marL="0" indent="0" algn="r" rtl="1">
              <a:buClr>
                <a:srgbClr val="FF0000"/>
              </a:buClr>
              <a:buNone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( بیمار طی ۲۴ ساعت بعد ازعمل درد نداشته باشد)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اهداف میان مدت</a:t>
            </a:r>
          </a:p>
          <a:p>
            <a:pPr marL="0" indent="0" algn="r" rtl="1">
              <a:buClr>
                <a:srgbClr val="FF0000"/>
              </a:buClr>
              <a:buNone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( بیمار طی مدت ۱۰ روز حرکت با واکر را شروع کند)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اهداف بلند مدت</a:t>
            </a:r>
          </a:p>
          <a:p>
            <a:pPr marL="0" indent="0" algn="r" rtl="1">
              <a:buClr>
                <a:srgbClr val="FF0000"/>
              </a:buClr>
              <a:buNone/>
              <a:defRPr/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 ( بیمار به طور مستقل روزانه  ۱ تا ۲ کیلومتر حرکت کند)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endParaRPr lang="en-US" sz="3400" b="1" dirty="0">
              <a:cs typeface="B Homa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91356D8-1465-939C-0846-BD947A716B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588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88"/>
    </mc:Choice>
    <mc:Fallback xmlns="">
      <p:transition spd="slow" advTm="25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Nursing Intervention/Implementation</a:t>
            </a:r>
          </a:p>
        </p:txBody>
      </p:sp>
      <p:pic>
        <p:nvPicPr>
          <p:cNvPr id="47107" name="Picture 4" descr="93834_c15_f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8" y="1737360"/>
            <a:ext cx="8139112" cy="4599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52C9C11-C239-31A8-2885-A14BAAF047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778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75"/>
    </mc:Choice>
    <mc:Fallback xmlns="">
      <p:transition spd="slow" advTm="23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altLang="en-US" sz="6000" b="1" dirty="0">
                <a:solidFill>
                  <a:schemeClr val="accent3"/>
                </a:solidFill>
                <a:cs typeface="B Homa" panose="00000400000000000000" pitchFamily="2" charset="-78"/>
              </a:rPr>
              <a:t>اجرای تدابیر پرستاری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646111" y="1773238"/>
            <a:ext cx="10962415" cy="495776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fa-IR" altLang="en-US" sz="2400" b="1" dirty="0">
              <a:cs typeface="B Homa" panose="00000400000000000000" pitchFamily="2" charset="-78"/>
            </a:endParaRPr>
          </a:p>
          <a:p>
            <a:pPr algn="just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a-IR" altLang="en-US" sz="4000" b="1" dirty="0">
                <a:cs typeface="B Homa" panose="00000400000000000000" pitchFamily="2" charset="-78"/>
              </a:rPr>
              <a:t> </a:t>
            </a:r>
            <a:r>
              <a:rPr lang="fa-IR" altLang="en-US" sz="2800" dirty="0">
                <a:cs typeface="B Nazanin" panose="00000400000000000000" pitchFamily="2" charset="-78"/>
              </a:rPr>
              <a:t>به اجرای دسته ای از فعالیت های اختصاصی که برای کمک به بیمار طرح ریزی شده و به منظور رسیدن به هدف انجام می شود، اجرای تدابیر پرستاری گویند.</a:t>
            </a:r>
          </a:p>
          <a:p>
            <a:pPr algn="just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a-IR" altLang="en-US" sz="2800" dirty="0">
                <a:cs typeface="B Nazanin" panose="00000400000000000000" pitchFamily="2" charset="-78"/>
              </a:rPr>
              <a:t> این اقدامات به بیمار کمک میکند تا از سطح فعلی سلامتی به سطح مورد نظر ارتقاء یابد.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2CDCD7E-B3C3-8CE8-3778-4C95DF67186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972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75"/>
    </mc:Choice>
    <mc:Fallback xmlns="">
      <p:transition spd="slow" advTm="35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401762"/>
          </a:xfrm>
        </p:spPr>
        <p:txBody>
          <a:bodyPr/>
          <a:lstStyle/>
          <a:p>
            <a:pPr algn="r" eaLnBrk="1" hangingPunct="1"/>
            <a:r>
              <a:rPr lang="fa-IR" altLang="en-US" sz="6600" b="1" dirty="0">
                <a:solidFill>
                  <a:schemeClr val="accent1">
                    <a:lumMod val="75000"/>
                  </a:schemeClr>
                </a:solidFill>
                <a:cs typeface="B Homa" panose="00000400000000000000" pitchFamily="2" charset="-78"/>
              </a:rPr>
              <a:t>اهداف آموزشی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780836" y="1757470"/>
            <a:ext cx="10334468" cy="4144962"/>
          </a:xfrm>
        </p:spPr>
        <p:txBody>
          <a:bodyPr>
            <a:normAutofit/>
          </a:bodyPr>
          <a:lstStyle/>
          <a:p>
            <a:pPr algn="just" rtl="1" eaLnBrk="1" hangingPunct="1">
              <a:buFont typeface="Arial" panose="020B0604020202020204" pitchFamily="34" charset="0"/>
              <a:buNone/>
            </a:pPr>
            <a:r>
              <a:rPr lang="fa-IR" altLang="en-US" sz="2800" b="1" dirty="0">
                <a:cs typeface="B Nazanin" panose="00000400000000000000" pitchFamily="2" charset="-78"/>
              </a:rPr>
              <a:t>بعد از مطالعه این فصل فراگیران می توانند:</a:t>
            </a:r>
          </a:p>
          <a:p>
            <a:pPr algn="just" rtl="1" eaLnBrk="1" hangingPunct="1">
              <a:buFont typeface="Arial" panose="020B0604020202020204" pitchFamily="34" charset="0"/>
              <a:buNone/>
            </a:pPr>
            <a:r>
              <a:rPr lang="fa-IR" altLang="en-US" sz="2800" b="1" dirty="0">
                <a:cs typeface="B Nazanin" panose="00000400000000000000" pitchFamily="2" charset="-78"/>
              </a:rPr>
              <a:t>1 – فرآیند پرستاری را از نظر علمی تعریف کنند.</a:t>
            </a:r>
          </a:p>
          <a:p>
            <a:pPr algn="just" rtl="1" eaLnBrk="1" hangingPunct="1">
              <a:buFont typeface="Arial" panose="020B0604020202020204" pitchFamily="34" charset="0"/>
              <a:buNone/>
            </a:pPr>
            <a:r>
              <a:rPr lang="fa-IR" altLang="en-US" sz="2800" b="1" dirty="0">
                <a:cs typeface="B Nazanin" panose="00000400000000000000" pitchFamily="2" charset="-78"/>
              </a:rPr>
              <a:t>2 – گام های فرآیند پرستاری را نام ببرند.</a:t>
            </a:r>
          </a:p>
          <a:p>
            <a:pPr algn="just" rtl="1" eaLnBrk="1" hangingPunct="1">
              <a:buFont typeface="Arial" panose="020B0604020202020204" pitchFamily="34" charset="0"/>
              <a:buNone/>
            </a:pPr>
            <a:r>
              <a:rPr lang="fa-IR" altLang="en-US" sz="2800" b="1" dirty="0">
                <a:cs typeface="B Nazanin" panose="00000400000000000000" pitchFamily="2" charset="-78"/>
              </a:rPr>
              <a:t>3 – مراحل فرآیند پرستاری را به طور مختصر</a:t>
            </a:r>
            <a:r>
              <a:rPr lang="en-US" altLang="en-US" sz="2800" b="1" dirty="0">
                <a:cs typeface="B Nazanin" panose="00000400000000000000" pitchFamily="2" charset="-78"/>
              </a:rPr>
              <a:t> </a:t>
            </a:r>
            <a:r>
              <a:rPr lang="fa-IR" altLang="en-US" sz="2800" b="1" dirty="0">
                <a:cs typeface="B Nazanin" panose="00000400000000000000" pitchFamily="2" charset="-78"/>
              </a:rPr>
              <a:t>توضیح دهند.</a:t>
            </a:r>
          </a:p>
          <a:p>
            <a:pPr algn="just" rtl="1" eaLnBrk="1" hangingPunct="1">
              <a:buFont typeface="Arial" panose="020B0604020202020204" pitchFamily="34" charset="0"/>
              <a:buNone/>
            </a:pPr>
            <a:r>
              <a:rPr lang="fa-IR" altLang="en-US" sz="2800" b="1" dirty="0">
                <a:cs typeface="B Nazanin" panose="00000400000000000000" pitchFamily="2" charset="-78"/>
              </a:rPr>
              <a:t>4 – مهارت های پرستار را در نقش مصاحبه کننده نام ببرند.</a:t>
            </a:r>
          </a:p>
          <a:p>
            <a:pPr algn="just" rtl="1" eaLnBrk="1" hangingPunct="1">
              <a:buFont typeface="Arial" panose="020B0604020202020204" pitchFamily="34" charset="0"/>
              <a:buNone/>
            </a:pPr>
            <a:r>
              <a:rPr lang="fa-IR" altLang="en-US" sz="2800" b="1" dirty="0">
                <a:cs typeface="B Nazanin" panose="00000400000000000000" pitchFamily="2" charset="-78"/>
              </a:rPr>
              <a:t>5 – فرآیند پرستاری را برای مددجو انتخابی بکار ببرند.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FE99A1F-6D55-C81B-A4BC-FAD80B12B27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307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73"/>
    </mc:Choice>
    <mc:Fallback xmlns="">
      <p:transition spd="slow" advTm="25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0" y="2244726"/>
            <a:ext cx="11051177" cy="4041775"/>
          </a:xfrm>
        </p:spPr>
        <p:txBody>
          <a:bodyPr/>
          <a:lstStyle/>
          <a:p>
            <a:pPr marL="442913" indent="-442913" algn="r" rtl="1">
              <a:buClr>
                <a:schemeClr val="accent6">
                  <a:lumMod val="75000"/>
                </a:schemeClr>
              </a:buClr>
              <a:buSzPct val="99000"/>
              <a:buFont typeface="Wingdings" panose="05000000000000000000" pitchFamily="2" charset="2"/>
              <a:buChar char="q"/>
              <a:defRPr/>
            </a:pPr>
            <a:r>
              <a:rPr lang="fa-IR" sz="3600" dirty="0">
                <a:cs typeface="B Nazanin" panose="00000400000000000000" pitchFamily="2" charset="-78"/>
              </a:rPr>
              <a:t>نظارت و هماهنگی بر تمامی مداخلات انجام شده به عهده </a:t>
            </a:r>
            <a:r>
              <a:rPr lang="fa-IR" sz="4000" dirty="0">
                <a:solidFill>
                  <a:srgbClr val="FF0000"/>
                </a:solidFill>
                <a:cs typeface="B Nazanin" panose="00000400000000000000" pitchFamily="2" charset="-78"/>
              </a:rPr>
              <a:t>پرستار</a:t>
            </a:r>
            <a:r>
              <a:rPr lang="fa-IR" sz="3600" dirty="0">
                <a:cs typeface="B Nazanin" panose="00000400000000000000" pitchFamily="2" charset="-78"/>
              </a:rPr>
              <a:t> است.</a:t>
            </a:r>
          </a:p>
          <a:p>
            <a:pPr marL="360363" indent="-360363" algn="r" rtl="1">
              <a:buClr>
                <a:schemeClr val="accent6">
                  <a:lumMod val="75000"/>
                </a:schemeClr>
              </a:buClr>
              <a:buSzPct val="99000"/>
              <a:buFont typeface="Wingdings" panose="05000000000000000000" pitchFamily="2" charset="2"/>
              <a:buChar char="q"/>
              <a:defRPr/>
            </a:pPr>
            <a:r>
              <a:rPr lang="fa-IR" sz="3600" dirty="0">
                <a:solidFill>
                  <a:srgbClr val="FF0000"/>
                </a:solidFill>
                <a:cs typeface="B Nazanin" panose="00000400000000000000" pitchFamily="2" charset="-78"/>
              </a:rPr>
              <a:t> انجام مداخلات پرستاری علمی، مناسب و اخلاقی مستلزم </a:t>
            </a:r>
            <a:r>
              <a:rPr lang="fa-IR" sz="3600" dirty="0">
                <a:cs typeface="B Nazanin" panose="00000400000000000000" pitchFamily="2" charset="-78"/>
              </a:rPr>
              <a:t>قضاوت صحیح </a:t>
            </a:r>
            <a:r>
              <a:rPr lang="fa-IR" sz="3600" dirty="0">
                <a:solidFill>
                  <a:srgbClr val="FF0000"/>
                </a:solidFill>
                <a:cs typeface="B Nazanin" panose="00000400000000000000" pitchFamily="2" charset="-78"/>
              </a:rPr>
              <a:t>– </a:t>
            </a:r>
            <a:r>
              <a:rPr lang="fa-IR" sz="3600" dirty="0">
                <a:cs typeface="B Nazanin" panose="00000400000000000000" pitchFamily="2" charset="-78"/>
              </a:rPr>
              <a:t>تفکر انتقادی و داشتن مهارت های تصمیم گیری است.</a:t>
            </a:r>
            <a:endParaRPr lang="en-US" sz="3600" dirty="0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2F5BD04-2029-742D-F66F-9BD0F670A81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120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19"/>
    </mc:Choice>
    <mc:Fallback xmlns="">
      <p:transition spd="slow" advTm="41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r" rtl="1"/>
            <a:r>
              <a:rPr lang="fa-IR" altLang="en-US" sz="5400" b="1" dirty="0">
                <a:solidFill>
                  <a:schemeClr val="accent3"/>
                </a:solidFill>
                <a:cs typeface="B Homa" panose="00000400000000000000" pitchFamily="2" charset="-78"/>
              </a:rPr>
              <a:t>مداخلات پرستاری</a:t>
            </a:r>
            <a:endParaRPr lang="en-US" altLang="en-US" sz="5400" b="1" dirty="0">
              <a:solidFill>
                <a:schemeClr val="accent3"/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016" y="1460665"/>
            <a:ext cx="10794670" cy="4465122"/>
          </a:xfrm>
        </p:spPr>
        <p:txBody>
          <a:bodyPr vert="horz" lIns="91440" tIns="540000" rIns="91440" bIns="432000" rtlCol="0" anchor="ctr">
            <a:noAutofit/>
          </a:bodyPr>
          <a:lstStyle/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b="1" dirty="0">
                <a:solidFill>
                  <a:schemeClr val="tx1">
                    <a:lumMod val="95000"/>
                    <a:lumOff val="5000"/>
                  </a:schemeClr>
                </a:solidFill>
                <a:cs typeface="B Homa" panose="00000400000000000000" pitchFamily="2" charset="-78"/>
              </a:rPr>
              <a:t> </a:t>
            </a:r>
            <a:r>
              <a:rPr lang="fa-IR" sz="32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مراقبت بهداشتی 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 ایجاد کردن شرایط مناسب فیزیکی 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جسمی و روانی 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 حمایت از عملکرد تنفسی و دفع 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 تسهیل در هضم غذا و مایعات 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 کنترل و نظارت بر محیط فیزیکی و انسانی بیمار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 آموزش بهداشت</a:t>
            </a:r>
          </a:p>
          <a:p>
            <a:pPr algn="r" rtl="1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fa-IR" sz="3200" dirty="0">
                <a:solidFill>
                  <a:schemeClr val="tx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 برقراری ارتباط درمانی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DF44BBD-E424-64D0-D3D7-70D85171E9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333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49"/>
    </mc:Choice>
    <mc:Fallback xmlns="">
      <p:transition spd="slow" advTm="44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1939925" y="0"/>
            <a:ext cx="8229600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5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pic>
        <p:nvPicPr>
          <p:cNvPr id="51203" name="Picture 4" descr="93834_c16_f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416" y="1294410"/>
            <a:ext cx="9417132" cy="508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E00B4E9-4354-A830-47D1-C5F09E512FA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262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81"/>
    </mc:Choice>
    <mc:Fallback xmlns="">
      <p:transition spd="slow" advTm="67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eaLnBrk="1" hangingPunct="1"/>
            <a:r>
              <a:rPr lang="fa-IR" altLang="en-US" sz="5400" b="1" dirty="0">
                <a:solidFill>
                  <a:schemeClr val="accent3"/>
                </a:solidFill>
                <a:cs typeface="B Homa" panose="00000400000000000000" pitchFamily="2" charset="-78"/>
              </a:rPr>
              <a:t>ارزشیابی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2497138"/>
            <a:ext cx="11206255" cy="4132262"/>
          </a:xfrm>
        </p:spPr>
        <p:txBody>
          <a:bodyPr rtlCol="0">
            <a:normAutofit/>
          </a:bodyPr>
          <a:lstStyle/>
          <a:p>
            <a:pPr marL="182880" indent="-182880" algn="just" rtl="1">
              <a:lnSpc>
                <a:spcPct val="120000"/>
              </a:lnSpc>
              <a:buNone/>
              <a:defRPr/>
            </a:pPr>
            <a:r>
              <a:rPr lang="fa-IR" sz="3200" b="1" dirty="0">
                <a:cs typeface="B Nazanin" panose="00000400000000000000" pitchFamily="2" charset="-78"/>
              </a:rPr>
              <a:t>تعی</a:t>
            </a:r>
            <a:r>
              <a:rPr lang="fa-IR" sz="3200" b="1" dirty="0">
                <a:solidFill>
                  <a:schemeClr val="accent3"/>
                </a:solidFill>
                <a:cs typeface="B Nazanin" panose="00000400000000000000" pitchFamily="2" charset="-78"/>
              </a:rPr>
              <a:t>ین </a:t>
            </a:r>
            <a:r>
              <a:rPr lang="fa-IR" sz="3200" b="1" dirty="0">
                <a:solidFill>
                  <a:schemeClr val="tx1"/>
                </a:solidFill>
                <a:cs typeface="B Nazanin" panose="00000400000000000000" pitchFamily="2" charset="-78"/>
              </a:rPr>
              <a:t>واکنش بیمار نسبت </a:t>
            </a:r>
            <a:r>
              <a:rPr lang="fa-IR" sz="3200" b="1" dirty="0">
                <a:solidFill>
                  <a:schemeClr val="accent3"/>
                </a:solidFill>
                <a:cs typeface="B Nazanin" panose="00000400000000000000" pitchFamily="2" charset="-78"/>
              </a:rPr>
              <a:t>به تدابیر پرستاری از طریق رابطه زیر نشان داده می شود </a:t>
            </a:r>
          </a:p>
          <a:p>
            <a:pPr marL="182880" indent="-182880" algn="ctr" rtl="1">
              <a:lnSpc>
                <a:spcPct val="120000"/>
              </a:lnSpc>
              <a:buNone/>
              <a:defRPr/>
            </a:pPr>
            <a:r>
              <a:rPr lang="fa-IR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ارزشیابی دستیابی به هدف + مروری بر فرآیند پرستاری</a:t>
            </a:r>
            <a:endParaRPr lang="fa-IR" sz="32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  <a:p>
            <a:pPr marL="182880" indent="-182880" algn="ctr" rtl="1">
              <a:lnSpc>
                <a:spcPct val="120000"/>
              </a:lnSpc>
              <a:buNone/>
              <a:defRPr/>
            </a:pPr>
            <a:endParaRPr lang="fa-I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Homa" panose="00000400000000000000" pitchFamily="2" charset="-78"/>
            </a:endParaRPr>
          </a:p>
          <a:p>
            <a:pPr marL="182880" indent="-182880" algn="ctr" rtl="1">
              <a:lnSpc>
                <a:spcPct val="120000"/>
              </a:lnSpc>
              <a:buNone/>
              <a:defRPr/>
            </a:pPr>
            <a:endParaRPr lang="fa-I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Homa" panose="00000400000000000000" pitchFamily="2" charset="-78"/>
            </a:endParaRPr>
          </a:p>
          <a:p>
            <a:pPr marL="182880" indent="-182880" algn="ctr" rtl="1">
              <a:lnSpc>
                <a:spcPct val="120000"/>
              </a:lnSpc>
              <a:buNone/>
              <a:defRPr/>
            </a:pPr>
            <a:endParaRPr lang="fa-I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Homa" panose="00000400000000000000" pitchFamily="2" charset="-78"/>
            </a:endParaRPr>
          </a:p>
          <a:p>
            <a:pPr marL="182880" indent="-182880" algn="r" rtl="1">
              <a:lnSpc>
                <a:spcPct val="120000"/>
              </a:lnSpc>
              <a:buNone/>
              <a:defRPr/>
            </a:pPr>
            <a:endParaRPr lang="fa-IR" dirty="0">
              <a:cs typeface="B Homa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72B4D93-A5DD-9073-CE28-1CA018FBEB6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805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94"/>
    </mc:Choice>
    <mc:Fallback xmlns="">
      <p:transition spd="slow" advTm="19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altLang="en-US" sz="4800" b="1" dirty="0">
                <a:solidFill>
                  <a:schemeClr val="accent2"/>
                </a:solidFill>
                <a:cs typeface="B Homa" panose="00000400000000000000" pitchFamily="2" charset="-78"/>
              </a:rPr>
              <a:t>مزیت فرآیند پرستاری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sp>
        <p:nvSpPr>
          <p:cNvPr id="53251" name="Text Placeholder 4"/>
          <p:cNvSpPr>
            <a:spLocks noGrp="1"/>
          </p:cNvSpPr>
          <p:nvPr>
            <p:ph type="body" idx="1"/>
          </p:nvPr>
        </p:nvSpPr>
        <p:spPr>
          <a:xfrm>
            <a:off x="2306639" y="1747838"/>
            <a:ext cx="3767137" cy="762000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fa-IR" altLang="en-US" sz="4400" dirty="0">
                <a:solidFill>
                  <a:schemeClr val="tx1"/>
                </a:solidFill>
                <a:cs typeface="B Nazanin" panose="00000400000000000000" pitchFamily="2" charset="-78"/>
              </a:rPr>
              <a:t>بیماران</a:t>
            </a:r>
            <a:endParaRPr lang="en-US" altLang="en-US" sz="4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3252" name="Content Placeholder 5"/>
          <p:cNvSpPr>
            <a:spLocks noGrp="1"/>
          </p:cNvSpPr>
          <p:nvPr>
            <p:ph sz="half" idx="2"/>
          </p:nvPr>
        </p:nvSpPr>
        <p:spPr>
          <a:xfrm>
            <a:off x="583474" y="2854326"/>
            <a:ext cx="5691915" cy="3197225"/>
          </a:xfrm>
        </p:spPr>
        <p:txBody>
          <a:bodyPr/>
          <a:lstStyle/>
          <a:p>
            <a:pPr algn="r" rtl="1"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a-IR" altLang="en-US" b="1" dirty="0">
                <a:cs typeface="B Homa" panose="00000400000000000000" pitchFamily="2" charset="-78"/>
              </a:rPr>
              <a:t> </a:t>
            </a:r>
            <a:r>
              <a:rPr lang="fa-IR" altLang="en-US" sz="3200" b="1" dirty="0">
                <a:cs typeface="B Nazanin" panose="00000400000000000000" pitchFamily="2" charset="-78"/>
              </a:rPr>
              <a:t>شرکت بیمار در مراقبت از خود</a:t>
            </a:r>
          </a:p>
          <a:p>
            <a:pPr algn="r" rtl="1"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a-IR" altLang="en-US" sz="3200" b="1" dirty="0">
                <a:cs typeface="B Nazanin" panose="00000400000000000000" pitchFamily="2" charset="-78"/>
              </a:rPr>
              <a:t>تداوم مراقبت ها</a:t>
            </a:r>
          </a:p>
          <a:p>
            <a:pPr algn="r" rtl="1" eaLnBrk="1" hangingPunct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a-IR" altLang="en-US" sz="3200" b="1" dirty="0">
                <a:cs typeface="B Nazanin" panose="00000400000000000000" pitchFamily="2" charset="-78"/>
              </a:rPr>
              <a:t>افزایش کیفیت مراقبت های انجام شده</a:t>
            </a:r>
            <a:endParaRPr lang="en-US" altLang="en-US" sz="3200" b="1" dirty="0">
              <a:cs typeface="B Nazanin" panose="00000400000000000000" pitchFamily="2" charset="-78"/>
            </a:endParaRPr>
          </a:p>
        </p:txBody>
      </p:sp>
      <p:sp>
        <p:nvSpPr>
          <p:cNvPr id="53253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599239" y="1677988"/>
            <a:ext cx="3767137" cy="762000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fa-IR" altLang="en-US" sz="4400" dirty="0">
                <a:solidFill>
                  <a:schemeClr val="tx1"/>
                </a:solidFill>
                <a:cs typeface="B Nazanin" panose="00000400000000000000" pitchFamily="2" charset="-78"/>
              </a:rPr>
              <a:t>پرستاران</a:t>
            </a:r>
            <a:endParaRPr lang="en-US" altLang="en-US" sz="4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3254" name="Content Placeholder 7"/>
          <p:cNvSpPr>
            <a:spLocks noGrp="1"/>
          </p:cNvSpPr>
          <p:nvPr>
            <p:ph sz="quarter" idx="4"/>
          </p:nvPr>
        </p:nvSpPr>
        <p:spPr>
          <a:xfrm>
            <a:off x="6405564" y="2563813"/>
            <a:ext cx="5150710" cy="3810000"/>
          </a:xfrm>
        </p:spPr>
        <p:txBody>
          <a:bodyPr/>
          <a:lstStyle/>
          <a:p>
            <a:pPr marL="179388" indent="-179388" algn="r" rt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a-IR" altLang="en-US" sz="3200" b="1" dirty="0">
                <a:cs typeface="B Nazanin" panose="00000400000000000000" pitchFamily="2" charset="-78"/>
              </a:rPr>
              <a:t> اطمینان و اعتماد</a:t>
            </a:r>
          </a:p>
          <a:p>
            <a:pPr marL="179388" indent="-179388" algn="r" rt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a-IR" altLang="en-US" sz="3200" b="1" dirty="0">
                <a:cs typeface="B Nazanin" panose="00000400000000000000" pitchFamily="2" charset="-78"/>
              </a:rPr>
              <a:t> رضایت شغلی</a:t>
            </a:r>
          </a:p>
          <a:p>
            <a:pPr marL="179388" indent="-179388" algn="r" rt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a-IR" altLang="en-US" sz="3200" b="1" dirty="0">
                <a:cs typeface="B Nazanin" panose="00000400000000000000" pitchFamily="2" charset="-78"/>
              </a:rPr>
              <a:t> رشد پیشرفت حرفه پرستاری</a:t>
            </a:r>
          </a:p>
          <a:p>
            <a:pPr marL="179388" indent="-179388" algn="r" rt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fa-IR" altLang="en-US" sz="3200" b="1" dirty="0">
                <a:cs typeface="B Nazanin" panose="00000400000000000000" pitchFamily="2" charset="-78"/>
              </a:rPr>
              <a:t>  تعیین استانداردهایی برای پرستاری بالینی</a:t>
            </a:r>
            <a:endParaRPr lang="en-US" altLang="en-US" sz="3200" dirty="0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E770875-22B5-9917-91F9-733E6C6356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898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17"/>
    </mc:Choice>
    <mc:Fallback xmlns="">
      <p:transition spd="slow" advTm="55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2514600" y="457200"/>
            <a:ext cx="7793038" cy="1143000"/>
          </a:xfrm>
        </p:spPr>
        <p:txBody>
          <a:bodyPr>
            <a:normAutofit/>
          </a:bodyPr>
          <a:lstStyle/>
          <a:p>
            <a:pPr algn="ctr" rtl="1" eaLnBrk="1" hangingPunct="1"/>
            <a:r>
              <a:rPr lang="fa-IR" altLang="en-US" sz="5400" b="1" dirty="0">
                <a:solidFill>
                  <a:schemeClr val="accent1"/>
                </a:solidFill>
                <a:cs typeface="B Homa" panose="00000400000000000000" pitchFamily="2" charset="-78"/>
              </a:rPr>
              <a:t>شاد و سرافراز باشید</a:t>
            </a:r>
            <a:endParaRPr lang="en-US" altLang="en-US" sz="5400" b="1" dirty="0">
              <a:solidFill>
                <a:schemeClr val="accent1"/>
              </a:solidFill>
              <a:cs typeface="B Homa" panose="00000400000000000000" pitchFamily="2" charset="-78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982699" cy="4195481"/>
          </a:xfrm>
        </p:spPr>
        <p:txBody>
          <a:bodyPr/>
          <a:lstStyle/>
          <a:p>
            <a:endParaRPr lang="en-US" altLang="en-US" dirty="0"/>
          </a:p>
        </p:txBody>
      </p:sp>
      <p:pic>
        <p:nvPicPr>
          <p:cNvPr id="54275" name="Content Placeholder 3" descr="2ljok7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658" y="2597026"/>
            <a:ext cx="5017325" cy="322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89290D9-4795-EB1F-AD4D-29EE71E4740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2462530"/>
      </p:ext>
    </p:extLst>
  </p:cSld>
  <p:clrMapOvr>
    <a:masterClrMapping/>
  </p:clrMapOvr>
  <p:transition advTm="422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 eaLnBrk="1" hangingPunct="1"/>
            <a:r>
              <a:rPr lang="fa-IR" altLang="en-US" sz="5400" b="1" dirty="0">
                <a:solidFill>
                  <a:srgbClr val="FFFF00"/>
                </a:solidFill>
                <a:cs typeface="B Homa" panose="00000400000000000000" pitchFamily="2" charset="-78"/>
              </a:rPr>
              <a:t> </a:t>
            </a:r>
            <a:r>
              <a:rPr lang="fa-IR" altLang="en-US" sz="5400" b="1" dirty="0">
                <a:solidFill>
                  <a:schemeClr val="accent1">
                    <a:lumMod val="75000"/>
                  </a:schemeClr>
                </a:solidFill>
                <a:cs typeface="B Homa" panose="00000400000000000000" pitchFamily="2" charset="-78"/>
              </a:rPr>
              <a:t>فرآیند پرستاری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961901" y="1611598"/>
            <a:ext cx="10545155" cy="4641850"/>
          </a:xfrm>
        </p:spPr>
        <p:txBody>
          <a:bodyPr/>
          <a:lstStyle/>
          <a:p>
            <a:pPr algn="just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altLang="en-US" sz="3200" b="1" dirty="0">
                <a:cs typeface="B Homa" panose="00000400000000000000" pitchFamily="2" charset="-78"/>
              </a:rPr>
              <a:t> </a:t>
            </a:r>
            <a:r>
              <a:rPr lang="fa-IR" altLang="en-US" sz="2800" b="1" dirty="0">
                <a:cs typeface="B Nazanin" panose="00000400000000000000" pitchFamily="2" charset="-78"/>
              </a:rPr>
              <a:t>چارچوبی برای برنامه ریزی و اجرای مراقبت های پرستاری برای بیمار و خانواده اش است. </a:t>
            </a:r>
          </a:p>
          <a:p>
            <a:pPr algn="just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altLang="en-US" sz="2800" b="1" dirty="0">
                <a:cs typeface="B Nazanin" panose="00000400000000000000" pitchFamily="2" charset="-78"/>
              </a:rPr>
              <a:t> </a:t>
            </a:r>
            <a:r>
              <a:rPr lang="fa-IR" altLang="en-US" sz="2800" b="1" dirty="0">
                <a:cs typeface="B Nazanin" panose="00000400000000000000" pitchFamily="2" charset="-78"/>
              </a:rPr>
              <a:t>روشی سیستماتیک برای تفکر پرستار است.</a:t>
            </a:r>
          </a:p>
          <a:p>
            <a:pPr algn="just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altLang="en-US" sz="2800" b="1" dirty="0">
                <a:cs typeface="B Nazanin" panose="00000400000000000000" pitchFamily="2" charset="-78"/>
              </a:rPr>
              <a:t> </a:t>
            </a:r>
            <a:r>
              <a:rPr lang="fa-IR" altLang="en-US" sz="2800" b="1" dirty="0">
                <a:cs typeface="B Nazanin" panose="00000400000000000000" pitchFamily="2" charset="-78"/>
              </a:rPr>
              <a:t>چارچوبی از فعالیت های مرتبط به هم، پویا، مداوم، علمی و مشکل مدار است.</a:t>
            </a:r>
          </a:p>
          <a:p>
            <a:pPr algn="just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altLang="en-US" sz="2800" b="1" dirty="0">
                <a:cs typeface="B Nazanin" panose="00000400000000000000" pitchFamily="2" charset="-78"/>
              </a:rPr>
              <a:t> </a:t>
            </a:r>
            <a:r>
              <a:rPr lang="fa-IR" altLang="en-US" sz="2800" b="1" dirty="0">
                <a:cs typeface="B Nazanin" panose="00000400000000000000" pitchFamily="2" charset="-78"/>
              </a:rPr>
              <a:t>یک روش گام به گام حل مشکل است که به منظور رفع نیازهای مراقبتی و بهداشتی افراد بکار می رود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A1AE127-D22D-10C4-EF0E-E860C76F0BE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972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162"/>
    </mc:Choice>
    <mc:Fallback xmlns="">
      <p:transition spd="slow" advTm="123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808306" y="452718"/>
            <a:ext cx="5242528" cy="1037035"/>
          </a:xfrm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119884" y="2671948"/>
            <a:ext cx="10387172" cy="3135086"/>
          </a:xfrm>
        </p:spPr>
        <p:txBody>
          <a:bodyPr/>
          <a:lstStyle/>
          <a:p>
            <a:pPr algn="justLow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a-IR" altLang="en-US" sz="2800" b="1" dirty="0">
                <a:cs typeface="B Nazanin" panose="00000400000000000000" pitchFamily="2" charset="-78"/>
              </a:rPr>
              <a:t>فرآیند پرستاری در </a:t>
            </a:r>
            <a:r>
              <a:rPr lang="fa-IR" altLang="en-US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تئوری</a:t>
            </a:r>
            <a:r>
              <a:rPr lang="fa-IR" altLang="en-US" sz="2800" b="1" dirty="0">
                <a:cs typeface="B Nazanin" panose="00000400000000000000" pitchFamily="2" charset="-78"/>
              </a:rPr>
              <a:t> یک روش </a:t>
            </a:r>
            <a:r>
              <a:rPr lang="fa-IR" altLang="en-US" sz="2800" b="1" u="sng" dirty="0">
                <a:solidFill>
                  <a:srgbClr val="FF0000"/>
                </a:solidFill>
                <a:cs typeface="B Nazanin" panose="00000400000000000000" pitchFamily="2" charset="-78"/>
              </a:rPr>
              <a:t>چند مرحله ای حل مشکل</a:t>
            </a:r>
            <a:r>
              <a:rPr lang="fa-IR" altLang="en-US" sz="2800" b="1" dirty="0">
                <a:cs typeface="B Nazanin" panose="00000400000000000000" pitchFamily="2" charset="-78"/>
              </a:rPr>
              <a:t> است که در آن مشکلات و نیازهای بیمار با روش های معین سنجش، شناسایی، معالجه و درمان می شود.</a:t>
            </a:r>
          </a:p>
          <a:p>
            <a:pPr algn="r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a-IR" altLang="en-US" sz="2800" b="1" dirty="0">
                <a:cs typeface="B Nazanin" panose="00000400000000000000" pitchFamily="2" charset="-78"/>
              </a:rPr>
              <a:t>فرآیند پرستاری در </a:t>
            </a:r>
            <a:r>
              <a:rPr lang="fa-IR" altLang="en-US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عمل</a:t>
            </a:r>
            <a:r>
              <a:rPr lang="fa-IR" altLang="en-US" sz="2800" b="1" dirty="0">
                <a:cs typeface="B Nazanin" panose="00000400000000000000" pitchFamily="2" charset="-78"/>
              </a:rPr>
              <a:t> به خاطر اینکه پاسخ بیمار به سلامت و بیماری متغییر است یک </a:t>
            </a:r>
            <a:r>
              <a:rPr lang="fa-IR" altLang="en-US" sz="2800" b="1" u="sng" dirty="0">
                <a:solidFill>
                  <a:srgbClr val="FF0000"/>
                </a:solidFill>
                <a:cs typeface="B Nazanin" panose="00000400000000000000" pitchFamily="2" charset="-78"/>
              </a:rPr>
              <a:t>روش چرخشی </a:t>
            </a:r>
            <a:r>
              <a:rPr lang="fa-IR" altLang="en-US" sz="2800" b="1" dirty="0">
                <a:cs typeface="B Nazanin" panose="00000400000000000000" pitchFamily="2" charset="-78"/>
              </a:rPr>
              <a:t>است.</a:t>
            </a:r>
          </a:p>
          <a:p>
            <a:pPr algn="r" rtl="1" eaLnBrk="1" hangingPunct="1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en-US" altLang="en-US" sz="3600" b="1" dirty="0">
              <a:cs typeface="B Homa" panose="00000400000000000000" pitchFamily="2" charset="-78"/>
            </a:endParaRPr>
          </a:p>
        </p:txBody>
      </p:sp>
      <p:pic>
        <p:nvPicPr>
          <p:cNvPr id="26628" name="Picture 2" descr="https://encrypted-tbn0.gstatic.com/images?q=tbn:ANd9GcRnLPioOe8yEcYIOuZkhPaby7yyShOWffouAkHVOymeitv0KwA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884" y="369965"/>
            <a:ext cx="2634555" cy="223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DDE1ECB-F47E-AAD1-7DB1-5BD56611A4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719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50"/>
    </mc:Choice>
    <mc:Fallback xmlns="">
      <p:transition spd="slow" advTm="848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757548" y="2243140"/>
            <a:ext cx="8918369" cy="2982004"/>
          </a:xfrm>
        </p:spPr>
        <p:txBody>
          <a:bodyPr/>
          <a:lstStyle/>
          <a:p>
            <a:pPr marL="342900" lvl="1" indent="-342900" algn="ctr">
              <a:spcBef>
                <a:spcPts val="2000"/>
              </a:spcBef>
              <a:buClr>
                <a:schemeClr val="accent1"/>
              </a:buClr>
              <a:buNone/>
            </a:pPr>
            <a:r>
              <a:rPr lang="en-US" alt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nursing process is an </a:t>
            </a:r>
            <a:r>
              <a:rPr lang="en-US" alt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essential part of the nursing care</a:t>
            </a:r>
            <a:r>
              <a:rPr lang="en-US" alt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</a:t>
            </a:r>
          </a:p>
          <a:p>
            <a:pPr algn="ctr"/>
            <a:endParaRPr lang="en-US" altLang="en-US" sz="4400" dirty="0">
              <a:latin typeface="Gill Sans Ultra Bold Condensed" panose="020B0A06020104020203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0D35316-19A6-4013-86DD-B2BA97092B4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154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36"/>
    </mc:Choice>
    <mc:Fallback xmlns="">
      <p:transition spd="slow" advTm="540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fa-IR" altLang="en-US" sz="6000" b="1" dirty="0">
                <a:solidFill>
                  <a:schemeClr val="accent1">
                    <a:lumMod val="75000"/>
                  </a:schemeClr>
                </a:solidFill>
                <a:cs typeface="B Homa" panose="00000400000000000000" pitchFamily="2" charset="-78"/>
              </a:rPr>
              <a:t>هدف فرآيند پرستاري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565079" y="1744663"/>
            <a:ext cx="11106363" cy="4641850"/>
          </a:xfrm>
        </p:spPr>
        <p:txBody>
          <a:bodyPr/>
          <a:lstStyle/>
          <a:p>
            <a:pPr algn="r" rtl="1" eaLnBrk="1" hangingPunct="1">
              <a:buClr>
                <a:srgbClr val="FF0000"/>
              </a:buClr>
              <a:buSzPct val="96000"/>
              <a:buFont typeface="Wingdings" panose="05000000000000000000" pitchFamily="2" charset="2"/>
              <a:buChar char="q"/>
              <a:defRPr/>
            </a:pPr>
            <a:r>
              <a:rPr lang="en-US" sz="3600" b="1" dirty="0">
                <a:ea typeface="ＭＳ Ｐゴシック" pitchFamily="34" charset="-128"/>
                <a:cs typeface="B Homa" panose="00000400000000000000" pitchFamily="2" charset="-78"/>
              </a:rPr>
              <a:t> </a:t>
            </a:r>
            <a:r>
              <a:rPr lang="fa-IR" sz="2800" dirty="0">
                <a:ea typeface="ＭＳ Ｐゴシック" pitchFamily="34" charset="-128"/>
                <a:cs typeface="B Nazanin" panose="00000400000000000000" pitchFamily="2" charset="-78"/>
              </a:rPr>
              <a:t>ترفيع سلامتي</a:t>
            </a:r>
          </a:p>
          <a:p>
            <a:pPr algn="r" rtl="1" eaLnBrk="1" hangingPunct="1">
              <a:buClr>
                <a:srgbClr val="FF0000"/>
              </a:buClr>
              <a:buSzPct val="96000"/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ea typeface="ＭＳ Ｐゴシック" pitchFamily="34" charset="-128"/>
                <a:cs typeface="B Nazanin" panose="00000400000000000000" pitchFamily="2" charset="-78"/>
              </a:rPr>
              <a:t> </a:t>
            </a:r>
            <a:r>
              <a:rPr lang="fa-IR" sz="2800" dirty="0">
                <a:ea typeface="ＭＳ Ｐゴシック" pitchFamily="34" charset="-128"/>
                <a:cs typeface="B Nazanin" panose="00000400000000000000" pitchFamily="2" charset="-78"/>
              </a:rPr>
              <a:t>پيشگيري از بيماري، ناخوشي</a:t>
            </a:r>
          </a:p>
          <a:p>
            <a:pPr algn="r" rtl="1" eaLnBrk="1" hangingPunct="1">
              <a:buClr>
                <a:srgbClr val="FF0000"/>
              </a:buClr>
              <a:buSzPct val="96000"/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ea typeface="ＭＳ Ｐゴシック" pitchFamily="34" charset="-128"/>
                <a:cs typeface="B Nazanin" panose="00000400000000000000" pitchFamily="2" charset="-78"/>
              </a:rPr>
              <a:t> </a:t>
            </a:r>
            <a:r>
              <a:rPr lang="fa-IR" sz="2800" dirty="0">
                <a:ea typeface="ＭＳ Ｐゴシック" pitchFamily="34" charset="-128"/>
                <a:cs typeface="B Nazanin" panose="00000400000000000000" pitchFamily="2" charset="-78"/>
              </a:rPr>
              <a:t>نگهداري سلامتي</a:t>
            </a:r>
          </a:p>
          <a:p>
            <a:pPr algn="r" rtl="1" eaLnBrk="1" hangingPunct="1">
              <a:buClr>
                <a:srgbClr val="FF0000"/>
              </a:buClr>
              <a:buSzPct val="96000"/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ea typeface="ＭＳ Ｐゴシック" pitchFamily="34" charset="-128"/>
                <a:cs typeface="B Nazanin" panose="00000400000000000000" pitchFamily="2" charset="-78"/>
              </a:rPr>
              <a:t> </a:t>
            </a:r>
            <a:r>
              <a:rPr lang="fa-IR" sz="2800" dirty="0">
                <a:ea typeface="ＭＳ Ｐゴシック" pitchFamily="34" charset="-128"/>
                <a:cs typeface="B Nazanin" panose="00000400000000000000" pitchFamily="2" charset="-78"/>
              </a:rPr>
              <a:t>تسهيل در تطابق يا تغيير در عملكردها</a:t>
            </a:r>
          </a:p>
          <a:p>
            <a:pPr marL="0" indent="0" algn="r" rtl="1">
              <a:lnSpc>
                <a:spcPct val="150000"/>
              </a:lnSpc>
              <a:buClr>
                <a:srgbClr val="FF0000"/>
              </a:buClr>
              <a:buNone/>
              <a:defRPr/>
            </a:pPr>
            <a:r>
              <a:rPr lang="fa-IR" sz="2800" dirty="0">
                <a:solidFill>
                  <a:schemeClr val="tx1"/>
                </a:solidFill>
                <a:ea typeface="ＭＳ Ｐゴシック" pitchFamily="34" charset="-128"/>
                <a:cs typeface="B Nazanin" panose="00000400000000000000" pitchFamily="2" charset="-78"/>
              </a:rPr>
              <a:t>انجام نوعي از توجهات پرستاري براي بيمار است كه به كسب و ارتقاء سطح سلامت و بهبود بيمار كمك مي كند.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878E0B3-6FEB-7FDD-1AB5-D00CC2469E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187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467"/>
    </mc:Choice>
    <mc:Fallback xmlns="">
      <p:transition spd="slow" advTm="76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800" b="1" dirty="0">
                <a:solidFill>
                  <a:schemeClr val="accent2">
                    <a:lumMod val="75000"/>
                  </a:schemeClr>
                </a:solidFill>
                <a:cs typeface="B Homa" panose="00000400000000000000" pitchFamily="2" charset="-78"/>
              </a:rPr>
              <a:t>هدف فرآیند پرستاری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933" y="2052918"/>
            <a:ext cx="10941977" cy="4195481"/>
          </a:xfrm>
        </p:spPr>
        <p:txBody>
          <a:bodyPr>
            <a:normAutofit/>
          </a:bodyPr>
          <a:lstStyle/>
          <a:p>
            <a:pPr algn="r" rt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cs typeface="B Nazanin" panose="00000400000000000000" pitchFamily="2" charset="-78"/>
              </a:rPr>
              <a:t>تعیین وضعیت سلامت و مشکلات یا نیازهای بالقوه سلامتی مددجو و ارائه مداخلات خاص در جهت برآوردن نیازهاست.</a:t>
            </a:r>
          </a:p>
          <a:p>
            <a:pPr algn="r" rtl="1"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cs typeface="B Nazanin" panose="00000400000000000000" pitchFamily="2" charset="-78"/>
              </a:rPr>
              <a:t> رویکرد تعاملی – بین فردی با حل مسئله و فرآیند تصمیم گیری ترکیب می</a:t>
            </a:r>
            <a:r>
              <a:rPr lang="en-US" sz="2800" dirty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کند.</a:t>
            </a:r>
          </a:p>
          <a:p>
            <a:pPr algn="ctr" rtl="1">
              <a:buClr>
                <a:srgbClr val="FFFF00"/>
              </a:buClr>
              <a:buFont typeface="Wingdings" panose="05000000000000000000" pitchFamily="2" charset="2"/>
              <a:buChar char="q"/>
            </a:pPr>
            <a:endParaRPr lang="en-US" sz="4400" dirty="0">
              <a:cs typeface="B Homa" panose="00000400000000000000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4D581F4-8C05-72B5-4BA9-D5058EBF8AC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567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181"/>
    </mc:Choice>
    <mc:Fallback xmlns="">
      <p:transition spd="slow" advTm="55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>
                <a:solidFill>
                  <a:schemeClr val="accent2">
                    <a:lumMod val="75000"/>
                  </a:schemeClr>
                </a:solidFill>
                <a:cs typeface="B Homa" panose="00000400000000000000" pitchFamily="2" charset="-78"/>
              </a:rPr>
              <a:t>ویژگی های فرآیند پرستاری</a:t>
            </a:r>
            <a:endParaRPr lang="en-US" b="1" dirty="0">
              <a:solidFill>
                <a:schemeClr val="accent2">
                  <a:lumMod val="75000"/>
                </a:schemeClr>
              </a:solidFill>
              <a:cs typeface="B Hom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475663" cy="4195481"/>
          </a:xfrm>
        </p:spPr>
        <p:txBody>
          <a:bodyPr>
            <a:normAutofit/>
          </a:bodyPr>
          <a:lstStyle/>
          <a:p>
            <a:pPr algn="r" rtl="1">
              <a:buClr>
                <a:srgbClr val="FFFF00"/>
              </a:buClr>
              <a:buSzPct val="128000"/>
              <a:buFont typeface="Wingdings" panose="05000000000000000000" pitchFamily="2" charset="2"/>
              <a:buChar char="§"/>
            </a:pPr>
            <a:r>
              <a:rPr lang="fa-IR" sz="2800" dirty="0">
                <a:cs typeface="B Nazanin" panose="00000400000000000000" pitchFamily="2" charset="-78"/>
              </a:rPr>
              <a:t>چرخه </a:t>
            </a:r>
            <a:r>
              <a:rPr lang="en-US" sz="2800" dirty="0">
                <a:cs typeface="B Nazanin" panose="00000400000000000000" pitchFamily="2" charset="-78"/>
              </a:rPr>
              <a:t>cyclic </a:t>
            </a:r>
            <a:endParaRPr lang="fa-IR" sz="2800" dirty="0">
              <a:cs typeface="B Nazanin" panose="00000400000000000000" pitchFamily="2" charset="-78"/>
            </a:endParaRPr>
          </a:p>
          <a:p>
            <a:pPr algn="r" rtl="1">
              <a:buClr>
                <a:srgbClr val="FFFF00"/>
              </a:buClr>
              <a:buSzPct val="128000"/>
              <a:buFont typeface="Wingdings" panose="05000000000000000000" pitchFamily="2" charset="2"/>
              <a:buChar char="§"/>
            </a:pPr>
            <a:r>
              <a:rPr lang="fa-IR" sz="2800" dirty="0">
                <a:cs typeface="B Nazanin" panose="00000400000000000000" pitchFamily="2" charset="-78"/>
              </a:rPr>
              <a:t>پویا</a:t>
            </a:r>
            <a:r>
              <a:rPr lang="en-US" sz="2800" dirty="0">
                <a:cs typeface="B Nazanin" panose="00000400000000000000" pitchFamily="2" charset="-78"/>
              </a:rPr>
              <a:t>  dynamic    </a:t>
            </a:r>
            <a:endParaRPr lang="fa-IR" sz="2800" dirty="0">
              <a:cs typeface="B Nazanin" panose="00000400000000000000" pitchFamily="2" charset="-78"/>
            </a:endParaRPr>
          </a:p>
          <a:p>
            <a:pPr algn="r" rtl="1">
              <a:buClr>
                <a:srgbClr val="FFFF00"/>
              </a:buClr>
              <a:buSzPct val="128000"/>
              <a:buFont typeface="Wingdings" panose="05000000000000000000" pitchFamily="2" charset="2"/>
              <a:buChar char="§"/>
            </a:pPr>
            <a:r>
              <a:rPr lang="fa-IR" sz="2800" dirty="0">
                <a:cs typeface="B Nazanin" panose="00000400000000000000" pitchFamily="2" charset="-78"/>
              </a:rPr>
              <a:t>مددجو محور</a:t>
            </a:r>
          </a:p>
          <a:p>
            <a:pPr algn="r" rtl="1">
              <a:buClr>
                <a:srgbClr val="FFFF00"/>
              </a:buClr>
              <a:buSzPct val="128000"/>
              <a:buFont typeface="Wingdings" panose="05000000000000000000" pitchFamily="2" charset="2"/>
              <a:buChar char="§"/>
            </a:pPr>
            <a:r>
              <a:rPr lang="fa-IR" sz="2800" dirty="0">
                <a:cs typeface="B Nazanin" panose="00000400000000000000" pitchFamily="2" charset="-78"/>
              </a:rPr>
              <a:t>مشکل مدار</a:t>
            </a:r>
          </a:p>
          <a:p>
            <a:pPr algn="r" rtl="1">
              <a:buClr>
                <a:srgbClr val="FFFF00"/>
              </a:buClr>
              <a:buSzPct val="128000"/>
              <a:buFont typeface="Wingdings" panose="05000000000000000000" pitchFamily="2" charset="2"/>
              <a:buChar char="§"/>
            </a:pPr>
            <a:r>
              <a:rPr lang="fa-IR" sz="2800" dirty="0">
                <a:cs typeface="B Nazanin" panose="00000400000000000000" pitchFamily="2" charset="-78"/>
              </a:rPr>
              <a:t>دارای قابلیت استفاده از تفکر انتقادی و استدلال بالینی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94CC6A1-F53B-3437-DA4B-D86740BF453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021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990"/>
    </mc:Choice>
    <mc:Fallback xmlns="">
      <p:transition spd="slow" advTm="177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1045</TotalTime>
  <Words>1276</Words>
  <Application>Microsoft Office PowerPoint</Application>
  <PresentationFormat>Widescreen</PresentationFormat>
  <Paragraphs>155</Paragraphs>
  <Slides>35</Slides>
  <Notes>2</Notes>
  <HiddenSlides>0</HiddenSlides>
  <MMClips>34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Gill Sans Ultra Bold Condensed</vt:lpstr>
      <vt:lpstr>Times New Roman</vt:lpstr>
      <vt:lpstr>Wingdings</vt:lpstr>
      <vt:lpstr>Retrospect</vt:lpstr>
      <vt:lpstr>CorelDRAW</vt:lpstr>
      <vt:lpstr>PowerPoint Presentation</vt:lpstr>
      <vt:lpstr>Nursing Process</vt:lpstr>
      <vt:lpstr>اهداف آموزشی</vt:lpstr>
      <vt:lpstr> فرآیند پرستاری</vt:lpstr>
      <vt:lpstr>PowerPoint Presentation</vt:lpstr>
      <vt:lpstr>PowerPoint Presentation</vt:lpstr>
      <vt:lpstr>هدف فرآيند پرستاري</vt:lpstr>
      <vt:lpstr>هدف فرآیند پرستاری</vt:lpstr>
      <vt:lpstr>ویژگی های فرآیند پرستاری</vt:lpstr>
      <vt:lpstr>PowerPoint Presentation</vt:lpstr>
      <vt:lpstr>The Steps of the Nursing Process </vt:lpstr>
      <vt:lpstr>Five Steps of the Nursing Process</vt:lpstr>
      <vt:lpstr>Assessing: The Primary Source of Information Is the Patient</vt:lpstr>
      <vt:lpstr>جمع آوری اطلاعات</vt:lpstr>
      <vt:lpstr>Sources of data</vt:lpstr>
      <vt:lpstr>انواع روش های جمع آوری داده </vt:lpstr>
      <vt:lpstr>PowerPoint Presentation</vt:lpstr>
      <vt:lpstr>Diagnosing</vt:lpstr>
      <vt:lpstr>Nursing Diagnosis                      </vt:lpstr>
      <vt:lpstr>PowerPoint Presentation</vt:lpstr>
      <vt:lpstr>PowerPoint Presentation</vt:lpstr>
      <vt:lpstr>PowerPoint Presentation</vt:lpstr>
      <vt:lpstr>تشخیص پرستاری</vt:lpstr>
      <vt:lpstr>Outcome Identification &amp; Planning</vt:lpstr>
      <vt:lpstr>برنامه ریزی  </vt:lpstr>
      <vt:lpstr>تعیین اهداف</vt:lpstr>
      <vt:lpstr>اهداف از نظر زمان دستیابی</vt:lpstr>
      <vt:lpstr>Nursing Intervention/Implementation</vt:lpstr>
      <vt:lpstr>اجرای تدابیر پرستاری</vt:lpstr>
      <vt:lpstr>PowerPoint Presentation</vt:lpstr>
      <vt:lpstr>مداخلات پرستاری</vt:lpstr>
      <vt:lpstr>Evaluation</vt:lpstr>
      <vt:lpstr>ارزشیابی</vt:lpstr>
      <vt:lpstr>مزیت فرآیند پرستاری</vt:lpstr>
      <vt:lpstr>شاد و سرافراز باشید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banafsheh tehrani</cp:lastModifiedBy>
  <cp:revision>22</cp:revision>
  <dcterms:created xsi:type="dcterms:W3CDTF">2020-03-08T16:52:07Z</dcterms:created>
  <dcterms:modified xsi:type="dcterms:W3CDTF">2026-04-06T16:29:31Z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2C03C49E-D5D7-47FE-A0C4-119A609BC5F4</vt:lpwstr>
  </property>
  <property fmtid="{D5CDD505-2E9C-101B-9397-08002B2CF9AE}" pid="3" name="ArticulatePath">
    <vt:lpwstr>۱فرآیند پرستاری</vt:lpwstr>
  </property>
</Properties>
</file>