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358" r:id="rId3"/>
    <p:sldId id="318" r:id="rId4"/>
    <p:sldId id="320" r:id="rId5"/>
    <p:sldId id="359" r:id="rId6"/>
    <p:sldId id="360" r:id="rId7"/>
    <p:sldId id="361" r:id="rId8"/>
    <p:sldId id="398" r:id="rId9"/>
    <p:sldId id="397" r:id="rId10"/>
    <p:sldId id="399" r:id="rId11"/>
    <p:sldId id="403" r:id="rId12"/>
    <p:sldId id="402" r:id="rId13"/>
    <p:sldId id="401" r:id="rId14"/>
    <p:sldId id="400" r:id="rId15"/>
    <p:sldId id="405" r:id="rId16"/>
    <p:sldId id="365" r:id="rId17"/>
    <p:sldId id="366" r:id="rId18"/>
    <p:sldId id="367" r:id="rId19"/>
    <p:sldId id="368" r:id="rId20"/>
    <p:sldId id="369" r:id="rId21"/>
    <p:sldId id="406" r:id="rId22"/>
    <p:sldId id="408" r:id="rId23"/>
    <p:sldId id="372" r:id="rId24"/>
    <p:sldId id="373" r:id="rId25"/>
    <p:sldId id="375" r:id="rId26"/>
    <p:sldId id="376" r:id="rId27"/>
    <p:sldId id="374" r:id="rId28"/>
    <p:sldId id="377" r:id="rId29"/>
    <p:sldId id="410" r:id="rId30"/>
    <p:sldId id="411" r:id="rId31"/>
    <p:sldId id="413" r:id="rId32"/>
    <p:sldId id="412" r:id="rId33"/>
    <p:sldId id="414" r:id="rId34"/>
    <p:sldId id="415" r:id="rId35"/>
    <p:sldId id="351" r:id="rId36"/>
    <p:sldId id="352" r:id="rId37"/>
    <p:sldId id="416" r:id="rId38"/>
  </p:sldIdLst>
  <p:sldSz cx="9144000" cy="6858000" type="screen4x3"/>
  <p:notesSz cx="6858000" cy="9144000"/>
  <p:custDataLst>
    <p:tags r:id="rId39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C05B08"/>
    <a:srgbClr val="6DBCD1"/>
    <a:srgbClr val="D5FBFF"/>
    <a:srgbClr val="006666"/>
    <a:srgbClr val="008080"/>
    <a:srgbClr val="47AAC5"/>
    <a:srgbClr val="EAEAEA"/>
    <a:srgbClr val="3333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 autoAdjust="0"/>
  </p:normalViewPr>
  <p:slideViewPr>
    <p:cSldViewPr>
      <p:cViewPr varScale="1">
        <p:scale>
          <a:sx n="72" d="100"/>
          <a:sy n="72" d="100"/>
        </p:scale>
        <p:origin x="127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87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NUL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5DEED-D163-49A1-B47B-CAA8F618FAA2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DF9E2-A010-46CD-939D-F2F7502FE03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7" name="Picture 6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3EF41-032E-4DE6-8C7D-1F5948D84D18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5B5DD-7F9C-40A0-A140-FABD24DA768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8" name="Picture 7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BD34B-83B9-41C7-BD00-4EB13BEA6101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A9980-B1A5-400F-A880-3CF790FF5BF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7" name="Picture 6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B0352-6EB4-4EB4-8F84-99E094DD0A33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B72F7-46EE-4643-99D8-CF7505694B9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7" name="Picture 6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300"/>
          </a:xfrm>
        </p:spPr>
        <p:txBody>
          <a:bodyPr/>
          <a:lstStyle>
            <a:lvl1pPr marL="0" indent="0" algn="just">
              <a:buNone/>
              <a:defRPr sz="2800" b="1">
                <a:solidFill>
                  <a:schemeClr val="tx2"/>
                </a:solidFill>
                <a:latin typeface="Arial Rounded MT Bold" panose="020F0704030504030204" pitchFamily="34" charset="0"/>
                <a:cs typeface="B Mitra" panose="00000400000000000000" pitchFamily="2" charset="-78"/>
              </a:defRPr>
            </a:lvl1pPr>
            <a:lvl2pPr marL="457200" indent="0" algn="just">
              <a:buNone/>
              <a:defRPr>
                <a:latin typeface="Arial Rounded MT Bold" panose="020F0704030504030204" pitchFamily="34" charset="0"/>
                <a:cs typeface="B Mitra" panose="00000400000000000000" pitchFamily="2" charset="-78"/>
              </a:defRPr>
            </a:lvl2pPr>
            <a:lvl3pPr marL="914400" indent="0" algn="just">
              <a:buNone/>
              <a:defRPr>
                <a:latin typeface="Arial Rounded MT Bold" panose="020F0704030504030204" pitchFamily="34" charset="0"/>
              </a:defRPr>
            </a:lvl3pPr>
            <a:lvl4pPr marL="1371600" indent="0" algn="just">
              <a:buNone/>
              <a:defRPr>
                <a:latin typeface="Arial Rounded MT Bold" panose="020F0704030504030204" pitchFamily="34" charset="0"/>
              </a:defRPr>
            </a:lvl4pPr>
            <a:lvl5pPr marL="1828800" indent="0" algn="just">
              <a:buNone/>
              <a:defRPr>
                <a:latin typeface="Arial Rounded MT Bold" panose="020F07040305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B Mitra" panose="00000400000000000000" pitchFamily="2" charset="-78"/>
              </a:defRPr>
            </a:lvl1pPr>
          </a:lstStyle>
          <a:p>
            <a:pPr>
              <a:defRPr/>
            </a:pPr>
            <a:fld id="{0D73CFD6-51CE-44A6-B2DC-1A33C885CCD4}" type="datetimeFigureOut">
              <a:rPr lang="fr-FR" smtClean="0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B Mitra" panose="00000400000000000000" pitchFamily="2" charset="-7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cs typeface="B Mitra" panose="00000400000000000000" pitchFamily="2" charset="-78"/>
              </a:defRPr>
            </a:lvl1pPr>
          </a:lstStyle>
          <a:p>
            <a:pPr>
              <a:defRPr/>
            </a:pPr>
            <a:fld id="{F9AE6B28-1F16-4D7B-97DB-31C4F9996B1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sp>
        <p:nvSpPr>
          <p:cNvPr id="8" name="Rounded Rectangle 7"/>
          <p:cNvSpPr/>
          <p:nvPr userDrawn="1"/>
        </p:nvSpPr>
        <p:spPr>
          <a:xfrm>
            <a:off x="1259632" y="76200"/>
            <a:ext cx="8136904" cy="760512"/>
          </a:xfrm>
          <a:prstGeom prst="roundRect">
            <a:avLst>
              <a:gd name="adj" fmla="val 38532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r" rtl="1"/>
            <a:endParaRPr lang="fa-IR" sz="400" b="1" dirty="0">
              <a:cs typeface="B Mitra" panose="00000400000000000000" pitchFamily="2" charset="-78"/>
            </a:endParaRPr>
          </a:p>
        </p:txBody>
      </p:sp>
    </p:spTree>
    <p:custDataLst>
      <p:tags r:id="rId1"/>
    </p:custData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6"/>
          </a:xfrm>
        </p:spPr>
        <p:txBody>
          <a:bodyPr/>
          <a:lstStyle>
            <a:lvl1pPr marL="0" indent="0" algn="ctr">
              <a:buNone/>
              <a:defRPr sz="4000" b="1">
                <a:solidFill>
                  <a:schemeClr val="tx2"/>
                </a:solidFill>
                <a:cs typeface="B Mitra" panose="00000400000000000000" pitchFamily="2" charset="-78"/>
              </a:defRPr>
            </a:lvl1pPr>
            <a:lvl2pPr marL="457200" indent="0" algn="just">
              <a:buNone/>
              <a:defRPr>
                <a:cs typeface="B Mitra" panose="00000400000000000000" pitchFamily="2" charset="-78"/>
              </a:defRPr>
            </a:lvl2pPr>
            <a:lvl3pPr marL="914400" indent="0" algn="just">
              <a:buNone/>
              <a:defRPr/>
            </a:lvl3pPr>
            <a:lvl4pPr marL="1371600" indent="0" algn="just">
              <a:buNone/>
              <a:defRPr/>
            </a:lvl4pPr>
            <a:lvl5pPr marL="1828800" indent="0" algn="just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3CFD6-51CE-44A6-B2DC-1A33C885CCD4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E6B28-1F16-4D7B-97DB-31C4F9996B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7" name="Picture 6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38782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2EA6A-6AEE-4005-BB5C-8C6022701496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56771-451E-4858-A5A0-77A24833AD5B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7" name="Picture 6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6B048-A55D-4C8F-8FC1-B4814A78B6B0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B4065-808A-4149-A160-B5A94E1BF42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8" name="Picture 7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26B58-4E96-4FD9-A6A7-6924E3D11E59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7D977-A910-4512-A3E6-8C5C47B10118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10" name="Picture 9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935DF-29DC-4D3E-B7BF-53D9C07DEE00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CF092-9A84-4C67-8CED-B7C1CCE43070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6" name="Picture 5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2A2F3-860A-4517-9E75-8ED3DFADF10A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DC2B8-4353-4BA1-9FD3-73DB1B03671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5" name="Picture 4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B16ED-B48C-4854-BE86-CF4B27B230A4}" type="datetimeFigureOut">
              <a:rPr lang="fr-FR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000F4-EBDA-48FB-A8B0-560501ED16E4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pic>
        <p:nvPicPr>
          <p:cNvPr id="8" name="Picture 7" descr="Untitled-2"/>
          <p:cNvPicPr/>
          <p:nvPr userDrawn="1"/>
        </p:nvPicPr>
        <p:blipFill rotWithShape="1"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 b="16318"/>
          <a:stretch/>
        </p:blipFill>
        <p:spPr bwMode="auto">
          <a:xfrm>
            <a:off x="-9525" y="70146"/>
            <a:ext cx="683568" cy="56539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6" y="157991"/>
            <a:ext cx="796470" cy="39823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NUL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B Mitra" panose="00000400000000000000" pitchFamily="2" charset="-78"/>
              </a:defRPr>
            </a:lvl1pPr>
          </a:lstStyle>
          <a:p>
            <a:pPr>
              <a:defRPr/>
            </a:pPr>
            <a:fld id="{C8D7C9ED-4BE9-40B6-8144-CE75CB2026F4}" type="datetimeFigureOut">
              <a:rPr lang="fr-FR" smtClean="0"/>
              <a:pPr>
                <a:defRPr/>
              </a:pPr>
              <a:t>15/04/2026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B Mitra" panose="00000400000000000000" pitchFamily="2" charset="-78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B Mitra" panose="00000400000000000000" pitchFamily="2" charset="-78"/>
              </a:defRPr>
            </a:lvl1pPr>
          </a:lstStyle>
          <a:p>
            <a:pPr>
              <a:defRPr/>
            </a:pPr>
            <a:fld id="{7206483E-F5E7-409C-BC89-A46087F42EDD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sp>
        <p:nvSpPr>
          <p:cNvPr id="8" name="Rounded Rectangle 7"/>
          <p:cNvSpPr/>
          <p:nvPr userDrawn="1"/>
        </p:nvSpPr>
        <p:spPr>
          <a:xfrm>
            <a:off x="1259632" y="76200"/>
            <a:ext cx="8136904" cy="832520"/>
          </a:xfrm>
          <a:prstGeom prst="roundRect">
            <a:avLst>
              <a:gd name="adj" fmla="val 38532"/>
            </a:avLst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r" rtl="1"/>
            <a:endParaRPr lang="fa-IR" sz="400" b="1" dirty="0">
              <a:cs typeface="B Mitra" panose="00000400000000000000" pitchFamily="2" charset="-78"/>
            </a:endParaRPr>
          </a:p>
        </p:txBody>
      </p:sp>
      <p:pic>
        <p:nvPicPr>
          <p:cNvPr id="9" name="Picture 8" descr="Untitled-2"/>
          <p:cNvPicPr/>
          <p:nvPr userDrawn="1"/>
        </p:nvPicPr>
        <p:blipFill>
          <a:blip r:embed="rId14" cstate="print">
            <a:duotone>
              <a:prstClr val="black"/>
              <a:schemeClr val="accent5">
                <a:tint val="45000"/>
                <a:satMod val="400000"/>
              </a:schemeClr>
            </a:duotone>
            <a:lum bright="100000" contrast="10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 contrast="-7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352022" y="126040"/>
            <a:ext cx="795924" cy="802152"/>
          </a:xfrm>
          <a:prstGeom prst="rect">
            <a:avLst/>
          </a:prstGeom>
          <a:ln>
            <a:noFill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B Mitra" panose="00000400000000000000" pitchFamily="2" charset="-7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B Mitra" panose="00000400000000000000" pitchFamily="2" charset="-7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7" Type="http://schemas.openxmlformats.org/officeDocument/2006/relationships/image" Target="../media/image4.png"/><Relationship Id="rId2" Type="http://schemas.microsoft.com/office/2007/relationships/media" Target="../media/media10.m4a"/><Relationship Id="rId1" Type="http://schemas.openxmlformats.org/officeDocument/2006/relationships/tags" Target="../tags/tag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7" Type="http://schemas.openxmlformats.org/officeDocument/2006/relationships/image" Target="../media/image4.png"/><Relationship Id="rId2" Type="http://schemas.microsoft.com/office/2007/relationships/media" Target="../media/media11.m4a"/><Relationship Id="rId1" Type="http://schemas.openxmlformats.org/officeDocument/2006/relationships/tags" Target="../tags/tag13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openxmlformats.org/officeDocument/2006/relationships/image" Target="../media/image18.emf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4.png"/><Relationship Id="rId2" Type="http://schemas.microsoft.com/office/2007/relationships/media" Target="../media/media13.m4a"/><Relationship Id="rId1" Type="http://schemas.openxmlformats.org/officeDocument/2006/relationships/tags" Target="../tags/tag15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image" Target="../media/image21.emf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image" Target="../media/image22.emf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4.png"/><Relationship Id="rId2" Type="http://schemas.microsoft.com/office/2007/relationships/media" Target="../media/media16.m4a"/><Relationship Id="rId1" Type="http://schemas.openxmlformats.org/officeDocument/2006/relationships/tags" Target="../tags/tag18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19.xml"/><Relationship Id="rId6" Type="http://schemas.openxmlformats.org/officeDocument/2006/relationships/image" Target="../media/image4.png"/><Relationship Id="rId5" Type="http://schemas.openxmlformats.org/officeDocument/2006/relationships/image" Target="../media/image25.emf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4a"/><Relationship Id="rId2" Type="http://schemas.microsoft.com/office/2007/relationships/media" Target="../media/media19.m4a"/><Relationship Id="rId1" Type="http://schemas.openxmlformats.org/officeDocument/2006/relationships/tags" Target="../tags/tag21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5.gif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0.m4a"/><Relationship Id="rId2" Type="http://schemas.microsoft.com/office/2007/relationships/media" Target="../media/media20.m4a"/><Relationship Id="rId1" Type="http://schemas.openxmlformats.org/officeDocument/2006/relationships/tags" Target="../tags/tag22.xml"/><Relationship Id="rId6" Type="http://schemas.openxmlformats.org/officeDocument/2006/relationships/image" Target="../media/image4.png"/><Relationship Id="rId5" Type="http://schemas.openxmlformats.org/officeDocument/2006/relationships/image" Target="../media/image26.emf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2" Type="http://schemas.microsoft.com/office/2007/relationships/media" Target="../media/media21.m4a"/><Relationship Id="rId1" Type="http://schemas.openxmlformats.org/officeDocument/2006/relationships/tags" Target="../tags/tag2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2.m4a"/><Relationship Id="rId2" Type="http://schemas.microsoft.com/office/2007/relationships/media" Target="../media/media22.m4a"/><Relationship Id="rId1" Type="http://schemas.openxmlformats.org/officeDocument/2006/relationships/tags" Target="../tags/tag24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3.m4a"/><Relationship Id="rId2" Type="http://schemas.microsoft.com/office/2007/relationships/media" Target="../media/media23.m4a"/><Relationship Id="rId1" Type="http://schemas.openxmlformats.org/officeDocument/2006/relationships/tags" Target="../tags/tag25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media24.m4a"/><Relationship Id="rId2" Type="http://schemas.microsoft.com/office/2007/relationships/media" Target="../media/media24.m4a"/><Relationship Id="rId1" Type="http://schemas.openxmlformats.org/officeDocument/2006/relationships/tags" Target="../tags/tag26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5.m4a"/><Relationship Id="rId2" Type="http://schemas.microsoft.com/office/2007/relationships/media" Target="../media/media25.m4a"/><Relationship Id="rId1" Type="http://schemas.openxmlformats.org/officeDocument/2006/relationships/tags" Target="../tags/tag27.xml"/><Relationship Id="rId6" Type="http://schemas.openxmlformats.org/officeDocument/2006/relationships/image" Target="../media/image4.png"/><Relationship Id="rId5" Type="http://schemas.openxmlformats.org/officeDocument/2006/relationships/image" Target="../media/image27.emf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6.m4a"/><Relationship Id="rId2" Type="http://schemas.microsoft.com/office/2007/relationships/media" Target="../media/media26.m4a"/><Relationship Id="rId1" Type="http://schemas.openxmlformats.org/officeDocument/2006/relationships/tags" Target="../tags/tag28.xml"/><Relationship Id="rId6" Type="http://schemas.openxmlformats.org/officeDocument/2006/relationships/image" Target="../media/image4.png"/><Relationship Id="rId5" Type="http://schemas.openxmlformats.org/officeDocument/2006/relationships/image" Target="../media/image28.emf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media27.m4a"/><Relationship Id="rId2" Type="http://schemas.microsoft.com/office/2007/relationships/media" Target="../media/media27.m4a"/><Relationship Id="rId1" Type="http://schemas.openxmlformats.org/officeDocument/2006/relationships/tags" Target="../tags/tag29.xml"/><Relationship Id="rId6" Type="http://schemas.openxmlformats.org/officeDocument/2006/relationships/image" Target="../media/image4.png"/><Relationship Id="rId5" Type="http://schemas.openxmlformats.org/officeDocument/2006/relationships/image" Target="../media/image29.emf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media28.m4a"/><Relationship Id="rId2" Type="http://schemas.microsoft.com/office/2007/relationships/media" Target="../media/media28.m4a"/><Relationship Id="rId1" Type="http://schemas.openxmlformats.org/officeDocument/2006/relationships/tags" Target="../tags/tag30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29.m4a"/><Relationship Id="rId2" Type="http://schemas.microsoft.com/office/2007/relationships/media" Target="../media/media29.m4a"/><Relationship Id="rId1" Type="http://schemas.openxmlformats.org/officeDocument/2006/relationships/tags" Target="../tags/tag31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2" Type="http://schemas.microsoft.com/office/2007/relationships/media" Target="../media/media30.m4a"/><Relationship Id="rId1" Type="http://schemas.openxmlformats.org/officeDocument/2006/relationships/tags" Target="../tags/tag32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media31.m4a"/><Relationship Id="rId2" Type="http://schemas.microsoft.com/office/2007/relationships/media" Target="../media/media31.m4a"/><Relationship Id="rId1" Type="http://schemas.openxmlformats.org/officeDocument/2006/relationships/tags" Target="../tags/tag33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2.m4a"/><Relationship Id="rId2" Type="http://schemas.microsoft.com/office/2007/relationships/media" Target="../media/media32.m4a"/><Relationship Id="rId1" Type="http://schemas.openxmlformats.org/officeDocument/2006/relationships/tags" Target="../tags/tag34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3.m4a"/><Relationship Id="rId2" Type="http://schemas.microsoft.com/office/2007/relationships/media" Target="../media/media33.m4a"/><Relationship Id="rId1" Type="http://schemas.openxmlformats.org/officeDocument/2006/relationships/tags" Target="../tags/tag35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4.m4a"/><Relationship Id="rId2" Type="http://schemas.microsoft.com/office/2007/relationships/media" Target="../media/media34.m4a"/><Relationship Id="rId1" Type="http://schemas.openxmlformats.org/officeDocument/2006/relationships/tags" Target="../tags/tag36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media35.m4a"/><Relationship Id="rId2" Type="http://schemas.microsoft.com/office/2007/relationships/media" Target="../media/media35.m4a"/><Relationship Id="rId1" Type="http://schemas.openxmlformats.org/officeDocument/2006/relationships/tags" Target="../tags/tag37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media36.m4a"/><Relationship Id="rId2" Type="http://schemas.microsoft.com/office/2007/relationships/media" Target="../media/media36.m4a"/><Relationship Id="rId1" Type="http://schemas.openxmlformats.org/officeDocument/2006/relationships/tags" Target="../tags/tag38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media37.m4a"/><Relationship Id="rId2" Type="http://schemas.microsoft.com/office/2007/relationships/media" Target="../media/media37.m4a"/><Relationship Id="rId1" Type="http://schemas.openxmlformats.org/officeDocument/2006/relationships/tags" Target="../tags/tag39.xml"/><Relationship Id="rId6" Type="http://schemas.openxmlformats.org/officeDocument/2006/relationships/image" Target="../media/image4.png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5.m4a"/><Relationship Id="rId7" Type="http://schemas.openxmlformats.org/officeDocument/2006/relationships/image" Target="../media/image8.png"/><Relationship Id="rId2" Type="http://schemas.microsoft.com/office/2007/relationships/media" Target="../media/media5.m4a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4.png"/><Relationship Id="rId2" Type="http://schemas.microsoft.com/office/2007/relationships/media" Target="../media/media6.m4a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11.emf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12.emf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13.emf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870501"/>
            <a:ext cx="9144000" cy="834373"/>
          </a:xfrm>
          <a:prstGeom prst="rect">
            <a:avLst/>
          </a:prstGeom>
          <a:solidFill>
            <a:srgbClr val="47AAC5"/>
          </a:solidFill>
          <a:ln>
            <a:solidFill>
              <a:srgbClr val="47AA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5"/>
          <p:cNvSpPr txBox="1">
            <a:spLocks/>
          </p:cNvSpPr>
          <p:nvPr/>
        </p:nvSpPr>
        <p:spPr bwMode="auto">
          <a:xfrm>
            <a:off x="721540" y="836712"/>
            <a:ext cx="7772400" cy="70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B Mitra" panose="00000400000000000000" pitchFamily="2" charset="-7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800" b="1">
                <a:solidFill>
                  <a:schemeClr val="bg1"/>
                </a:solidFill>
                <a:cs typeface="B Titr" pitchFamily="2" charset="-78"/>
              </a:rPr>
              <a:t>فوریت پزشکی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22" y="4680924"/>
            <a:ext cx="9138978" cy="21770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47AAC5"/>
              </a:solidFill>
            </a:endParaRPr>
          </a:p>
        </p:txBody>
      </p:sp>
      <p:sp>
        <p:nvSpPr>
          <p:cNvPr id="13" name="Subtitle 6"/>
          <p:cNvSpPr txBox="1">
            <a:spLocks/>
          </p:cNvSpPr>
          <p:nvPr/>
        </p:nvSpPr>
        <p:spPr bwMode="auto">
          <a:xfrm>
            <a:off x="2041376" y="5229200"/>
            <a:ext cx="512291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1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4000" b="1" kern="1200">
                <a:solidFill>
                  <a:schemeClr val="tx2"/>
                </a:solidFill>
                <a:latin typeface="+mn-lt"/>
                <a:ea typeface="+mn-ea"/>
                <a:cs typeface="B Mitra" panose="00000400000000000000" pitchFamily="2" charset="-78"/>
              </a:defRPr>
            </a:lvl1pPr>
            <a:lvl2pPr marL="457200" indent="0" algn="just" rtl="1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B Mitra" panose="00000400000000000000" pitchFamily="2" charset="-78"/>
              </a:defRPr>
            </a:lvl2pPr>
            <a:lvl3pPr marL="914400" indent="0" algn="just" rtl="1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B Mitra" panose="00000400000000000000" pitchFamily="2" charset="-78"/>
              </a:defRPr>
            </a:lvl3pPr>
            <a:lvl4pPr marL="1371600" indent="0" algn="just" rtl="1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B Mitra" panose="00000400000000000000" pitchFamily="2" charset="-78"/>
              </a:defRPr>
            </a:lvl4pPr>
            <a:lvl5pPr marL="1828800" indent="0" algn="just" rtl="1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B Mitra" panose="00000400000000000000" pitchFamily="2" charset="-78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a-IR" sz="1900" dirty="0">
                <a:ln/>
                <a:solidFill>
                  <a:srgbClr val="00808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بنفشه تهرانی نشاط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a-IR" sz="1900" dirty="0">
                <a:ln/>
                <a:solidFill>
                  <a:srgbClr val="00808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استادیار پرستاری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fa-IR" sz="1900" dirty="0">
                <a:ln/>
                <a:solidFill>
                  <a:srgbClr val="00808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Comic Sans MS" panose="030F0702030302020204" pitchFamily="66" charset="0"/>
              </a:rPr>
              <a:t>دانشکده پرستاری و مامایی</a:t>
            </a:r>
            <a:endParaRPr lang="fa-IR" sz="1900" b="0" dirty="0">
              <a:ln/>
              <a:solidFill>
                <a:srgbClr val="00808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Title 5"/>
          <p:cNvSpPr txBox="1">
            <a:spLocks/>
          </p:cNvSpPr>
          <p:nvPr/>
        </p:nvSpPr>
        <p:spPr bwMode="auto">
          <a:xfrm>
            <a:off x="649126" y="1757682"/>
            <a:ext cx="7772400" cy="64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1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B Mitra" panose="00000400000000000000" pitchFamily="2" charset="-78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400" b="1" dirty="0">
                <a:solidFill>
                  <a:srgbClr val="C05B08"/>
                </a:solidFill>
              </a:rPr>
              <a:t>صدمات جمجمه - گزارش نویسی در بحران </a:t>
            </a:r>
            <a:endParaRPr lang="en-US" sz="2400" dirty="0">
              <a:solidFill>
                <a:srgbClr val="C05B08"/>
              </a:solidFill>
            </a:endParaRPr>
          </a:p>
        </p:txBody>
      </p:sp>
      <p:pic>
        <p:nvPicPr>
          <p:cNvPr id="14" name="Picture 2" descr="E:\All in One\ببین و بریز\برای مدرسه تابستونه\P I C O P I C O\عکسهای ایلرنینیگی\Online Evaluation System Prom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636912"/>
            <a:ext cx="4329532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0B9D84C-28C6-1B6F-B904-A64F5E7E473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64869383"/>
      </p:ext>
    </p:extLst>
  </p:cSld>
  <p:clrMapOvr>
    <a:masterClrMapping/>
  </p:clrMapOvr>
  <p:transition advTm="1198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دورا یا سخت شامه، محافظ آناتومیک مغز بعد از پوست سر و جمجمه است.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صدمه دورا (سخت شامه ) ممکن است منجر به آسیب های مغزی شود.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در صورت آسیب به سخت شامه امکان بروز آبسه های مغزی، مننژیت و عفونت ساب دورال وجود دارد.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در صورت نشت مایع مغزی-نخاعی  و یا در صورت فتق مغز به داخل پارگی دورال تجویز آنتی بیوتیک ضروری است. 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6</a:t>
            </a:r>
          </a:p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  <a:p>
            <a:pPr algn="r" rtl="1">
              <a:spcBef>
                <a:spcPts val="1800"/>
              </a:spcBef>
              <a:spcAft>
                <a:spcPts val="800"/>
              </a:spcAft>
            </a:pP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4221088"/>
            <a:ext cx="2921124" cy="20162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3968" y="4293096"/>
            <a:ext cx="3307196" cy="2076624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992477EB-54B7-8EE7-78B3-A2B03B4DA5A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0074969"/>
      </p:ext>
    </p:extLst>
  </p:cSld>
  <p:clrMapOvr>
    <a:masterClrMapping/>
  </p:clrMapOvr>
  <p:transition advTm="4697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251520" y="862876"/>
            <a:ext cx="8435280" cy="5806484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خونریزی ساب آراکنوئید زمانی اتفاق می افتد که عروقی که بین آراکنوئید و نرم شامه خوابیده اند.</a:t>
            </a:r>
            <a:r>
              <a:rPr lang="en-US" sz="2400" dirty="0"/>
              <a:t> </a:t>
            </a:r>
            <a:r>
              <a:rPr lang="fa-IR" sz="2400" dirty="0"/>
              <a:t>این وضعیت ممکن است در نتیجه ترومای شدید سر و پارگی آنوریسم مغزی ایجاد می شود.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علایم و نشانه ها شامل یک سردرد شدید است که چندین روز به طول می انجامد و معمولاً همراه با سفتی آشکار گردن و فتوفوبی است و ممکن است استفراغ جهنده نیز مشاهده گردد.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258" y="3573016"/>
            <a:ext cx="4959040" cy="27954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8144" y="3789040"/>
            <a:ext cx="2477225" cy="216024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2D1345FA-21A2-D76F-E1B4-AC05032FE04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27003540"/>
      </p:ext>
    </p:extLst>
  </p:cSld>
  <p:clrMapOvr>
    <a:masterClrMapping/>
  </p:clrMapOvr>
  <p:transition advTm="9853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400600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خونریزی اینتراسربرال (داخل مغز ) خطرناک ترین خونریزی نورولوژیکی است، زیرا این خود بافت مغز است که دچار صدمه می شود.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این نوع خونریزی حاصل ترومای غیر نفوذی سر است که شدیداً مغز را در کاسه تکان می دهد.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فعالیت الکتریکی مغز مختل شده، هوشیاری کاهش می یابد. آفونی و فلج شدن صورت یا انتهاها از علایم و نشانه های شایع آن است.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خونریزی داخل مغز را تنها توسط خارج کردن لخته به وسیله جراحی می توان بهبود بخشید.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5372" y="4509120"/>
            <a:ext cx="2202612" cy="1846044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0970D39E-0D35-D570-F970-75C6223F601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83385551"/>
      </p:ext>
    </p:extLst>
  </p:cSld>
  <p:clrMapOvr>
    <a:masterClrMapping/>
  </p:clrMapOvr>
  <p:transition advTm="6051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256584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خونریزی اپیدورال می تواند شدید باشد و اگر مداخلات به موقع صورت نگیرد منجر به مرگ بیمار گردد.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هماتوم اپیدورال ممکن است در سمت مقابل محل ضربه ایجاد شود.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محل تشکیل این هماتوم بین جمجمه و سخت شامه است.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شایع ترین علت آن </a:t>
            </a:r>
            <a:r>
              <a:rPr lang="fa-IR" sz="2400"/>
              <a:t>خونریزی وریدی در </a:t>
            </a:r>
            <a:r>
              <a:rPr lang="fa-IR" sz="2400" dirty="0"/>
              <a:t>محل شکستگی جمجمه است.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072" y="4293096"/>
            <a:ext cx="2290036" cy="18722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9672" y="4149080"/>
            <a:ext cx="2808312" cy="2106087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A96EB87-6957-54E2-091C-9B940401DFC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4951692"/>
      </p:ext>
    </p:extLst>
  </p:cSld>
  <p:clrMapOvr>
    <a:masterClrMapping/>
  </p:clrMapOvr>
  <p:transition advTm="3648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4137324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fa-IR" sz="2400" dirty="0"/>
              <a:t>خونریزی اکسترادورال غالباً به دلیل پارگی شریان میانی مننژ ایجاد می شود و می تواند ناشی از شکستگی استخوان تمپورال در نزدیکی این شریان باشد.</a:t>
            </a:r>
          </a:p>
          <a:p>
            <a:pPr lvl="1">
              <a:lnSpc>
                <a:spcPct val="150000"/>
              </a:lnSpc>
            </a:pPr>
            <a:r>
              <a:rPr lang="fa-IR" sz="2400" dirty="0"/>
              <a:t>علایم بروز این نوع هماتوم را می توان در افرادی که به دنبال ضربه نسبتاً خفیفی به ناحیه سر برای لحظات کوتاهی دچار بیهوشی شده و سپس وارد یک مرحله بدون علامت شده اند مشاهده نمود. </a:t>
            </a:r>
          </a:p>
          <a:p>
            <a:pPr lvl="1">
              <a:lnSpc>
                <a:spcPct val="150000"/>
              </a:lnSpc>
            </a:pPr>
            <a:r>
              <a:rPr lang="fa-IR" sz="2400" dirty="0"/>
              <a:t>این مرحله ممکن است از چند دقیقه تا 2 روز طول بکشد.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0" y="3933056"/>
            <a:ext cx="2592288" cy="2225019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15B7E90-80E9-973B-E800-F18F3A99065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92049203"/>
      </p:ext>
    </p:extLst>
  </p:cSld>
  <p:clrMapOvr>
    <a:masterClrMapping/>
  </p:clrMapOvr>
  <p:transition advTm="11833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3921300"/>
          </a:xfrm>
        </p:spPr>
        <p:txBody>
          <a:bodyPr/>
          <a:lstStyle/>
          <a:p>
            <a:pPr lvl="1">
              <a:lnSpc>
                <a:spcPct val="150000"/>
              </a:lnSpc>
            </a:pPr>
            <a:r>
              <a:rPr lang="fa-IR" sz="2400" dirty="0"/>
              <a:t>دچار تغییرات ناگهانی پیشرونده و سریع در سطح هوشیاری، دیلاتاسیون مردمک چشم (در سمتی که هماتوم ایجاد شده است)، کاهش نبض، افزایش فشار خون، همی پارزی یا سفتی دسربره می شود.</a:t>
            </a:r>
          </a:p>
          <a:p>
            <a:pPr lvl="1">
              <a:lnSpc>
                <a:spcPct val="150000"/>
              </a:lnSpc>
            </a:pPr>
            <a:r>
              <a:rPr lang="fa-IR" sz="2400" dirty="0"/>
              <a:t>مداخلات شامل آماده کردن سریع بیمار جهت کرانیوتومی ناحیه تمپورال، تخلیه هماتوم و کنترل شریان خونریزی دهنده است.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50838" y="3831803"/>
            <a:ext cx="2892018" cy="1764141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E8987EC7-2386-955D-A1FB-2DF5F5FDE9B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165192"/>
      </p:ext>
    </p:extLst>
  </p:cSld>
  <p:clrMapOvr>
    <a:masterClrMapping/>
  </p:clrMapOvr>
  <p:transition advTm="5754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r>
              <a:rPr lang="fa-IR" sz="2400" dirty="0"/>
              <a:t>اطمینان از باز بودن راه هوایی</a:t>
            </a:r>
          </a:p>
          <a:p>
            <a:pPr lvl="1"/>
            <a:r>
              <a:rPr lang="fa-IR" sz="2400" dirty="0"/>
              <a:t>برقراری اکسیژن با جریان 15 لیتر در دقیقه </a:t>
            </a:r>
          </a:p>
          <a:p>
            <a:pPr lvl="1"/>
            <a:r>
              <a:rPr lang="fa-IR" sz="2400" dirty="0"/>
              <a:t>تهویه مثبت با فشار مثبت توسط آمبوبگ و ونتیلاتور در صورت مشاهده ریتم غیر طبیعی تنفسی مانند شین استوک، هیپرونتیلاسیون، آپنوستیک، کلاستر و آتاکسیک</a:t>
            </a:r>
          </a:p>
          <a:p>
            <a:pPr lvl="1"/>
            <a:r>
              <a:rPr lang="fa-IR" sz="2400" dirty="0"/>
              <a:t>بررسی وضعیت گردش خون با کنترل نبض کاروتید</a:t>
            </a:r>
          </a:p>
          <a:p>
            <a:pPr lvl="1"/>
            <a:r>
              <a:rPr lang="fa-IR" sz="2400" dirty="0"/>
              <a:t>تعیین سطح هوشیاری با مقیاس اغماء گلاسکو</a:t>
            </a:r>
          </a:p>
          <a:p>
            <a:pPr lvl="1"/>
            <a:endParaRPr lang="fa-IR" sz="2400" dirty="0"/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1-2. بررسی مصدوم دچار صدمات سر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4077072"/>
            <a:ext cx="1432410" cy="17008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5936" y="4212997"/>
            <a:ext cx="3240360" cy="2168331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7BC61C7-1540-6C93-7D15-886597BFFE1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55020191"/>
      </p:ext>
    </p:extLst>
  </p:cSld>
  <p:clrMapOvr>
    <a:masterClrMapping/>
  </p:clrMapOvr>
  <p:transition advTm="12773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040560"/>
          </a:xfrm>
        </p:spPr>
        <p:txBody>
          <a:bodyPr/>
          <a:lstStyle/>
          <a:p>
            <a:pPr lvl="1"/>
            <a:r>
              <a:rPr lang="fa-IR" sz="2400" dirty="0"/>
              <a:t>آیا مصدوم نسبت به زمان و مکان آگاهی دارد؟</a:t>
            </a:r>
          </a:p>
          <a:p>
            <a:pPr lvl="1"/>
            <a:r>
              <a:rPr lang="fa-IR" sz="2400" dirty="0"/>
              <a:t>آیا مصدوم تمایل به خوابیدن دارد؟</a:t>
            </a:r>
          </a:p>
          <a:p>
            <a:pPr lvl="1"/>
            <a:r>
              <a:rPr lang="fa-IR" sz="2400" dirty="0"/>
              <a:t>سطح آرامش مصدوم چگونه است؟</a:t>
            </a:r>
          </a:p>
          <a:p>
            <a:pPr lvl="1"/>
            <a:endParaRPr lang="fa-IR" sz="2400" dirty="0"/>
          </a:p>
          <a:p>
            <a:pPr lvl="1"/>
            <a:r>
              <a:rPr lang="fa-IR" sz="2400" dirty="0">
                <a:solidFill>
                  <a:srgbClr val="CC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بررسی رفلکس های حیاتی بدن مددجو:</a:t>
            </a:r>
          </a:p>
          <a:p>
            <a:pPr lvl="1"/>
            <a:r>
              <a:rPr lang="fa-IR" sz="2400" dirty="0"/>
              <a:t>رفلکس سرفه</a:t>
            </a:r>
          </a:p>
          <a:p>
            <a:pPr lvl="1"/>
            <a:r>
              <a:rPr lang="fa-IR" sz="2400" dirty="0"/>
              <a:t>رفلکس عق زدن</a:t>
            </a:r>
          </a:p>
          <a:p>
            <a:pPr lvl="1"/>
            <a:r>
              <a:rPr lang="fa-IR" sz="2400" dirty="0"/>
              <a:t>رفلکس بلع</a:t>
            </a:r>
          </a:p>
          <a:p>
            <a:pPr lvl="1"/>
            <a:r>
              <a:rPr lang="fa-IR" sz="2400" dirty="0"/>
              <a:t>واکنش در مقابل درد</a:t>
            </a:r>
          </a:p>
          <a:p>
            <a:pPr lvl="1"/>
            <a:endParaRPr lang="fa-IR" sz="2400" dirty="0"/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1-2. بررسی مصدوم دچار صدمات سر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656" y="2852936"/>
            <a:ext cx="2736304" cy="2232248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6AC220F-17D2-55BB-5D25-6385089B5CA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93506104"/>
      </p:ext>
    </p:extLst>
  </p:cSld>
  <p:clrMapOvr>
    <a:masterClrMapping/>
  </p:clrMapOvr>
  <p:transition advTm="71406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862876"/>
            <a:ext cx="8280920" cy="5374436"/>
          </a:xfrm>
        </p:spPr>
        <p:txBody>
          <a:bodyPr/>
          <a:lstStyle/>
          <a:p>
            <a:pPr lvl="1"/>
            <a:endParaRPr lang="fa-IR" sz="2400" dirty="0"/>
          </a:p>
          <a:p>
            <a:pPr lvl="1">
              <a:lnSpc>
                <a:spcPct val="120000"/>
              </a:lnSpc>
            </a:pPr>
            <a:r>
              <a:rPr lang="fa-IR" sz="2400" dirty="0"/>
              <a:t>الف) وقوع استفراغ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ب)بررسی مردمک ها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ج) بررسی حرکت و قدرت اندام ها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برای بررسی اندام فوقانی از مصدوم بخواهید هر دو بازوی خود را حرکت دهدو سپس با دو دستش هر دو دست شما را بفشارد.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برای بررسی اندام تحتانی از مصدوم بخواهید هر دو پا و سپس هر دو مچ پا را حرکت دهد. آنگاه دو دست خود را در مقابل پنجه های مصدوم قرار دهید و از وی بخواهید با پنجه های پایش به دست شما فشار وارد کند. </a:t>
            </a:r>
          </a:p>
          <a:p>
            <a:pPr lvl="1">
              <a:lnSpc>
                <a:spcPct val="120000"/>
              </a:lnSpc>
            </a:pPr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2-2. بررسی علایم افزایش فشار داخل جمجمه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DE94A89C-AEB8-5517-B0FF-21F2F96210B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6072042"/>
      </p:ext>
    </p:extLst>
  </p:cSld>
  <p:clrMapOvr>
    <a:masterClrMapping/>
  </p:clrMapOvr>
  <p:transition advTm="213263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680520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به دنبال ترومای سر، به دلیل اختلال در ناحیه فرونتال مغز ممکن است مشکلات شناختی به صورت تغییرات شخصیتی و رفتاری در فرد دیده شود.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امکان دارد به صورت موقت، حافظه دستخوش اختلال گردد.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مشکلات درک، نتیجه گیری و تشکیل مفاهیم نیز شایع هستند.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این مصدومین دچار درک اشتباه از مفاهیم و توهم نیز باشند.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این وضعیت به بروز رفتارهای غیر طبیعی و گاهی خطرناک برای شخص بیمار و یا مراقبت دهندگان بیانجامد.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گاهی اوقات نیاز است ثابت سازی و بستن دست و پای مصدوم احساس می شود.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3-2. آسیب شناختی بعد از تروما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1203D9B-A29A-EFDB-7DB1-2B64C0E4D88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9750980"/>
      </p:ext>
    </p:extLst>
  </p:cSld>
  <p:clrMapOvr>
    <a:masterClrMapping/>
  </p:clrMapOvr>
  <p:transition advTm="675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6156176" y="18460"/>
            <a:ext cx="273630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هدف کلی درس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39552" y="1412776"/>
            <a:ext cx="8136904" cy="3168352"/>
          </a:xfrm>
          <a:prstGeom prst="roundRect">
            <a:avLst>
              <a:gd name="adj" fmla="val 7478"/>
            </a:avLst>
          </a:prstGeom>
          <a:solidFill>
            <a:schemeClr val="accent5">
              <a:alpha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119062" lvl="0" algn="just" rtl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fa-IR" sz="2300" dirty="0">
                <a:ln w="50800"/>
                <a:solidFill>
                  <a:schemeClr val="tx1"/>
                </a:solidFill>
                <a:cs typeface="B Mitra" panose="00000400000000000000" pitchFamily="2" charset="-78"/>
              </a:rPr>
              <a:t>هدف کلی: در این مبحث اهداف کلی زیر مد نظر می‌باشد. شما دانشجوی عزیز می‌‌بایست پس از مطالعه مطالب این بخش به اهداف زیر نائل آیید. آشنایی با: </a:t>
            </a:r>
          </a:p>
          <a:p>
            <a:pPr marL="508000" lvl="0" indent="-233363" algn="r" rtl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SzPct val="75000"/>
              <a:buBlip>
                <a:blip r:embed="rId5"/>
              </a:buBlip>
            </a:pPr>
            <a:r>
              <a:rPr lang="fa-IR" sz="2300" dirty="0">
                <a:ln w="50800"/>
                <a:solidFill>
                  <a:schemeClr val="tx1"/>
                </a:solidFill>
                <a:cs typeface="B Mitra" panose="00000400000000000000" pitchFamily="2" charset="-78"/>
              </a:rPr>
              <a:t>. صدمات جمجمه ای </a:t>
            </a:r>
          </a:p>
          <a:p>
            <a:pPr marL="508000" lvl="0" indent="-233363" algn="r" rtl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SzPct val="75000"/>
              <a:buBlip>
                <a:blip r:embed="rId5"/>
              </a:buBlip>
            </a:pPr>
            <a:r>
              <a:rPr lang="fa-IR" sz="2300" dirty="0">
                <a:ln w="50800"/>
                <a:solidFill>
                  <a:schemeClr val="tx1"/>
                </a:solidFill>
                <a:cs typeface="B Mitra" panose="00000400000000000000" pitchFamily="2" charset="-78"/>
              </a:rPr>
              <a:t>. گزارش نویسی در بحران</a:t>
            </a:r>
          </a:p>
          <a:p>
            <a:pPr marL="508000" lvl="0" indent="-233363" algn="r" rtl="1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SzPct val="75000"/>
              <a:buBlip>
                <a:blip r:embed="rId5"/>
              </a:buBlip>
            </a:pPr>
            <a:endParaRPr lang="en-US" sz="2300" dirty="0">
              <a:ln w="50800"/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67A76D1-6730-FBE8-2BF1-2922D4A1384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90303390"/>
      </p:ext>
    </p:extLst>
  </p:cSld>
  <p:clrMapOvr>
    <a:masterClrMapping/>
  </p:clrMapOvr>
  <p:transition advTm="11596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3921300"/>
          </a:xfrm>
        </p:spPr>
        <p:txBody>
          <a:bodyPr/>
          <a:lstStyle/>
          <a:p>
            <a:pPr lvl="1"/>
            <a:r>
              <a:rPr lang="fa-IR" sz="2400" dirty="0"/>
              <a:t>دادن پوزیشن مناسب به مددجو</a:t>
            </a:r>
          </a:p>
          <a:p>
            <a:pPr lvl="1"/>
            <a:r>
              <a:rPr lang="fa-IR" sz="2400" dirty="0"/>
              <a:t>سر بیمار در راستای طبیعی خود در خط میانی قرار داده، سر تخت را به میزان 30 تا 40 درجه با بالا ببرید. این کار موجب فلکسیون زیاد مفصل هیپ نشود.</a:t>
            </a:r>
          </a:p>
          <a:p>
            <a:pPr lvl="1"/>
            <a:r>
              <a:rPr lang="fa-IR" sz="2400" dirty="0"/>
              <a:t>چک علایم حیاتی هر 1الی 2 ساعت</a:t>
            </a:r>
          </a:p>
          <a:p>
            <a:pPr lvl="1"/>
            <a:r>
              <a:rPr lang="fa-IR" sz="2400" dirty="0"/>
              <a:t>مانیتورینگ مداوم قلب</a:t>
            </a:r>
          </a:p>
          <a:p>
            <a:pPr lvl="1"/>
            <a:r>
              <a:rPr lang="fa-IR" sz="2400" dirty="0"/>
              <a:t>توجه به تب بیمار و برطرف کردن تب با روش های خنک سازی بدن و داروهای تب بر</a:t>
            </a:r>
          </a:p>
          <a:p>
            <a:pPr lvl="1"/>
            <a:r>
              <a:rPr lang="fa-IR" sz="2400" dirty="0"/>
              <a:t>گذاشتن سوند معده برای پیشگیری از دیستانسیون</a:t>
            </a:r>
          </a:p>
          <a:p>
            <a:pPr lvl="1"/>
            <a:r>
              <a:rPr lang="fa-IR" sz="2400" dirty="0"/>
              <a:t>توجه به حرکات دو طرفه بدن </a:t>
            </a:r>
          </a:p>
          <a:p>
            <a:pPr lvl="1"/>
            <a:endParaRPr lang="fa-IR" sz="2400" dirty="0"/>
          </a:p>
          <a:p>
            <a:pPr lvl="1"/>
            <a:endParaRPr lang="fa-IR" sz="2400" dirty="0"/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4-2. اداره مصدوم مبتلا به افزایش فشار داخل جمجمه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4" y="4077072"/>
            <a:ext cx="2402460" cy="1782234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81D8F34-CD83-5123-8B8F-51C3A460B73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90931987"/>
      </p:ext>
    </p:extLst>
  </p:cSld>
  <p:clrMapOvr>
    <a:masterClrMapping/>
  </p:clrMapOvr>
  <p:transition advTm="19264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24536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هایپرونتیله کردن مصدوم توسط تهویه مکانیکی و 24 ساعت پس از وقوع صدمه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گذاشتن لوله تراشه در صورت تداوم افزایش </a:t>
            </a:r>
            <a:r>
              <a:rPr lang="en-US" sz="2400" dirty="0"/>
              <a:t>ICP</a:t>
            </a:r>
            <a:endParaRPr lang="fa-IR" sz="2400" dirty="0"/>
          </a:p>
          <a:p>
            <a:pPr lvl="1">
              <a:lnSpc>
                <a:spcPct val="120000"/>
              </a:lnSpc>
            </a:pPr>
            <a:r>
              <a:rPr lang="fa-IR" sz="2400" dirty="0"/>
              <a:t>حفظ </a:t>
            </a:r>
            <a:r>
              <a:rPr lang="en-US" sz="2400" dirty="0"/>
              <a:t>Paco2</a:t>
            </a:r>
            <a:r>
              <a:rPr lang="fa-IR" sz="2400" dirty="0"/>
              <a:t> در محدوده 35-27 میلی متر جیوه و </a:t>
            </a:r>
            <a:r>
              <a:rPr lang="en-US" sz="2400" dirty="0"/>
              <a:t>Pao2</a:t>
            </a:r>
            <a:r>
              <a:rPr lang="fa-IR" sz="2400" dirty="0"/>
              <a:t> در محدوده 100-80 میلی متر جیوه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بررسی </a:t>
            </a:r>
            <a:r>
              <a:rPr lang="en-US" sz="2400" dirty="0"/>
              <a:t>ABG</a:t>
            </a:r>
            <a:r>
              <a:rPr lang="fa-IR" sz="2400" dirty="0"/>
              <a:t> دو بار در روز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بررسی مصدوم از نظر تشنج و قرار دادن دندان گیر جهت محافظت دندان ها  و زبان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بررسی جذب و دفع مایعات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4-2. اداره مصدوم مبتلا به افزایش فشار داخل جمجمه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EBB0C41-A3D8-F421-F175-EA013660F6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5357978"/>
      </p:ext>
    </p:extLst>
  </p:cSld>
  <p:clrMapOvr>
    <a:masterClrMapping/>
  </p:clrMapOvr>
  <p:transition advTm="15233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3921300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شکستگی باز جمجمه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زخم های نفوذی سر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هماتوم منتشر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علایم بالینی فتق مغزی باتغییر در اندازه مردمک و کاهش هوشیاری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عدم پاسخ به دارودرمانی و تهویه مکانیکی در کاهش ادم مغزی</a:t>
            </a:r>
          </a:p>
          <a:p>
            <a:pPr lvl="1">
              <a:lnSpc>
                <a:spcPct val="120000"/>
              </a:lnSpc>
            </a:pPr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5-2. کرانیوتومی اورژانسی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C82684A-5467-E966-597B-4556A9A1B02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3810972"/>
      </p:ext>
    </p:extLst>
  </p:cSld>
  <p:clrMapOvr>
    <a:masterClrMapping/>
  </p:clrMapOvr>
  <p:transition advTm="49046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7AA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683568" y="2780928"/>
            <a:ext cx="8003232" cy="3345236"/>
          </a:xfrm>
        </p:spPr>
        <p:txBody>
          <a:bodyPr/>
          <a:lstStyle/>
          <a:p>
            <a:endParaRPr lang="fa-IR" dirty="0">
              <a:solidFill>
                <a:schemeClr val="tx1"/>
              </a:solidFill>
            </a:endParaRPr>
          </a:p>
          <a:p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098" name="Titre 1"/>
          <p:cNvSpPr>
            <a:spLocks noGrp="1"/>
          </p:cNvSpPr>
          <p:nvPr>
            <p:ph type="title" idx="4294967295"/>
          </p:nvPr>
        </p:nvSpPr>
        <p:spPr>
          <a:xfrm>
            <a:off x="0" y="2276475"/>
            <a:ext cx="8229600" cy="1428750"/>
          </a:xfrm>
        </p:spPr>
        <p:txBody>
          <a:bodyPr/>
          <a:lstStyle/>
          <a:p>
            <a:pPr rtl="0"/>
            <a:r>
              <a:rPr lang="fa-IR" sz="3600" b="1" dirty="0">
                <a:solidFill>
                  <a:schemeClr val="bg1"/>
                </a:solidFill>
              </a:rPr>
              <a:t>3. گزارش نویسی در بحران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824AE74-BF28-4690-C8BE-C3304E0A19F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3342974"/>
      </p:ext>
    </p:extLst>
  </p:cSld>
  <p:clrMapOvr>
    <a:masterClrMapping/>
  </p:clrMapOvr>
  <p:transition advTm="709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680520"/>
          </a:xfrm>
        </p:spPr>
        <p:txBody>
          <a:bodyPr/>
          <a:lstStyle/>
          <a:p>
            <a:pPr lvl="1"/>
            <a:endParaRPr lang="fa-IR" sz="2400" dirty="0"/>
          </a:p>
          <a:p>
            <a:pPr lvl="1">
              <a:lnSpc>
                <a:spcPct val="120000"/>
              </a:lnSpc>
            </a:pPr>
            <a:r>
              <a:rPr lang="fa-IR" sz="2400" dirty="0"/>
              <a:t>پس از انجام ارزیابی و معاینه سریع مددجو معمولا محل اصلی صدمه مشخص شده و اولویت تریاژ تعیین می گردد.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در این زمان پرستار تریاژ باید گزارش اجمالی خود را در اسرع وقت تکمیل کرده و به لباس بیمار یا تخت او الصاق نماید.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به طور کلی هنگام نوشتن گزارش و ثبت اطلاعات دو قانون زیر را به خاطر بسپارید:</a:t>
            </a:r>
          </a:p>
          <a:p>
            <a:pPr lvl="1">
              <a:lnSpc>
                <a:spcPct val="120000"/>
              </a:lnSpc>
            </a:pPr>
            <a:r>
              <a:rPr lang="fa-IR" sz="2400" b="1" i="1" dirty="0">
                <a:solidFill>
                  <a:schemeClr val="accent6">
                    <a:lumMod val="75000"/>
                  </a:schemeClr>
                </a:solidFill>
              </a:rPr>
              <a:t>اگر چیزی نوشته نشده باشد، یعنی کاری انجام نشده است.</a:t>
            </a:r>
          </a:p>
          <a:p>
            <a:pPr lvl="1">
              <a:lnSpc>
                <a:spcPct val="120000"/>
              </a:lnSpc>
            </a:pPr>
            <a:r>
              <a:rPr lang="fa-IR" sz="2400" b="1" i="1" dirty="0">
                <a:solidFill>
                  <a:schemeClr val="accent6">
                    <a:lumMod val="75000"/>
                  </a:schemeClr>
                </a:solidFill>
              </a:rPr>
              <a:t>اگر کاری انجام نشده است، نباید چیزی نوشت.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1-3. ثبت گزارش توسط پرستار تریاژ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6828B4E-AA21-7C47-C471-ED7B1CFA64A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5017225"/>
      </p:ext>
    </p:extLst>
  </p:cSld>
  <p:clrMapOvr>
    <a:masterClrMapping/>
  </p:clrMapOvr>
  <p:transition advTm="4189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683568" y="980728"/>
            <a:ext cx="7704856" cy="540060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2-3. فرم ثبت گزارش پرستار تریاژ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269B7A5-D496-AF7E-5DCA-52DA7C9BF31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4132826"/>
      </p:ext>
    </p:extLst>
  </p:cSld>
  <p:clrMapOvr>
    <a:masterClrMapping/>
  </p:clrMapOvr>
  <p:transition advTm="7224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611560" y="1196752"/>
            <a:ext cx="8064896" cy="5112568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2-3. فرم ثبت گزارش پرستار تریاژ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FFF570E-C645-CCFD-204A-8C991077B2A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2982961"/>
      </p:ext>
    </p:extLst>
  </p:cSld>
  <p:clrMapOvr>
    <a:masterClrMapping/>
  </p:clrMapOvr>
  <p:transition advTm="9860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323528" y="862876"/>
            <a:ext cx="8568952" cy="5734476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زمان ورود بیمار به بیمارستان و نحوه مراجعه ( که خود بیمار آمده یا آمبولانس و برانکارد منتقل شده است.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بعد از آن بررسی سیستم های بدن بر اساس تقسیم بندی که در زیر ذکر شده که ترتیب آن ها: 1. </a:t>
            </a:r>
            <a:r>
              <a:rPr lang="en-US" sz="2400" dirty="0"/>
              <a:t>CNS</a:t>
            </a:r>
          </a:p>
          <a:p>
            <a:pPr lvl="1" algn="r" rtl="0">
              <a:lnSpc>
                <a:spcPct val="120000"/>
              </a:lnSpc>
            </a:pPr>
            <a:r>
              <a:rPr lang="en-US" sz="2400" dirty="0"/>
              <a:t>Respiratory</a:t>
            </a:r>
            <a:r>
              <a:rPr lang="fa-IR" sz="2400" dirty="0"/>
              <a:t>      2. </a:t>
            </a:r>
            <a:endParaRPr lang="en-US" sz="2400" dirty="0"/>
          </a:p>
          <a:p>
            <a:pPr lvl="1">
              <a:lnSpc>
                <a:spcPct val="120000"/>
              </a:lnSpc>
            </a:pPr>
            <a:r>
              <a:rPr lang="fa-IR" sz="2400" dirty="0"/>
              <a:t>3. قلب و عروق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4. پوست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5. تناسلی ادراری </a:t>
            </a:r>
            <a:r>
              <a:rPr lang="en-US" sz="2400" dirty="0"/>
              <a:t>G.U)</a:t>
            </a:r>
            <a:r>
              <a:rPr lang="fa-IR" sz="2400" dirty="0"/>
              <a:t>)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6.  گوارشی </a:t>
            </a:r>
            <a:r>
              <a:rPr lang="en-US" sz="2400" dirty="0"/>
              <a:t>GI</a:t>
            </a:r>
            <a:endParaRPr lang="fa-IR" sz="2400" dirty="0"/>
          </a:p>
          <a:p>
            <a:pPr lvl="1">
              <a:lnSpc>
                <a:spcPct val="120000"/>
              </a:lnSpc>
            </a:pPr>
            <a:r>
              <a:rPr lang="fa-IR" sz="2400" dirty="0"/>
              <a:t>7. اسکلتی و حرکتی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8. روحی و روانی و اجتماعی</a:t>
            </a:r>
          </a:p>
          <a:p>
            <a:pPr marL="914400" lvl="1" indent="-457200">
              <a:lnSpc>
                <a:spcPct val="120000"/>
              </a:lnSpc>
              <a:buAutoNum type="arabicPeriod" startAt="5"/>
            </a:pPr>
            <a:endParaRPr lang="en-US" sz="2400" dirty="0"/>
          </a:p>
          <a:p>
            <a:pPr marL="800100" lvl="1" indent="-342900">
              <a:lnSpc>
                <a:spcPct val="120000"/>
              </a:lnSpc>
              <a:buFontTx/>
              <a:buChar char="-"/>
            </a:pPr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3-3. گزارش نویسی در اورژانس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2924944"/>
            <a:ext cx="3528392" cy="252028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3189184-855A-B8E6-4E73-265D0C213F2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2159708"/>
      </p:ext>
    </p:extLst>
  </p:cSld>
  <p:clrMapOvr>
    <a:masterClrMapping/>
  </p:clrMapOvr>
  <p:transition advTm="4561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r>
              <a:rPr lang="fa-IR" sz="2400" dirty="0"/>
              <a:t>- بررسی علائم حیاتی</a:t>
            </a:r>
          </a:p>
          <a:p>
            <a:pPr lvl="1"/>
            <a:r>
              <a:rPr lang="fa-IR" sz="2400" dirty="0"/>
              <a:t>- دستورات پزشک</a:t>
            </a:r>
          </a:p>
          <a:p>
            <a:pPr lvl="1"/>
            <a:r>
              <a:rPr lang="fa-IR" sz="2400" dirty="0"/>
              <a:t>- درمان ها و نتایج درمان های انجام شده و تشخیص</a:t>
            </a:r>
          </a:p>
          <a:p>
            <a:pPr lvl="1"/>
            <a:r>
              <a:rPr lang="fa-IR" sz="2400" dirty="0"/>
              <a:t>- نتایج آزمایش ها ( بخصوص جواب های غیرطبیعی)</a:t>
            </a:r>
          </a:p>
          <a:p>
            <a:pPr lvl="1"/>
            <a:r>
              <a:rPr lang="fa-IR" sz="2400" dirty="0"/>
              <a:t>- ثبت کلیه مشاهدات و اقدامات انجام شده</a:t>
            </a:r>
          </a:p>
          <a:p>
            <a:pPr lvl="1"/>
            <a:r>
              <a:rPr lang="fa-IR" sz="2400" dirty="0"/>
              <a:t>- ثبت دقیق نوع دارو و زمان تجویز آن</a:t>
            </a:r>
          </a:p>
          <a:p>
            <a:pPr lvl="1"/>
            <a:r>
              <a:rPr lang="fa-IR" sz="2400" dirty="0"/>
              <a:t>- ثبت آموزش های داده شده</a:t>
            </a:r>
          </a:p>
          <a:p>
            <a:pPr lvl="1"/>
            <a:r>
              <a:rPr lang="fa-IR" sz="2400" dirty="0"/>
              <a:t>- درصورتی که کار خاصی برای بیمار انجام نشده علت آن را توضیح دهید.</a:t>
            </a:r>
          </a:p>
          <a:p>
            <a:pPr lvl="1"/>
            <a:r>
              <a:rPr lang="fa-IR" sz="2400" dirty="0"/>
              <a:t>- - کلیه اطلاعات محرمانه باشد (که پرستار باید رازدار باشد)</a:t>
            </a:r>
          </a:p>
          <a:p>
            <a:pPr lvl="1"/>
            <a:r>
              <a:rPr lang="fa-IR" sz="2400" dirty="0"/>
              <a:t>- تمام موارد و یافته ها باید ثبت شود.</a:t>
            </a:r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3-3. گزارش نویسی در اورژانس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F80C836-24D9-9510-377D-47EA48C5791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1305841"/>
      </p:ext>
    </p:extLst>
  </p:cSld>
  <p:clrMapOvr>
    <a:masterClrMapping/>
  </p:clrMapOvr>
  <p:transition advTm="7368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r>
              <a:rPr lang="fa-IR" sz="2400" dirty="0"/>
              <a:t>-درصورت مشکوک بودن به حوادث جنایی کلیه جزئیات را دقیقاً در پرونده ثبت کرده و به مراجع قانونی گزارش شود.</a:t>
            </a:r>
          </a:p>
          <a:p>
            <a:pPr lvl="1"/>
            <a:r>
              <a:rPr lang="fa-IR" sz="2400" dirty="0"/>
              <a:t>- درصورتی که نیاز به نقل قول از سوی بیمار است، عین گفته های بیمار را گزارش کنید.</a:t>
            </a:r>
          </a:p>
          <a:p>
            <a:pPr lvl="1"/>
            <a:r>
              <a:rPr lang="fa-IR" sz="2400" dirty="0"/>
              <a:t>- ثبت گزارشات تلفنی و نتایج آن</a:t>
            </a:r>
          </a:p>
          <a:p>
            <a:pPr marL="800100" lvl="1" indent="-342900">
              <a:buFontTx/>
              <a:buChar char="-"/>
            </a:pPr>
            <a:r>
              <a:rPr lang="fa-IR" sz="2400" dirty="0"/>
              <a:t>انتقال بیمار به سایر واحدها و ثبت زمان رفت و برگشت</a:t>
            </a:r>
          </a:p>
          <a:p>
            <a:pPr lvl="1"/>
            <a:endParaRPr lang="fa-IR" sz="2400" dirty="0"/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3-3. گزارش نویسی در اورژانس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4073309-D133-9406-D3FD-8D97746648F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0244406"/>
      </p:ext>
    </p:extLst>
  </p:cSld>
  <p:clrMapOvr>
    <a:masterClrMapping/>
  </p:clrMapOvr>
  <p:transition advTm="5863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7AA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683568" y="2780928"/>
            <a:ext cx="8003232" cy="3345236"/>
          </a:xfrm>
        </p:spPr>
        <p:txBody>
          <a:bodyPr/>
          <a:lstStyle/>
          <a:p>
            <a:endParaRPr lang="fa-IR" dirty="0">
              <a:solidFill>
                <a:schemeClr val="tx1"/>
              </a:solidFill>
            </a:endParaRPr>
          </a:p>
          <a:p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4098" name="Titre 1"/>
          <p:cNvSpPr>
            <a:spLocks noGrp="1"/>
          </p:cNvSpPr>
          <p:nvPr>
            <p:ph type="title" idx="4294967295"/>
          </p:nvPr>
        </p:nvSpPr>
        <p:spPr>
          <a:xfrm>
            <a:off x="0" y="2276475"/>
            <a:ext cx="8229600" cy="1428750"/>
          </a:xfrm>
        </p:spPr>
        <p:txBody>
          <a:bodyPr/>
          <a:lstStyle/>
          <a:p>
            <a:pPr rtl="0"/>
            <a:r>
              <a:rPr lang="fa-IR" sz="3600" b="1" dirty="0">
                <a:solidFill>
                  <a:schemeClr val="bg1"/>
                </a:solidFill>
              </a:rPr>
              <a:t>1. صدمات جمجمه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A8B67EA-2F22-81C6-2D0A-05A06CC1FFE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183246"/>
      </p:ext>
    </p:extLst>
  </p:cSld>
  <p:clrMapOvr>
    <a:masterClrMapping/>
  </p:clrMapOvr>
  <p:transition advTm="2704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r>
              <a:rPr lang="fa-IR" sz="2400" dirty="0"/>
              <a:t>- درصد غذای مصرفی بیمار در هر وعده</a:t>
            </a:r>
          </a:p>
          <a:p>
            <a:pPr lvl="1"/>
            <a:r>
              <a:rPr lang="fa-IR" sz="2400" dirty="0"/>
              <a:t>- همه مکالمات با پزشک، سوپروایزرها و مدیران در ارتباط با مشکل بیمار بایستی ثبت شوند.</a:t>
            </a:r>
          </a:p>
          <a:p>
            <a:pPr lvl="1"/>
            <a:r>
              <a:rPr lang="fa-IR" sz="2400" dirty="0"/>
              <a:t>- اطلاعاتی را که با پزشک معالج بیمار گزارش می نمایید دقیقاً ثبت شود.</a:t>
            </a:r>
          </a:p>
          <a:p>
            <a:pPr lvl="1"/>
            <a:r>
              <a:rPr lang="fa-IR" sz="2400" dirty="0"/>
              <a:t>- شماره پرونده و مشخصات بیمار باید در بالای تمامی صفحات پرونده ذکر شود.</a:t>
            </a:r>
          </a:p>
          <a:p>
            <a:pPr marL="800100" lvl="1" indent="-342900">
              <a:buFontTx/>
              <a:buChar char="-"/>
            </a:pPr>
            <a:r>
              <a:rPr lang="fa-IR" sz="2400" dirty="0"/>
              <a:t>تاریخ و ساعت گزارشات و هر اقدامی که برای بیمار انجام می گیرد باید ثبت شود.</a:t>
            </a:r>
          </a:p>
          <a:p>
            <a:pPr marL="800100" lvl="1" indent="-342900">
              <a:buFontTx/>
              <a:buChar char="-"/>
            </a:pPr>
            <a:r>
              <a:rPr lang="fa-IR" sz="2400" dirty="0"/>
              <a:t>گزارش بصورت همزمان و با ترتیب منطقی ثبت شود.</a:t>
            </a:r>
          </a:p>
          <a:p>
            <a:pPr marL="800100" lvl="1" indent="-342900">
              <a:buFontTx/>
              <a:buChar char="-"/>
            </a:pPr>
            <a:endParaRPr lang="fa-IR" sz="2400" dirty="0"/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3-3. گزارش نویسی در اورژانس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04ACE6F-A351-5BE7-2861-F332723E7D9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7895398"/>
      </p:ext>
    </p:extLst>
  </p:cSld>
  <p:clrMapOvr>
    <a:masterClrMapping/>
  </p:clrMapOvr>
  <p:transition advTm="63423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r>
              <a:rPr lang="fa-IR" sz="2400" dirty="0"/>
              <a:t>چنانچه لازم شد ادامه گزارش پرستاری را در پشت صفحه یا در یک برگه دیگر ادامه دهید، کلمه ( ادامه در صفحه بعد یا پشت صفحه) را در پایین صفحه اول نوشته و مجدداً در صفحه بعد تاریخ و ساعت و مشخصات بیمار و شماره پرونده وی را ثبت نمایید و سپس ادامه گزارش را بنویسید و در ضمن به این نکته  ( از صفحه قبل) اشاره کنید ( بالای صفحه).</a:t>
            </a:r>
          </a:p>
          <a:p>
            <a:pPr lvl="1"/>
            <a:endParaRPr lang="fa-IR" sz="2400" dirty="0"/>
          </a:p>
          <a:p>
            <a:pPr lvl="1"/>
            <a:r>
              <a:rPr lang="fa-IR" sz="2400" dirty="0"/>
              <a:t>- تغییر نام بیمار باید در  پرونده ثبت گردد و حتماً بیمار با نام واقعی خود ترخیص گردد.</a:t>
            </a:r>
          </a:p>
          <a:p>
            <a:pPr lvl="1"/>
            <a:r>
              <a:rPr lang="fa-IR" sz="2400" dirty="0"/>
              <a:t>- عدم تفسیر جملات بیمار</a:t>
            </a:r>
          </a:p>
          <a:p>
            <a:pPr lvl="1"/>
            <a:r>
              <a:rPr lang="fa-IR" sz="2400" dirty="0"/>
              <a:t>- پرهیز از کلی گویی و بکار بردن کلمات مبهم</a:t>
            </a:r>
          </a:p>
          <a:p>
            <a:pPr marL="800100" lvl="1" indent="-342900">
              <a:buFontTx/>
              <a:buChar char="-"/>
            </a:pPr>
            <a:r>
              <a:rPr lang="fa-IR" sz="2400" dirty="0"/>
              <a:t>استفاده از خودکار آبی </a:t>
            </a:r>
          </a:p>
          <a:p>
            <a:pPr marL="800100" lvl="1" indent="-342900">
              <a:buFontTx/>
              <a:buChar char="-"/>
            </a:pPr>
            <a:r>
              <a:rPr lang="fa-IR" sz="2400" dirty="0"/>
              <a:t>- عدم ثبت مراقبت انجام نشده</a:t>
            </a:r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3-3. گزارش نویسی در اورژانس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F578623-0883-2B59-4138-FDCF2B1163B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7548079"/>
      </p:ext>
    </p:extLst>
  </p:cSld>
  <p:clrMapOvr>
    <a:masterClrMapping/>
  </p:clrMapOvr>
  <p:transition advTm="86104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544616"/>
          </a:xfrm>
        </p:spPr>
        <p:txBody>
          <a:bodyPr/>
          <a:lstStyle/>
          <a:p>
            <a:pPr lvl="1"/>
            <a:r>
              <a:rPr lang="fa-IR" sz="2400" dirty="0"/>
              <a:t>- عدم استفاده از لاک غلط گیری و پاک کن و نوشتن کلمه </a:t>
            </a:r>
            <a:r>
              <a:rPr lang="en-US" sz="2400" dirty="0"/>
              <a:t>Error </a:t>
            </a:r>
            <a:r>
              <a:rPr lang="fa-IR" sz="2400" dirty="0"/>
              <a:t>در بالای جمله اشتباه</a:t>
            </a:r>
          </a:p>
          <a:p>
            <a:pPr lvl="1"/>
            <a:r>
              <a:rPr lang="fa-IR" sz="2400" dirty="0"/>
              <a:t>بررسی یافته ها:</a:t>
            </a:r>
            <a:endParaRPr lang="en-US" sz="2400" dirty="0"/>
          </a:p>
          <a:p>
            <a:pPr marL="800100" lvl="1" indent="-342900">
              <a:buFontTx/>
              <a:buChar char="-"/>
            </a:pPr>
            <a:r>
              <a:rPr lang="fa-IR" sz="2400" dirty="0"/>
              <a:t> </a:t>
            </a:r>
            <a:r>
              <a:rPr lang="en-US" sz="2400" dirty="0"/>
              <a:t>objective) </a:t>
            </a:r>
            <a:r>
              <a:rPr lang="fa-IR" sz="2400" dirty="0"/>
              <a:t>)آنچه پرستار دیده، شنیده، بوئیده، لمس کرده، اقدامی انجام داده است</a:t>
            </a:r>
            <a:r>
              <a:rPr lang="en-US" sz="2400" dirty="0"/>
              <a:t>.</a:t>
            </a:r>
          </a:p>
          <a:p>
            <a:pPr marL="800100" lvl="1" indent="-342900">
              <a:buFontTx/>
              <a:buChar char="-"/>
            </a:pPr>
            <a:r>
              <a:rPr lang="en-US" sz="2400" dirty="0"/>
              <a:t>Subjective</a:t>
            </a:r>
            <a:r>
              <a:rPr lang="fa-IR" sz="2400" dirty="0"/>
              <a:t>آنچه بیمار بیان می کند</a:t>
            </a:r>
          </a:p>
          <a:p>
            <a:pPr lvl="1"/>
            <a:endParaRPr lang="en-US" sz="2400" dirty="0"/>
          </a:p>
          <a:p>
            <a:pPr lvl="1"/>
            <a:r>
              <a:rPr lang="fa-IR" sz="2400" dirty="0"/>
              <a:t>- در انتها پرستار باید حتما ًنام خود را ذکر کند و امضاء کرده و مهر بزند و پایین گزارش پرستاری تاریخ و ساعت را ذکر کند.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3-3. گزارش نویسی در اورژانس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2FA164AB-2111-A0CC-FD1D-4B357E9D55C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64635315"/>
      </p:ext>
    </p:extLst>
  </p:cSld>
  <p:clrMapOvr>
    <a:masterClrMapping/>
  </p:clrMapOvr>
  <p:transition advTm="5271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endParaRPr lang="fa-IR" sz="2400" dirty="0"/>
          </a:p>
          <a:p>
            <a:pPr lvl="1"/>
            <a:r>
              <a:rPr lang="fa-IR" sz="2400" dirty="0"/>
              <a:t>  </a:t>
            </a:r>
            <a:r>
              <a:rPr lang="en-US" sz="2400" dirty="0"/>
              <a:t>S=signs &amp;symptoms </a:t>
            </a:r>
            <a:r>
              <a:rPr lang="fa-IR" sz="2400" dirty="0"/>
              <a:t>بررسی علایم و نشانه ها توسط </a:t>
            </a:r>
            <a:r>
              <a:rPr lang="en-US" sz="2400" dirty="0"/>
              <a:t>OPQRST</a:t>
            </a:r>
            <a:endParaRPr lang="fa-IR" sz="2400" dirty="0"/>
          </a:p>
          <a:p>
            <a:pPr lvl="1"/>
            <a:r>
              <a:rPr lang="en-US" sz="2400" dirty="0"/>
              <a:t>A=ALLERGIES  </a:t>
            </a:r>
            <a:r>
              <a:rPr lang="fa-IR" sz="2400" dirty="0"/>
              <a:t> یا حساسیت ها</a:t>
            </a:r>
          </a:p>
          <a:p>
            <a:pPr lvl="1"/>
            <a:r>
              <a:rPr lang="en-US" sz="2400" dirty="0"/>
              <a:t>M=MEDICATIONS </a:t>
            </a:r>
            <a:r>
              <a:rPr lang="fa-IR" sz="2400" dirty="0"/>
              <a:t> یا داروهای مورد مصرف</a:t>
            </a:r>
          </a:p>
          <a:p>
            <a:pPr lvl="1"/>
            <a:r>
              <a:rPr lang="en-US" sz="2400" dirty="0"/>
              <a:t>P=PAST HISTORY </a:t>
            </a:r>
            <a:r>
              <a:rPr lang="fa-IR" sz="2400" dirty="0"/>
              <a:t> یا سوابق گذشته بیماری</a:t>
            </a:r>
          </a:p>
          <a:p>
            <a:pPr lvl="1"/>
            <a:r>
              <a:rPr lang="en-US" sz="2400" dirty="0"/>
              <a:t>L=LAST ORAL INTAKE</a:t>
            </a:r>
            <a:r>
              <a:rPr lang="fa-IR" sz="2400" dirty="0"/>
              <a:t> آخرین مواد غذایی که بیمار خورده</a:t>
            </a:r>
          </a:p>
          <a:p>
            <a:pPr lvl="1"/>
            <a:r>
              <a:rPr lang="fa-IR" sz="2400" dirty="0"/>
              <a:t> </a:t>
            </a:r>
            <a:r>
              <a:rPr lang="en-US" sz="2400" dirty="0"/>
              <a:t>E=EVENTS</a:t>
            </a:r>
            <a:r>
              <a:rPr lang="fa-IR" sz="2400" dirty="0"/>
              <a:t>آنچه که باعث مراجعه افراد شده است.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475656" y="44624"/>
            <a:ext cx="741682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4-3. روش قابل استفاده برای ثبت اطلاعات روش </a:t>
            </a:r>
            <a:r>
              <a:rPr lang="en-US" sz="2400" dirty="0">
                <a:solidFill>
                  <a:schemeClr val="bg1"/>
                </a:solidFill>
                <a:latin typeface="Arial Rounded MT Bold" panose="020F0704030504030204" pitchFamily="34" charset="0"/>
                <a:cs typeface="B Titr" panose="00000700000000000000" pitchFamily="2" charset="-78"/>
              </a:rPr>
              <a:t>SAMPLE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4EEFA73-870F-3B1C-96B4-625705D35B5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5781079"/>
      </p:ext>
    </p:extLst>
  </p:cSld>
  <p:clrMapOvr>
    <a:masterClrMapping/>
  </p:clrMapOvr>
  <p:transition advTm="6983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r>
              <a:rPr lang="fa-IR" sz="2400" dirty="0"/>
              <a:t> </a:t>
            </a:r>
            <a:r>
              <a:rPr lang="en-US" sz="2400" dirty="0"/>
              <a:t> O=ONSET </a:t>
            </a:r>
            <a:r>
              <a:rPr lang="fa-IR" sz="2400" dirty="0"/>
              <a:t>یا زمان وقوع مشکل</a:t>
            </a:r>
          </a:p>
          <a:p>
            <a:pPr lvl="1"/>
            <a:r>
              <a:rPr lang="en-US" sz="2400" dirty="0"/>
              <a:t>P=PROVORS&amp;PALLIATIONS </a:t>
            </a:r>
            <a:r>
              <a:rPr lang="fa-IR" sz="2400" dirty="0"/>
              <a:t> یا عوامل تشدید کننده و یا تخفیف دهنده علایم</a:t>
            </a:r>
          </a:p>
          <a:p>
            <a:pPr lvl="1"/>
            <a:r>
              <a:rPr lang="en-US" sz="2400" dirty="0"/>
              <a:t> Q=QUALITY  </a:t>
            </a:r>
            <a:r>
              <a:rPr lang="fa-IR" sz="2400" dirty="0"/>
              <a:t>یا کیفیت و چگونگی علایم</a:t>
            </a:r>
          </a:p>
          <a:p>
            <a:pPr lvl="1"/>
            <a:r>
              <a:rPr lang="en-US" sz="2400" dirty="0"/>
              <a:t> R=RADIATION </a:t>
            </a:r>
            <a:r>
              <a:rPr lang="fa-IR" sz="2400" dirty="0"/>
              <a:t>یا انتشار علایم</a:t>
            </a:r>
          </a:p>
          <a:p>
            <a:pPr lvl="1"/>
            <a:r>
              <a:rPr lang="en-US" sz="2400" dirty="0"/>
              <a:t> S=SEVERITY </a:t>
            </a:r>
            <a:r>
              <a:rPr lang="fa-IR" sz="2400" dirty="0"/>
              <a:t>یا شدت علایم</a:t>
            </a:r>
            <a:endParaRPr lang="en-US" sz="2400" dirty="0"/>
          </a:p>
          <a:p>
            <a:pPr lvl="1"/>
            <a:r>
              <a:rPr lang="en-US" sz="2400" dirty="0"/>
              <a:t>TIME</a:t>
            </a:r>
            <a:r>
              <a:rPr lang="fa-IR" sz="2400" dirty="0"/>
              <a:t>=</a:t>
            </a:r>
            <a:r>
              <a:rPr lang="en-US" sz="2400" dirty="0"/>
              <a:t>T</a:t>
            </a:r>
            <a:r>
              <a:rPr lang="fa-IR" sz="2400" dirty="0"/>
              <a:t> یا زمان </a:t>
            </a:r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5-3. روش بررسی علایم و نشانه ها به روش</a:t>
            </a:r>
            <a:r>
              <a:rPr lang="en-US" sz="2400" b="1" dirty="0">
                <a:solidFill>
                  <a:schemeClr val="bg1"/>
                </a:solidFill>
                <a:latin typeface="Arial Rounded MT Bold" panose="020F0704030504030204" pitchFamily="34" charset="0"/>
                <a:cs typeface="B Titr" panose="00000700000000000000" pitchFamily="2" charset="-78"/>
              </a:rPr>
              <a:t>OPQRST</a:t>
            </a: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7BBAF904-B193-A6EF-F88E-87D5467439C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2545101"/>
      </p:ext>
    </p:extLst>
  </p:cSld>
  <p:clrMapOvr>
    <a:masterClrMapping/>
  </p:clrMapOvr>
  <p:transition advTm="75699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4"/>
          </a:xfrm>
        </p:spPr>
        <p:txBody>
          <a:bodyPr/>
          <a:lstStyle/>
          <a:p>
            <a:pPr lvl="1"/>
            <a:r>
              <a:rPr lang="fa-IR" sz="2400" dirty="0"/>
              <a:t>صدمات جمجمه به اشکال مختلف در مصدومین مشاهده می گردد. کلیه مصدومین از نظر ابتلا به افزایش فشار داخل مغزی بایستی مورد توجه و درمان قرار گیرند.</a:t>
            </a:r>
          </a:p>
          <a:p>
            <a:pPr lvl="1"/>
            <a:endParaRPr lang="fa-IR" sz="2400" dirty="0"/>
          </a:p>
          <a:p>
            <a:pPr lvl="1"/>
            <a:r>
              <a:rPr lang="fa-IR" sz="2400" dirty="0"/>
              <a:t>هنگام نوشتن گزارش پرستاری، کلیه اطلاعات مصدوم که به روش سیستماتیک مورد بررسی قرار گرفته است و کلیه اقدامات درمانی،  به صورت واضح و با توالی منطقی ثبت می گردد. </a:t>
            </a:r>
          </a:p>
          <a:p>
            <a:pPr lvl="1"/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خلاصه درس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15258BA5-DF33-3A55-FEE9-77773D79A09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2261682"/>
      </p:ext>
    </p:extLst>
  </p:cSld>
  <p:clrMapOvr>
    <a:masterClrMapping/>
  </p:clrMapOvr>
  <p:transition advTm="42293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4"/>
          </a:xfrm>
        </p:spPr>
        <p:txBody>
          <a:bodyPr/>
          <a:lstStyle/>
          <a:p>
            <a:pPr lvl="1"/>
            <a:r>
              <a:rPr lang="fa-IR" sz="2400" dirty="0"/>
              <a:t>1. ملاحت نیکروان مفرد (1390). کتاب جامع فوریت های پرستاری. نشر نور دانش</a:t>
            </a:r>
          </a:p>
          <a:p>
            <a:pPr lvl="1"/>
            <a:r>
              <a:rPr lang="fa-IR" sz="2400" dirty="0"/>
              <a:t>2. مصطفی راد (1387). فوریت های پرستاری. نشر بشری. </a:t>
            </a:r>
          </a:p>
          <a:p>
            <a:pPr lvl="1"/>
            <a:r>
              <a:rPr lang="fa-IR" sz="2400" dirty="0"/>
              <a:t>.</a:t>
            </a:r>
            <a:endParaRPr 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منابع درس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886AA51C-00D9-895E-2E9C-BA0428B8690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42831559"/>
      </p:ext>
    </p:extLst>
  </p:cSld>
  <p:clrMapOvr>
    <a:masterClrMapping/>
  </p:clrMapOvr>
  <p:transition advTm="15286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4"/>
          </a:xfrm>
        </p:spPr>
        <p:txBody>
          <a:bodyPr/>
          <a:lstStyle/>
          <a:p>
            <a:pPr lvl="1"/>
            <a:r>
              <a:rPr lang="fa-IR" sz="2400" dirty="0"/>
              <a:t>.</a:t>
            </a:r>
            <a:endParaRPr 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1600" y="4581128"/>
            <a:ext cx="3744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3200" b="1" dirty="0">
                <a:solidFill>
                  <a:srgbClr val="FFFF00"/>
                </a:solidFill>
                <a:cs typeface="B Mitra" panose="00000400000000000000" pitchFamily="2" charset="-78"/>
              </a:rPr>
              <a:t>از توجه شما سپاسگزارم</a:t>
            </a:r>
            <a:endParaRPr lang="en-US" sz="3200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AF027487-2033-6133-F1AA-B02B9E8A7E2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75015798"/>
      </p:ext>
    </p:extLst>
  </p:cSld>
  <p:clrMapOvr>
    <a:masterClrMapping/>
  </p:clrMapOvr>
  <p:transition advTm="698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96544"/>
          </a:xfrm>
        </p:spPr>
        <p:txBody>
          <a:bodyPr/>
          <a:lstStyle/>
          <a:p>
            <a:pPr lvl="1">
              <a:lnSpc>
                <a:spcPct val="120000"/>
              </a:lnSpc>
            </a:pPr>
            <a:r>
              <a:rPr lang="fa-IR" sz="2400" dirty="0"/>
              <a:t>شکستگی استخوان های جمجمه ممکن است همراه با جابجایی قطعات باشد.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گاه نیز امکان دارد به صورت خطی (بدون جابجایی) و یا خردشدگی (خطوط متعدد با امتدادهای داخلی) باشد.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شکستگی های جمجمه به خصوص آن دسته که فرو رفته هستند به دلیل آسیب به بافت حیاتی مغز و تحریک مننژ نیاز به مداخلات اورژانسی دارند.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شکستگی قاعده جمجمه را می توان از وجود اکیموز پشت گوش (ناحیه ماستوئید) و نیز اطراف کره چشم تشخیص داد.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نشت مایع مغزی نخاعی از گوش و بینی(اتوره و رینوره) و احساس مزه شور در دهان مصدوم از علایم شکستگی قاعده جمجمه هستند.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1-1. شکستگی جمجمه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3BE7341C-DE42-F126-4EE5-0705395D5B0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4767446"/>
      </p:ext>
    </p:extLst>
  </p:cSld>
  <p:clrMapOvr>
    <a:masterClrMapping/>
  </p:clrMapOvr>
  <p:transition advTm="95693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424936" cy="5256584"/>
          </a:xfrm>
        </p:spPr>
        <p:txBody>
          <a:bodyPr/>
          <a:lstStyle/>
          <a:p>
            <a:pPr lvl="1"/>
            <a:endParaRPr lang="fa-IR" sz="2400" dirty="0"/>
          </a:p>
          <a:p>
            <a:pPr lvl="1">
              <a:lnSpc>
                <a:spcPct val="120000"/>
              </a:lnSpc>
            </a:pPr>
            <a:r>
              <a:rPr lang="fa-IR" sz="2400" dirty="0"/>
              <a:t>1. شکستگی باز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2. در ارتباط با سینوس های بینی یا ماستوئید باشد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3. فرو رفته باشد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در شکستگی های باز و مرتبط با سینوس ها، امکان بروز مننژیت وجود دارد. لذا درمان با </a:t>
            </a:r>
            <a:r>
              <a:rPr lang="fa-IR" sz="2400"/>
              <a:t>آنتی بیوتیک3 </a:t>
            </a:r>
            <a:r>
              <a:rPr lang="fa-IR" sz="2400" dirty="0"/>
              <a:t>تا 4 هفته باید ادامه یابد. </a:t>
            </a:r>
          </a:p>
          <a:p>
            <a:pPr lvl="1">
              <a:lnSpc>
                <a:spcPct val="120000"/>
              </a:lnSpc>
            </a:pPr>
            <a:endParaRPr lang="fa-IR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2-1. موارد درمان شکستگی جمجمه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4230" y="4077072"/>
            <a:ext cx="2757689" cy="2232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8605" y="4318595"/>
            <a:ext cx="1959657" cy="19907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4308" y="4304307"/>
            <a:ext cx="1762125" cy="20193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FEB232D5-1E96-5663-E113-F348A0B0D78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6154128"/>
      </p:ext>
    </p:extLst>
  </p:cSld>
  <p:clrMapOvr>
    <a:masterClrMapping/>
  </p:clrMapOvr>
  <p:transition advTm="516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112568"/>
          </a:xfrm>
        </p:spPr>
        <p:txBody>
          <a:bodyPr/>
          <a:lstStyle/>
          <a:p>
            <a:pPr lvl="1"/>
            <a:r>
              <a:rPr lang="fa-IR" sz="2400" dirty="0"/>
              <a:t>1.جدا شدن و یا حرکت استخوان شکسته همراه با نکروز مغز که می تواند منجر به عفونت شود.</a:t>
            </a:r>
          </a:p>
          <a:p>
            <a:pPr lvl="1"/>
            <a:r>
              <a:rPr lang="fa-IR" sz="2400" dirty="0"/>
              <a:t>2. ترمیم پارگی دورال</a:t>
            </a:r>
          </a:p>
          <a:p>
            <a:pPr lvl="1"/>
            <a:r>
              <a:rPr lang="fa-IR" sz="2400" dirty="0"/>
              <a:t>3.کنترل خونریزی</a:t>
            </a:r>
          </a:p>
          <a:p>
            <a:pPr lvl="1"/>
            <a:r>
              <a:rPr lang="fa-IR" sz="2400" dirty="0"/>
              <a:t>4. خارج کردن قطعات شکسته ای که می توانند منجر به بروز تشنج شوند.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3-1. موارد مداخلات جراحی در صدمات جمجمه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3789040"/>
            <a:ext cx="3240360" cy="224303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016" y="3789040"/>
            <a:ext cx="3515571" cy="2243032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06113E8-BFA1-8859-B00E-E4AB0BE75E3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1096639"/>
      </p:ext>
    </p:extLst>
  </p:cSld>
  <p:clrMapOvr>
    <a:masterClrMapping/>
  </p:clrMapOvr>
  <p:transition advTm="50784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4896544"/>
          </a:xfrm>
        </p:spPr>
        <p:txBody>
          <a:bodyPr/>
          <a:lstStyle/>
          <a:p>
            <a:pPr lvl="1"/>
            <a:r>
              <a:rPr lang="fa-IR" sz="2400" dirty="0"/>
              <a:t>کانکیوژن (تکان مغزی) عبارت از صدمات انتقالی است که منجر به بیهوشی می شود و معمولاً بعد از به هوش آمدن عارضه ای باقی نمی ماند. بر اساس شدت عارضه یک دوره فراموشی وجود دارد. </a:t>
            </a:r>
          </a:p>
          <a:p>
            <a:pPr lvl="1"/>
            <a:r>
              <a:rPr lang="fa-IR" sz="2400" dirty="0"/>
              <a:t>در معاینات نوروژنیک هیچگونه روش خاصی برای تشخیص کانکیوژن به جز گرفتن شرح حال وجود ندارد.</a:t>
            </a:r>
          </a:p>
          <a:p>
            <a:pPr lvl="1"/>
            <a:r>
              <a:rPr lang="fa-IR" sz="2400" dirty="0"/>
              <a:t>سندرم بعد از کانکیوژن شامل سردرد، گیجی، اضطراب و خستگی است که ممکن است تا چندین هفته باقی بماند.</a:t>
            </a:r>
          </a:p>
          <a:p>
            <a:pPr lvl="1"/>
            <a:r>
              <a:rPr lang="fa-IR" sz="2400" dirty="0"/>
              <a:t>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  <a:endParaRPr lang="en-US" sz="2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688" y="3933056"/>
            <a:ext cx="2991743" cy="2232248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B46A1814-C22A-03FD-F7FA-D8EEA14F483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5946345"/>
      </p:ext>
    </p:extLst>
  </p:cSld>
  <p:clrMapOvr>
    <a:masterClrMapping/>
  </p:clrMapOvr>
  <p:transition advTm="81504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400600"/>
          </a:xfrm>
        </p:spPr>
        <p:txBody>
          <a:bodyPr/>
          <a:lstStyle/>
          <a:p>
            <a:pPr lvl="1"/>
            <a:r>
              <a:rPr lang="fa-IR" sz="2400" dirty="0"/>
              <a:t>کانتیوژن(کوفتگی مغز)  عبارت از ضربه موضعی مغز همراه با کوفتگی، هماتوم، خونریزی و ادم مغزی است. </a:t>
            </a:r>
          </a:p>
          <a:p>
            <a:pPr lvl="1"/>
            <a:r>
              <a:rPr lang="fa-IR" sz="2400" dirty="0"/>
              <a:t>این عارضه اغلب با تغییر در سطح هوشیاری، تغییر در علایم حیاتی، ادم مغزی، تشنج و کما همراه است.</a:t>
            </a:r>
          </a:p>
          <a:p>
            <a:pPr lvl="1"/>
            <a:r>
              <a:rPr lang="fa-IR" sz="2400" dirty="0"/>
              <a:t>خونریزی ممکن است اپیدورال، ساب دورال یا ساب آراکنوئید باشد. کوفتگی می تواند موضعی با یا بدون تغییرات در سطح هوشیاری باشد. </a:t>
            </a:r>
          </a:p>
          <a:p>
            <a:pPr lvl="1"/>
            <a:r>
              <a:rPr lang="fa-IR" sz="2400" dirty="0"/>
              <a:t>این تغییرات ممکن است منجر به کوما و یا طولانی شدن زمان کوما شوند. اغما همراه با شوک نوروژنیک می تواند دلیلی بر حوادث عروق مغزی، پارگی آنوریسم یا ترومای بسته سر باشد.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7" y="4691397"/>
            <a:ext cx="2397424" cy="1735775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2704730-4375-F21E-A300-CDA77556E81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8030740"/>
      </p:ext>
    </p:extLst>
  </p:cSld>
  <p:clrMapOvr>
    <a:masterClrMapping/>
  </p:clrMapOvr>
  <p:transition advTm="10754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328592"/>
          </a:xfrm>
        </p:spPr>
        <p:txBody>
          <a:bodyPr/>
          <a:lstStyle/>
          <a:p>
            <a:pPr lvl="1"/>
            <a:endParaRPr lang="fa-IR" sz="2400" dirty="0"/>
          </a:p>
          <a:p>
            <a:pPr lvl="1">
              <a:lnSpc>
                <a:spcPct val="120000"/>
              </a:lnSpc>
            </a:pPr>
            <a:r>
              <a:rPr lang="fa-IR" sz="2400" dirty="0"/>
              <a:t>بسیاری از بیماران با صدمه کانتیوژن زنده نمی مانند و آن دسته نیز که به حیات ادامه می دهند، دچار ناتوانی های فراوانی خواهند شد.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علایم و نشانه های کانتیوژن ممکن است از احساس خستگی خفیف تا از بین رفتن کامل فعالیت ها متغیر باشد.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گاهی همراه با سایر اختلال در عملکرد نورولوژیک، تشنج نیز ایجاد می شود. </a:t>
            </a:r>
          </a:p>
          <a:p>
            <a:pPr lvl="1">
              <a:lnSpc>
                <a:spcPct val="120000"/>
              </a:lnSpc>
            </a:pPr>
            <a:r>
              <a:rPr lang="fa-IR" sz="2400" dirty="0"/>
              <a:t>کلیه بیماران دچار کانتیوژن نیاز به بستری شدن دارند.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195736" y="44624"/>
            <a:ext cx="6696744" cy="818252"/>
          </a:xfrm>
          <a:prstGeom prst="roundRect">
            <a:avLst>
              <a:gd name="adj" fmla="val 7478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>
              <a:spcBef>
                <a:spcPts val="1800"/>
              </a:spcBef>
              <a:spcAft>
                <a:spcPts val="800"/>
              </a:spcAft>
            </a:pP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4-1. انواع صدمات جمجمه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4653695"/>
            <a:ext cx="2620041" cy="1709859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A248F96-8B76-74EC-01A4-60B890ABB8D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18474173"/>
      </p:ext>
    </p:extLst>
  </p:cSld>
  <p:clrMapOvr>
    <a:masterClrMapping/>
  </p:clrMapOvr>
  <p:transition advTm="5009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ID" val="d3ffc1bd-c8cd-4926-b2c4-c486637737d4"/>
  <p:tag name="TAG_BACKING_FORM_KEY" val="394372-y:\cme content\template  powerpoint\english template\final template 16-6-95 .pptx"/>
  <p:tag name="ARTICULATE_PRESENTER_VERSION" val="7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ARTICULATE_SLIDE_COUNT" val="41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1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NAV_LEVEL" val="2"/>
  <p:tag name="ARTICULATE_SLIDE_PRESENTER_GUID" val="d58f33e5-d5f8-4f4c-bb6a-5d54ae327e9c"/>
  <p:tag name="ARTICULATE_SLIDE_PAUSE" val="0"/>
  <p:tag name="ARTICULATE_LOCK_SLIDE" val="0"/>
  <p:tag name="ARTICULATE_HIDE_SLIDE" val="0"/>
  <p:tag name="ARTICULATE_PLAYER_CONTROL_PREVIOUS" val="True"/>
  <p:tag name="ARTICULATE_PLAYER_CONTROL_NEXT" val="True"/>
  <p:tag name="ARTICULATE_SLIDE_THUMBNAIL_REFRESH" val="1"/>
</p:tagLst>
</file>

<file path=ppt/theme/theme1.xml><?xml version="1.0" encoding="utf-8"?>
<a:theme xmlns:a="http://schemas.openxmlformats.org/drawingml/2006/main" name="classic_bstrk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2558</TotalTime>
  <Words>2408</Words>
  <Application>Microsoft Office PowerPoint</Application>
  <PresentationFormat>On-screen Show (4:3)</PresentationFormat>
  <Paragraphs>204</Paragraphs>
  <Slides>37</Slides>
  <Notes>0</Notes>
  <HiddenSlides>0</HiddenSlides>
  <MMClips>37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2" baseType="lpstr">
      <vt:lpstr>Arial</vt:lpstr>
      <vt:lpstr>Arial Rounded MT Bold</vt:lpstr>
      <vt:lpstr>Calibri</vt:lpstr>
      <vt:lpstr>Comic Sans MS</vt:lpstr>
      <vt:lpstr>classic_bstrkt</vt:lpstr>
      <vt:lpstr>PowerPoint Presentation</vt:lpstr>
      <vt:lpstr>PowerPoint Presentation</vt:lpstr>
      <vt:lpstr>1. صدمات جمجمه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گزارش نویسی در بحران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دیابت</dc:title>
  <dc:creator>APADANA</dc:creator>
  <cp:lastModifiedBy>banafsheh tehrani</cp:lastModifiedBy>
  <cp:revision>243</cp:revision>
  <dcterms:created xsi:type="dcterms:W3CDTF">2016-07-06T05:11:29Z</dcterms:created>
  <dcterms:modified xsi:type="dcterms:W3CDTF">2026-04-15T04:19:40Z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Path">
    <vt:lpwstr>template 6-6-95</vt:lpwstr>
  </property>
  <property fmtid="{D5CDD505-2E9C-101B-9397-08002B2CF9AE}" pid="3" name="ArticulateProjectVersion">
    <vt:lpwstr>7</vt:lpwstr>
  </property>
  <property fmtid="{D5CDD505-2E9C-101B-9397-08002B2CF9AE}" pid="4" name="ArticulateUseProject">
    <vt:lpwstr>1</vt:lpwstr>
  </property>
  <property fmtid="{D5CDD505-2E9C-101B-9397-08002B2CF9AE}" pid="5" name="ArticulateGUID">
    <vt:lpwstr>DAA05B8E-AE69-4DAE-932B-602D85CA39D9</vt:lpwstr>
  </property>
  <property fmtid="{D5CDD505-2E9C-101B-9397-08002B2CF9AE}" pid="6" name="ArticulateProjectFull">
    <vt:lpwstr>Y:\CME content\TEMPLATE  POWERPOINT\english template\FINAL template 16-6-95 .ppta</vt:lpwstr>
  </property>
</Properties>
</file>