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7" r:id="rId2"/>
    <p:sldId id="257" r:id="rId3"/>
    <p:sldId id="363" r:id="rId4"/>
    <p:sldId id="351" r:id="rId5"/>
    <p:sldId id="367" r:id="rId6"/>
    <p:sldId id="324" r:id="rId7"/>
    <p:sldId id="365" r:id="rId8"/>
    <p:sldId id="258" r:id="rId9"/>
    <p:sldId id="293" r:id="rId10"/>
  </p:sldIdLst>
  <p:sldSz cx="12192000" cy="6858000"/>
  <p:notesSz cx="6858000" cy="9144000"/>
  <p:embeddedFontLst>
    <p:embeddedFont>
      <p:font typeface="맑은 고딕" panose="020B0503020000020004" pitchFamily="34" charset="-127"/>
      <p:regular r:id="rId13"/>
      <p:bold r:id="rId14"/>
    </p:embeddedFont>
    <p:embeddedFont>
      <p:font typeface="B Titr" panose="00000700000000000000" pitchFamily="2" charset="-78"/>
      <p:bold r:id="rId15"/>
    </p:embeddedFont>
    <p:embeddedFont>
      <p:font typeface="B Zar" panose="00000400000000000000" pitchFamily="2" charset="-78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1A8C"/>
    <a:srgbClr val="01233E"/>
    <a:srgbClr val="01375A"/>
    <a:srgbClr val="A48E69"/>
    <a:srgbClr val="32544C"/>
    <a:srgbClr val="F68C91"/>
    <a:srgbClr val="F06A4B"/>
    <a:srgbClr val="60814C"/>
    <a:srgbClr val="FDF7EB"/>
    <a:srgbClr val="FFE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2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2026-04-05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A9E691B-E62A-4932-BE9C-7E0121F9F3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1157C8CB-0869-40F0-8B1F-5E0DD3434205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8111CE6A-AF68-45C3-B9CA-5DA9E40C1C65}"/>
              </a:ext>
            </a:extLst>
          </p:cNvPr>
          <p:cNvSpPr/>
          <p:nvPr userDrawn="1"/>
        </p:nvSpPr>
        <p:spPr>
          <a:xfrm>
            <a:off x="2906400" y="1764000"/>
            <a:ext cx="6379200" cy="3330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24" name="Graphic 3">
            <a:hlinkClick r:id="rId3"/>
            <a:extLst>
              <a:ext uri="{FF2B5EF4-FFF2-40B4-BE49-F238E27FC236}">
                <a16:creationId xmlns:a16="http://schemas.microsoft.com/office/drawing/2014/main" id="{4443CE26-38D9-4CF8-82EA-7EF94ED29C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6"/>
            <a:extLst>
              <a:ext uri="{FF2B5EF4-FFF2-40B4-BE49-F238E27FC236}">
                <a16:creationId xmlns:a16="http://schemas.microsoft.com/office/drawing/2014/main" id="{0D2238C2-812F-4137-A050-058C120D76A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15489CE8-F8D8-4503-ADB8-52718A1F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AFBB2F6B-EBAB-47FC-9246-3DDF1556E729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98DFDDE-ADCC-4AF5-9E59-4B40580FFA6F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D3B6255E-90DF-4A1F-B731-B5319AFC2F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0F73B2AD-9410-4770-8CF2-9FE25E2873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DD35647B-7C67-42E3-81B0-D01439E084A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40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E8DC65E-4FCD-4603-9EC8-2B1BBF3FEE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C7A4D92-0A14-4ECD-A7AD-AFFB68672C2F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91C4C38-555A-4BC3-AB16-7A4FFEC7A54A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DB2FABA3-BF11-4474-9A8C-8B4388C883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CB517748-1568-4E31-B121-3AB2AFC71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44EDD7AD-45A2-4359-AE1C-D8E811FE591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432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9821CC2-31DC-44EB-806F-5291EA7145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5C091AF9-4A94-4BD9-B8AE-2C830CF1F422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2D8C75A-F7DD-424B-BD01-560D4BE5DBF1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2104AA40-41D0-4DFC-9B91-DD66905FF2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D0F52D2B-D1EE-450A-8B78-5BC90FA41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0B0D019C-2B23-41D5-81E6-40BE017AA35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344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BD6639ED-42AC-4ECD-A3DC-093EAFC487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4089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138DD85D-28D6-4C9D-86A0-8932B5EBE5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094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0311B0F-DFFE-474F-93F7-69F737828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72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ADBEAD6-A428-4D9B-A588-DDA3F3039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5955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1733C4C5-3352-41B5-AC17-F2C29631A1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014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A7FBCF3F-AB32-4D88-A558-1E1393BCC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5317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1A99DE8-EBC0-47D8-83C9-214C31378A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6858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B559289-ED0A-4FE7-A6B2-D004995B85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1157C8CB-0869-40F0-8B1F-5E0DD3434205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8111CE6A-AF68-45C3-B9CA-5DA9E40C1C65}"/>
              </a:ext>
            </a:extLst>
          </p:cNvPr>
          <p:cNvSpPr/>
          <p:nvPr userDrawn="1"/>
        </p:nvSpPr>
        <p:spPr>
          <a:xfrm>
            <a:off x="2906400" y="1764000"/>
            <a:ext cx="6379200" cy="3330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24" name="Graphic 3">
            <a:hlinkClick r:id="rId3"/>
            <a:extLst>
              <a:ext uri="{FF2B5EF4-FFF2-40B4-BE49-F238E27FC236}">
                <a16:creationId xmlns:a16="http://schemas.microsoft.com/office/drawing/2014/main" id="{4443CE26-38D9-4CF8-82EA-7EF94ED29C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6"/>
            <a:extLst>
              <a:ext uri="{FF2B5EF4-FFF2-40B4-BE49-F238E27FC236}">
                <a16:creationId xmlns:a16="http://schemas.microsoft.com/office/drawing/2014/main" id="{0D2238C2-812F-4137-A050-058C120D76A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09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76877CE-6311-417D-A4C8-CD96CA7E3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8913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9EBFB7D8-D82E-40B3-A866-61986DC3E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04F8ED51-26A6-4A27-9090-FB2C2D835D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EF4646A-C0DF-4012-8804-298AB5056535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04E66B-C782-4201-B84B-7E55909618E3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133B866-FBD9-4586-9422-26114EF17F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C2DF0E0-3F69-4F4B-9CE6-5172A92AB4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43D2277-DFF8-472F-AEEC-D375FE42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1157C8CB-0869-40F0-8B1F-5E0DD3434205}"/>
              </a:ext>
            </a:extLst>
          </p:cNvPr>
          <p:cNvSpPr/>
          <p:nvPr userDrawn="1"/>
        </p:nvSpPr>
        <p:spPr>
          <a:xfrm>
            <a:off x="2815771" y="1674124"/>
            <a:ext cx="6560458" cy="350975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8111CE6A-AF68-45C3-B9CA-5DA9E40C1C65}"/>
              </a:ext>
            </a:extLst>
          </p:cNvPr>
          <p:cNvSpPr/>
          <p:nvPr userDrawn="1"/>
        </p:nvSpPr>
        <p:spPr>
          <a:xfrm>
            <a:off x="2906400" y="1764000"/>
            <a:ext cx="6379200" cy="3330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24" name="Graphic 3">
            <a:hlinkClick r:id="rId3"/>
            <a:extLst>
              <a:ext uri="{FF2B5EF4-FFF2-40B4-BE49-F238E27FC236}">
                <a16:creationId xmlns:a16="http://schemas.microsoft.com/office/drawing/2014/main" id="{4443CE26-38D9-4CF8-82EA-7EF94ED29C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6"/>
            <a:extLst>
              <a:ext uri="{FF2B5EF4-FFF2-40B4-BE49-F238E27FC236}">
                <a16:creationId xmlns:a16="http://schemas.microsoft.com/office/drawing/2014/main" id="{0D2238C2-812F-4137-A050-058C120D76A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644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08D7349-B27F-421D-A6CD-D23504878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43D02BD8-272E-49A9-8F0A-3BD10DD88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65E8A093-AB2F-4D67-95CF-0808AF7BC31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D84C6F4-BA92-47F3-9228-156B2EC26F53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ACC630D-DBE2-49A4-92A5-5B5728573DF5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5221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1F331A3B-E69D-4985-AA7F-E12CF7F1BD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id="{C6FC067A-3056-490F-A5A6-4A032DF304E0}"/>
              </a:ext>
            </a:extLst>
          </p:cNvPr>
          <p:cNvSpPr/>
          <p:nvPr userDrawn="1"/>
        </p:nvSpPr>
        <p:spPr>
          <a:xfrm>
            <a:off x="2481943" y="1937657"/>
            <a:ext cx="7228114" cy="2982686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993DC713-F98D-4D56-8E32-0413103C5E53}"/>
              </a:ext>
            </a:extLst>
          </p:cNvPr>
          <p:cNvSpPr/>
          <p:nvPr userDrawn="1"/>
        </p:nvSpPr>
        <p:spPr>
          <a:xfrm>
            <a:off x="2571600" y="2026800"/>
            <a:ext cx="7048800" cy="28044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095FEDF4-FC4D-415F-ADA5-A533AA6820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F0C25F78-EC40-4BA0-A371-5E1692FD1CA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36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57878005-9580-483D-A8E5-B3BF1ACA77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E23DEE19-A7B6-41A3-84A5-5823AF3BFAE2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6287855-1BD1-4431-9028-2D4AA864AF24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35" name="그림 개체 틀 4">
            <a:extLst>
              <a:ext uri="{FF2B5EF4-FFF2-40B4-BE49-F238E27FC236}">
                <a16:creationId xmlns:a16="http://schemas.microsoft.com/office/drawing/2014/main" id="{B6BD3FF8-2DEA-4733-BA81-7BDCCD2E191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169158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4">
            <a:extLst>
              <a:ext uri="{FF2B5EF4-FFF2-40B4-BE49-F238E27FC236}">
                <a16:creationId xmlns:a16="http://schemas.microsoft.com/office/drawing/2014/main" id="{23CDDF26-7B77-4FC3-9E89-C34D7B40E9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5266" y="169158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453683E8-690B-4FDE-B971-6566CA2BA5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B75F7C7F-6B4B-4B9B-AE08-0A972C7F551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500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D5D2050-ACE2-4309-A130-240CA025E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F017AEA0-1E80-4C1E-A390-441E0861CEFE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6935D14-E527-411E-BFF2-51813EA62F70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8D55466-C3A6-457B-9E8F-12F08B741C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858" y="750522"/>
            <a:ext cx="4610100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9A107219-EA68-4A67-822E-0B26DDE68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CF8826B8-E2B2-474B-AAF5-E6A721298D4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463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469FB691-A7E3-418E-B083-31AD4A68B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4BAE66FD-F210-4B28-9668-A3FCF433D99F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49A3D1C-7DA3-459A-BB46-4B8275B23C47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FF782A1D-9710-4CA3-AAAA-1D7FA535DB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3476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DAC4A140-5DCB-454F-9271-195E6342277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41438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D6ACEABE-F481-41AD-8D10-C65ACD89484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8784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D22275BF-E2A8-490F-BFAA-CFC5EC33C17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16130" y="2345366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3444B6A0-2A17-4C6D-B960-C596E6D2E5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8E20723C-5CF2-422D-AB1F-61D88291AF2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922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EA50DCC-4E57-4A70-B382-E20D4A0D28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6F7FA11-E68E-40A8-A71B-7867DC325FE0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54268DC-98B0-4E53-8D14-F1D0E57C8F01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ect">
            <a:avLst/>
          </a:prstGeom>
          <a:noFill/>
          <a:ln w="9525" cap="flat">
            <a:solidFill>
              <a:srgbClr val="A48E6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ACB660A-57AB-4C53-BC4A-56D3AAFC0FA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63631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2537FD25-99B2-4F9B-B54F-3A55A1ADBB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55D89832-EF66-44B9-BB96-B6F65B00CE3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0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7" r:id="rId2"/>
    <p:sldLayoutId id="2147483698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CE2B73-FEF0-42C8-86E8-83AFCEF6A3B8}"/>
              </a:ext>
            </a:extLst>
          </p:cNvPr>
          <p:cNvSpPr txBox="1"/>
          <p:nvPr/>
        </p:nvSpPr>
        <p:spPr>
          <a:xfrm>
            <a:off x="2971800" y="2189785"/>
            <a:ext cx="624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altLang="ko-KR" sz="5400" dirty="0">
                <a:latin typeface="+mj-lt"/>
                <a:cs typeface="B Titr" panose="00000700000000000000" pitchFamily="2" charset="-78"/>
              </a:rPr>
              <a:t>آموزش به مددجو</a:t>
            </a:r>
            <a:endParaRPr lang="ko-KR" altLang="en-US" sz="5400" b="0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948A74-C830-4807-BAFE-34EA404C4920}"/>
              </a:ext>
            </a:extLst>
          </p:cNvPr>
          <p:cNvSpPr txBox="1"/>
          <p:nvPr userDrawn="1"/>
        </p:nvSpPr>
        <p:spPr>
          <a:xfrm>
            <a:off x="2971800" y="3353757"/>
            <a:ext cx="624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A971D563-436E-418C-81A5-61042A03D0F9}"/>
              </a:ext>
            </a:extLst>
          </p:cNvPr>
          <p:cNvSpPr/>
          <p:nvPr/>
        </p:nvSpPr>
        <p:spPr>
          <a:xfrm>
            <a:off x="4622801" y="3994509"/>
            <a:ext cx="2946400" cy="360782"/>
          </a:xfrm>
          <a:prstGeom prst="roundRect">
            <a:avLst>
              <a:gd name="adj" fmla="val 50000"/>
            </a:avLst>
          </a:prstGeom>
          <a:solidFill>
            <a:srgbClr val="A48E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Oct 2025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0486A14-4EB6-D9F5-19CD-29E046B0A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23635" y="4355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9894A78-AAB2-4056-B27D-7A7555237E1E}"/>
              </a:ext>
            </a:extLst>
          </p:cNvPr>
          <p:cNvSpPr txBox="1"/>
          <p:nvPr/>
        </p:nvSpPr>
        <p:spPr>
          <a:xfrm>
            <a:off x="2358934" y="1487738"/>
            <a:ext cx="7474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4000" dirty="0">
                <a:latin typeface="+mj-lt"/>
                <a:cs typeface="B Titr" panose="00000700000000000000" pitchFamily="2" charset="-78"/>
              </a:rPr>
              <a:t>اهداف یادگیری</a:t>
            </a:r>
            <a:endParaRPr lang="ko-KR" altLang="en-US" sz="4000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5B0C80-FA35-404A-B697-748C7BA0DDF1}"/>
              </a:ext>
            </a:extLst>
          </p:cNvPr>
          <p:cNvSpPr txBox="1"/>
          <p:nvPr/>
        </p:nvSpPr>
        <p:spPr>
          <a:xfrm>
            <a:off x="1210590" y="3769824"/>
            <a:ext cx="3029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rtl="1">
              <a:buFont typeface="Wingdings" panose="05000000000000000000" pitchFamily="2" charset="2"/>
              <a:buChar char="§"/>
            </a:pPr>
            <a:r>
              <a:rPr lang="fa-IR" altLang="ko-KR" sz="2800" dirty="0">
                <a:cs typeface="B Zar" panose="00000400000000000000" pitchFamily="2" charset="-78"/>
              </a:rPr>
              <a:t>اهداف آموزش به بیمار را تعیین کند.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D8997D2-C781-4FEF-A264-0DE66E1B28DF}"/>
              </a:ext>
            </a:extLst>
          </p:cNvPr>
          <p:cNvSpPr/>
          <p:nvPr/>
        </p:nvSpPr>
        <p:spPr>
          <a:xfrm>
            <a:off x="1158810" y="2633649"/>
            <a:ext cx="2600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altLang="ko-KR" sz="3200" dirty="0">
                <a:latin typeface="+mj-lt"/>
              </a:rPr>
              <a:t>03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7EF583-153A-4BDD-856E-CFEED9C9C0E9}"/>
              </a:ext>
            </a:extLst>
          </p:cNvPr>
          <p:cNvSpPr txBox="1"/>
          <p:nvPr/>
        </p:nvSpPr>
        <p:spPr>
          <a:xfrm>
            <a:off x="4649922" y="3769824"/>
            <a:ext cx="3029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rtl="1">
              <a:buFont typeface="Wingdings" panose="05000000000000000000" pitchFamily="2" charset="2"/>
              <a:buChar char="§"/>
            </a:pPr>
            <a:r>
              <a:rPr lang="fa-IR" altLang="ko-KR" sz="2800" dirty="0">
                <a:cs typeface="B Zar" panose="00000400000000000000" pitchFamily="2" charset="-78"/>
              </a:rPr>
              <a:t>مفهوم آموزش به بیمار را تعریف کند.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19238CC-FB03-49AF-9E70-FBA890477854}"/>
              </a:ext>
            </a:extLst>
          </p:cNvPr>
          <p:cNvSpPr/>
          <p:nvPr/>
        </p:nvSpPr>
        <p:spPr>
          <a:xfrm>
            <a:off x="4584182" y="2633649"/>
            <a:ext cx="2600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altLang="ko-KR" sz="3200" dirty="0">
                <a:latin typeface="+mj-lt"/>
              </a:rPr>
              <a:t>02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4E5E90-2CC7-434B-87BE-1D7D7FC6DFA0}"/>
              </a:ext>
            </a:extLst>
          </p:cNvPr>
          <p:cNvSpPr txBox="1"/>
          <p:nvPr/>
        </p:nvSpPr>
        <p:spPr>
          <a:xfrm>
            <a:off x="8061333" y="3769824"/>
            <a:ext cx="3029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rtl="1">
              <a:buFont typeface="Wingdings" panose="05000000000000000000" pitchFamily="2" charset="2"/>
              <a:buChar char="§"/>
            </a:pPr>
            <a:r>
              <a:rPr lang="fa-IR" altLang="ko-KR" sz="2800" dirty="0">
                <a:cs typeface="B Zar" panose="00000400000000000000" pitchFamily="2" charset="-78"/>
              </a:rPr>
              <a:t>ضرورت آموزش به بیمار را از دیدگاه متخصصین مشخص کند.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589E974-83F7-4EE3-A15F-DD66930026D2}"/>
              </a:ext>
            </a:extLst>
          </p:cNvPr>
          <p:cNvSpPr/>
          <p:nvPr/>
        </p:nvSpPr>
        <p:spPr>
          <a:xfrm>
            <a:off x="8009553" y="2633649"/>
            <a:ext cx="2600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altLang="ko-KR" sz="3200" dirty="0">
                <a:latin typeface="+mj-lt"/>
              </a:rPr>
              <a:t>01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6896" y="5955639"/>
            <a:ext cx="252425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29F2B63-8934-5C6B-6C08-9EA90C530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72953" y="16599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07" r="11873"/>
          <a:stretch/>
        </p:blipFill>
        <p:spPr>
          <a:xfrm>
            <a:off x="752858" y="862592"/>
            <a:ext cx="4610100" cy="5383577"/>
          </a:xfr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25F6604-4C2C-4E30-B222-BCCCDFFB93C5}"/>
              </a:ext>
            </a:extLst>
          </p:cNvPr>
          <p:cNvSpPr txBox="1"/>
          <p:nvPr/>
        </p:nvSpPr>
        <p:spPr>
          <a:xfrm>
            <a:off x="6165125" y="1283671"/>
            <a:ext cx="5118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b="1" dirty="0">
                <a:cs typeface="B Titr" panose="00000700000000000000" pitchFamily="2" charset="-78"/>
              </a:rPr>
              <a:t>بیمار/مددجو( دریافت کننده)</a:t>
            </a:r>
            <a:endParaRPr lang="ko-KR" altLang="en-US" sz="3600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B2870B-F5ED-4041-B54B-AE97F30A1FBB}"/>
              </a:ext>
            </a:extLst>
          </p:cNvPr>
          <p:cNvSpPr txBox="1"/>
          <p:nvPr/>
        </p:nvSpPr>
        <p:spPr>
          <a:xfrm>
            <a:off x="5878286" y="2295915"/>
            <a:ext cx="5146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Zar" panose="00000400000000000000" pitchFamily="2" charset="-78"/>
              </a:rPr>
              <a:t>هسته مرکزی فعالیت های بهداشتی درمانی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7907DF-BF58-46A2-BDDA-791250A5DC73}"/>
              </a:ext>
            </a:extLst>
          </p:cNvPr>
          <p:cNvSpPr txBox="1"/>
          <p:nvPr/>
        </p:nvSpPr>
        <p:spPr>
          <a:xfrm>
            <a:off x="6424033" y="2819135"/>
            <a:ext cx="4600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altLang="ko-KR" sz="2800" dirty="0">
                <a:cs typeface="B Zar" panose="00000400000000000000" pitchFamily="2" charset="-78"/>
              </a:rPr>
              <a:t>حقوق بیمار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9B34ED-2238-4D14-BFDE-8F7B9E581BC6}"/>
              </a:ext>
            </a:extLst>
          </p:cNvPr>
          <p:cNvSpPr txBox="1"/>
          <p:nvPr/>
        </p:nvSpPr>
        <p:spPr>
          <a:xfrm>
            <a:off x="6506580" y="3510376"/>
            <a:ext cx="4435881" cy="224676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pPr algn="r" rtl="1"/>
            <a:r>
              <a:rPr lang="fa-IR" altLang="ko-KR" sz="2800" dirty="0">
                <a:solidFill>
                  <a:schemeClr val="tx1"/>
                </a:solidFill>
                <a:cs typeface="B Zar" panose="00000400000000000000" pitchFamily="2" charset="-78"/>
              </a:rPr>
              <a:t>بیمار حق دارد درباره وضعیت سلامت خود، درمانها، خطرات و فواید آنها، انتخاب سایر مراقبتها، نیاز به مراقبت بهداشتی مداوم و قوانین و مقررات بیمارستان اطلاعات کسب نماید.</a:t>
            </a:r>
            <a:endParaRPr lang="ko-KR" altLang="en-US" sz="2800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2393" y="6046114"/>
            <a:ext cx="252425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F2C8043-20D7-D576-872F-0BE3DE2EA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8637" y="1363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3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0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8A525A3D-A85E-4C63-BA0F-A301E0DDFE25}"/>
              </a:ext>
            </a:extLst>
          </p:cNvPr>
          <p:cNvSpPr txBox="1"/>
          <p:nvPr/>
        </p:nvSpPr>
        <p:spPr>
          <a:xfrm>
            <a:off x="870326" y="1254398"/>
            <a:ext cx="34086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ضرورت آموزش به بیمار</a:t>
            </a:r>
            <a:endParaRPr lang="ko-KR" altLang="en-US" sz="4000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3FA7E1C-A86E-4BA3-964A-E618C04A6D69}"/>
              </a:ext>
            </a:extLst>
          </p:cNvPr>
          <p:cNvSpPr/>
          <p:nvPr/>
        </p:nvSpPr>
        <p:spPr>
          <a:xfrm>
            <a:off x="5149828" y="1768942"/>
            <a:ext cx="2654344" cy="95410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 rtl="1"/>
            <a:r>
              <a:rPr lang="fa-IR" altLang="ko-KR" sz="2800" dirty="0">
                <a:cs typeface="B Zar" panose="00000400000000000000" pitchFamily="2" charset="-78"/>
              </a:rPr>
              <a:t>عدم آگاهی بیماران درباره سلامتی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0DAFA4E-45CA-4CC8-BF61-0D0CD05109D4}"/>
              </a:ext>
            </a:extLst>
          </p:cNvPr>
          <p:cNvSpPr/>
          <p:nvPr/>
        </p:nvSpPr>
        <p:spPr>
          <a:xfrm>
            <a:off x="8294036" y="1768942"/>
            <a:ext cx="2654344" cy="138499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 rtl="1"/>
            <a:r>
              <a:rPr lang="fa-IR" altLang="ko-KR" sz="2800" dirty="0">
                <a:cs typeface="B Zar" panose="00000400000000000000" pitchFamily="2" charset="-78"/>
              </a:rPr>
              <a:t>علاقه بیماران به کسب اطلاعات درمانی و رضایت آگاهانه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B8912497-8FB3-4FFD-9DB2-F66BC6EECBE6}"/>
              </a:ext>
            </a:extLst>
          </p:cNvPr>
          <p:cNvSpPr/>
          <p:nvPr/>
        </p:nvSpPr>
        <p:spPr>
          <a:xfrm>
            <a:off x="4779818" y="4280656"/>
            <a:ext cx="3024354" cy="138499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 rtl="1"/>
            <a:r>
              <a:rPr lang="fa-IR" altLang="ko-KR" sz="2800" dirty="0">
                <a:cs typeface="B Zar" panose="00000400000000000000" pitchFamily="2" charset="-78"/>
              </a:rPr>
              <a:t>ازدیاد بیماریهای مزمن و نیاز به ارتقای سطح سلامت و رفتارهای پیشگیرانه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8046F463-4EF2-4D99-943B-4707FD6B8DA8}"/>
              </a:ext>
            </a:extLst>
          </p:cNvPr>
          <p:cNvSpPr/>
          <p:nvPr/>
        </p:nvSpPr>
        <p:spPr>
          <a:xfrm>
            <a:off x="8294036" y="4280656"/>
            <a:ext cx="2654344" cy="138499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 rtl="1"/>
            <a:r>
              <a:rPr lang="fa-IR" altLang="ko-KR" sz="2800" dirty="0">
                <a:cs typeface="B Zar" panose="00000400000000000000" pitchFamily="2" charset="-78"/>
              </a:rPr>
              <a:t>نیاز به توانبخشی و سازگاری بیماران با تغییرات ناشی از بیماری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F9F0CB5B-0486-463C-A013-7F91D98221C5}"/>
              </a:ext>
            </a:extLst>
          </p:cNvPr>
          <p:cNvGrpSpPr/>
          <p:nvPr/>
        </p:nvGrpSpPr>
        <p:grpSpPr>
          <a:xfrm>
            <a:off x="6260990" y="1273309"/>
            <a:ext cx="390525" cy="390525"/>
            <a:chOff x="2801293" y="892968"/>
            <a:chExt cx="390525" cy="390525"/>
          </a:xfrm>
          <a:solidFill>
            <a:srgbClr val="A48E69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521A6546-4467-476B-9C85-5C0DE0BBB6B8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926471FE-559E-4733-9C36-CCD73767DBCF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F7A89FD7-2463-4AB1-845A-ADF208C2E55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8B97D03C-4567-489F-8417-0B9C5AC8A915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18836648-2219-4B10-B205-FD61F4DF1C0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C10BB395-7C1D-44DD-BC1A-4FF7C9B23E2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</p:grpSp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C688D68B-9A0B-42E0-800A-0EEFD87F510C}"/>
              </a:ext>
            </a:extLst>
          </p:cNvPr>
          <p:cNvSpPr/>
          <p:nvPr/>
        </p:nvSpPr>
        <p:spPr>
          <a:xfrm>
            <a:off x="6285915" y="3800412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A48E6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 rtl="1"/>
            <a:endParaRPr lang="ko-KR" altLang="en-US"/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E4520810-7712-4231-A927-C620426F0D03}"/>
              </a:ext>
            </a:extLst>
          </p:cNvPr>
          <p:cNvGrpSpPr/>
          <p:nvPr/>
        </p:nvGrpSpPr>
        <p:grpSpPr>
          <a:xfrm>
            <a:off x="9446693" y="1293444"/>
            <a:ext cx="390525" cy="390525"/>
            <a:chOff x="4144033" y="2229040"/>
            <a:chExt cx="390525" cy="390525"/>
          </a:xfrm>
          <a:solidFill>
            <a:srgbClr val="A48E69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3967821-2E81-4175-BA15-7B0FC14B7725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940587E3-92E3-4939-A103-EC2B6001262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11644122-33DD-43F6-BFB4-2C3794F0BB35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BDFBCD13-ECD1-4524-914F-52D718C3C225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F1A6FBCF-39D6-41BC-A8F3-B9820BB98578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F2459710-A12B-4885-A4B3-193392A4BA05}"/>
              </a:ext>
            </a:extLst>
          </p:cNvPr>
          <p:cNvGrpSpPr/>
          <p:nvPr/>
        </p:nvGrpSpPr>
        <p:grpSpPr>
          <a:xfrm>
            <a:off x="9409008" y="3794095"/>
            <a:ext cx="371475" cy="390525"/>
            <a:chOff x="4143556" y="4903660"/>
            <a:chExt cx="371475" cy="390525"/>
          </a:xfrm>
          <a:solidFill>
            <a:srgbClr val="A48E69"/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7F46BA60-CC37-40CC-B0AA-D22EF08BDD07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CB8A71A4-FF96-40EB-B647-E686960BBEF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7D78714A-6775-4FB5-A907-F9EFA8ED2F31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E8737EE8-D4FF-4041-85A7-B6DB7ABEE2F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 rtl="1"/>
              <a:endParaRPr lang="ko-KR" altLang="en-US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576896" y="5955639"/>
            <a:ext cx="252425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AA96CC-CF7B-B49A-2160-8B631F27A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2455" y="14430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1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1AB7F9C-DD17-4D59-BBF3-432F802A962E}"/>
              </a:ext>
            </a:extLst>
          </p:cNvPr>
          <p:cNvSpPr txBox="1"/>
          <p:nvPr/>
        </p:nvSpPr>
        <p:spPr>
          <a:xfrm>
            <a:off x="3840971" y="1216224"/>
            <a:ext cx="490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آموزش بهداشت </a:t>
            </a:r>
            <a:endParaRPr lang="ko-KR" altLang="en-US" sz="4000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3216C5CE-DC3F-4FD3-9611-E390F92C779E}"/>
              </a:ext>
            </a:extLst>
          </p:cNvPr>
          <p:cNvSpPr/>
          <p:nvPr/>
        </p:nvSpPr>
        <p:spPr>
          <a:xfrm>
            <a:off x="5619433" y="4160641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43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D6D3DF-0C84-4F9F-9410-90CB2398F7F1}"/>
              </a:ext>
            </a:extLst>
          </p:cNvPr>
          <p:cNvSpPr txBox="1"/>
          <p:nvPr/>
        </p:nvSpPr>
        <p:spPr>
          <a:xfrm>
            <a:off x="1354976" y="2490933"/>
            <a:ext cx="4257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cs typeface="B Zar" panose="00000400000000000000" pitchFamily="2" charset="-78"/>
              </a:rPr>
              <a:t>برای هر فردی در اجتماع به طور مستمر و بر پایه نیاز</a:t>
            </a:r>
            <a:endParaRPr lang="en-US" altLang="ko-KR" sz="2800" dirty="0">
              <a:latin typeface="+mj-lt"/>
              <a:cs typeface="B Zar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CD7DD4-C245-4438-8D69-8A7F0C5444B4}"/>
              </a:ext>
            </a:extLst>
          </p:cNvPr>
          <p:cNvSpPr txBox="1"/>
          <p:nvPr/>
        </p:nvSpPr>
        <p:spPr>
          <a:xfrm>
            <a:off x="6658495" y="2490933"/>
            <a:ext cx="3857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cs typeface="B Zar" panose="00000400000000000000" pitchFamily="2" charset="-78"/>
              </a:rPr>
              <a:t>تدوام نگهداری سلامتی و محو آثار باقیمانده ناخوشی</a:t>
            </a:r>
            <a:endParaRPr lang="en-US" sz="2800" dirty="0">
              <a:cs typeface="B Zar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B55597-0ABB-4488-AD04-32954B8CB74D}"/>
              </a:ext>
            </a:extLst>
          </p:cNvPr>
          <p:cNvSpPr txBox="1"/>
          <p:nvPr/>
        </p:nvSpPr>
        <p:spPr>
          <a:xfrm>
            <a:off x="1587732" y="4089170"/>
            <a:ext cx="4024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altLang="ko-KR" sz="2800" dirty="0">
                <a:latin typeface="+mj-lt"/>
                <a:cs typeface="B Zar" panose="00000400000000000000" pitchFamily="2" charset="-78"/>
              </a:rPr>
              <a:t>موانع:</a:t>
            </a:r>
            <a:endParaRPr lang="en-US" altLang="ko-KR" sz="2800" dirty="0">
              <a:latin typeface="+mj-lt"/>
              <a:cs typeface="B Zar" panose="000004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D5412B-0B95-48D2-B50D-ABC2A61C67FA}"/>
              </a:ext>
            </a:extLst>
          </p:cNvPr>
          <p:cNvSpPr txBox="1"/>
          <p:nvPr/>
        </p:nvSpPr>
        <p:spPr>
          <a:xfrm>
            <a:off x="6533804" y="4160641"/>
            <a:ext cx="398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cs typeface="B Zar" panose="00000400000000000000" pitchFamily="2" charset="-78"/>
              </a:rPr>
              <a:t>رسیدن به حداکثر توانایی برای حفظ سلامتی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1E4A97-B1A9-4DA1-AA29-FF3A3CC8A06D}"/>
              </a:ext>
            </a:extLst>
          </p:cNvPr>
          <p:cNvSpPr txBox="1"/>
          <p:nvPr/>
        </p:nvSpPr>
        <p:spPr>
          <a:xfrm>
            <a:off x="1354976" y="4609529"/>
            <a:ext cx="3798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 rtl="1"/>
            <a:r>
              <a:rPr lang="fa-IR" altLang="ko-KR" sz="2800" dirty="0">
                <a:cs typeface="B Zar" panose="00000400000000000000" pitchFamily="2" charset="-78"/>
              </a:rPr>
              <a:t>ادراک، باورها، گرایشها، تعصبات، منابع و...</a:t>
            </a:r>
            <a:endParaRPr lang="en-US" altLang="ko-KR" sz="2800" dirty="0">
              <a:cs typeface="B Zar" panose="00000400000000000000" pitchFamily="2" charset="-78"/>
            </a:endParaRPr>
          </a:p>
        </p:txBody>
      </p:sp>
      <p:sp>
        <p:nvSpPr>
          <p:cNvPr id="23" name="그래픽 2">
            <a:extLst>
              <a:ext uri="{FF2B5EF4-FFF2-40B4-BE49-F238E27FC236}">
                <a16:creationId xmlns:a16="http://schemas.microsoft.com/office/drawing/2014/main" id="{D2B11C1A-0948-4F89-B271-5CCB9173EC9C}"/>
              </a:ext>
            </a:extLst>
          </p:cNvPr>
          <p:cNvSpPr/>
          <p:nvPr/>
        </p:nvSpPr>
        <p:spPr>
          <a:xfrm>
            <a:off x="5612073" y="25296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13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그래픽 8">
            <a:extLst>
              <a:ext uri="{FF2B5EF4-FFF2-40B4-BE49-F238E27FC236}">
                <a16:creationId xmlns:a16="http://schemas.microsoft.com/office/drawing/2014/main" id="{1C9609B0-5DCF-4431-B6A7-E08EA7D07232}"/>
              </a:ext>
            </a:extLst>
          </p:cNvPr>
          <p:cNvSpPr/>
          <p:nvPr/>
        </p:nvSpPr>
        <p:spPr>
          <a:xfrm>
            <a:off x="10516204" y="414592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13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그래픽 5">
            <a:extLst>
              <a:ext uri="{FF2B5EF4-FFF2-40B4-BE49-F238E27FC236}">
                <a16:creationId xmlns:a16="http://schemas.microsoft.com/office/drawing/2014/main" id="{6DB64C67-856E-4B8C-9206-4177DEAB2675}"/>
              </a:ext>
            </a:extLst>
          </p:cNvPr>
          <p:cNvSpPr/>
          <p:nvPr/>
        </p:nvSpPr>
        <p:spPr>
          <a:xfrm>
            <a:off x="10508461" y="2537471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13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6" name="Rectangle 25"/>
          <p:cNvSpPr/>
          <p:nvPr/>
        </p:nvSpPr>
        <p:spPr>
          <a:xfrm>
            <a:off x="5031024" y="5993739"/>
            <a:ext cx="252425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66F321E-07E7-ACF2-66E6-358A8CE75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4842" y="1359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C91680-0C2D-4826-B92A-6CF327E4E130}"/>
              </a:ext>
            </a:extLst>
          </p:cNvPr>
          <p:cNvSpPr txBox="1"/>
          <p:nvPr/>
        </p:nvSpPr>
        <p:spPr>
          <a:xfrm>
            <a:off x="3683000" y="2427536"/>
            <a:ext cx="482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اهداف آموزش به بیمار</a:t>
            </a:r>
            <a:endParaRPr lang="ko-KR" altLang="en-US" sz="4000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02624-D57C-4610-B60B-6734500DA8C4}"/>
              </a:ext>
            </a:extLst>
          </p:cNvPr>
          <p:cNvSpPr txBox="1"/>
          <p:nvPr/>
        </p:nvSpPr>
        <p:spPr>
          <a:xfrm>
            <a:off x="2875823" y="3281461"/>
            <a:ext cx="657530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 rtl="1">
              <a:spcAft>
                <a:spcPts val="600"/>
              </a:spcAft>
            </a:pPr>
            <a:r>
              <a:rPr lang="fa-IR" sz="2000" b="1" dirty="0">
                <a:cs typeface="B Zar" panose="00000400000000000000" pitchFamily="2" charset="-78"/>
              </a:rPr>
              <a:t>آموزش به بیمار</a:t>
            </a:r>
          </a:p>
          <a:p>
            <a:pPr algn="ctr" rtl="1">
              <a:spcAft>
                <a:spcPts val="600"/>
              </a:spcAft>
            </a:pPr>
            <a:r>
              <a:rPr lang="fa-IR" sz="2000" dirty="0">
                <a:cs typeface="B Zar" panose="00000400000000000000" pitchFamily="2" charset="-78"/>
              </a:rPr>
              <a:t>آموزشی که به بیماران و اطرافیانشان کمک می کند تا با تغییرات حاصله در وضعیت سلامتشان به طور موثری سازگاری حاصل نمایند و به سلامت مطلوب دست یابند.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33870" y="5001964"/>
            <a:ext cx="252425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8D34721-888E-21C5-0B0E-51130E11F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8325" y="2537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AC612799-2DFF-41F9-BC42-46834B7F65E1}"/>
              </a:ext>
            </a:extLst>
          </p:cNvPr>
          <p:cNvSpPr/>
          <p:nvPr/>
        </p:nvSpPr>
        <p:spPr>
          <a:xfrm>
            <a:off x="6296951" y="1752944"/>
            <a:ext cx="4385332" cy="1719642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A48E69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ctr" rtl="1"/>
            <a:r>
              <a:rPr lang="fa-IR" sz="2400" b="1" dirty="0">
                <a:solidFill>
                  <a:schemeClr val="bg1">
                    <a:lumMod val="95000"/>
                  </a:schemeClr>
                </a:solidFill>
                <a:cs typeface="B Zar" panose="00000400000000000000" pitchFamily="2" charset="-78"/>
              </a:rPr>
              <a:t>سازگاری با اختلال</a:t>
            </a:r>
          </a:p>
          <a:p>
            <a:pPr algn="ctr" rtl="1"/>
            <a:r>
              <a:rPr lang="fa-IR" sz="2400" b="1" dirty="0">
                <a:solidFill>
                  <a:schemeClr val="bg1">
                    <a:lumMod val="95000"/>
                  </a:schemeClr>
                </a:solidFill>
                <a:cs typeface="B Zar" panose="00000400000000000000" pitchFamily="2" charset="-78"/>
              </a:rPr>
              <a:t>در عملکرد</a:t>
            </a:r>
            <a:endParaRPr lang="ko-KR" altLang="en-US" sz="24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0827D9F-7C83-434B-BB3D-3DE33084785E}"/>
              </a:ext>
            </a:extLst>
          </p:cNvPr>
          <p:cNvSpPr/>
          <p:nvPr/>
        </p:nvSpPr>
        <p:spPr>
          <a:xfrm>
            <a:off x="2762493" y="1752944"/>
            <a:ext cx="4385332" cy="1719642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01375A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ctr" rtl="1"/>
            <a:r>
              <a:rPr lang="fa-IR" sz="2400" b="1" dirty="0">
                <a:solidFill>
                  <a:schemeClr val="bg1">
                    <a:lumMod val="95000"/>
                  </a:schemeClr>
                </a:solidFill>
                <a:cs typeface="B Zar" panose="00000400000000000000" pitchFamily="2" charset="-78"/>
              </a:rPr>
              <a:t>بازگشت به سلامتی</a:t>
            </a:r>
            <a:endParaRPr lang="ko-KR" altLang="en-US" sz="24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D5BFF3BC-8DC4-43E1-8A1B-19B2ED5FA368}"/>
              </a:ext>
            </a:extLst>
          </p:cNvPr>
          <p:cNvSpPr/>
          <p:nvPr/>
        </p:nvSpPr>
        <p:spPr>
          <a:xfrm>
            <a:off x="458787" y="1752944"/>
            <a:ext cx="3167594" cy="1719642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A48E69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ctr" rtl="1"/>
            <a:r>
              <a:rPr lang="fa-IR" sz="2400" b="1" dirty="0">
                <a:solidFill>
                  <a:schemeClr val="bg1">
                    <a:lumMod val="95000"/>
                  </a:schemeClr>
                </a:solidFill>
                <a:cs typeface="B Zar" panose="00000400000000000000" pitchFamily="2" charset="-78"/>
              </a:rPr>
              <a:t>حفظ و ارتقاء سلامتی و پیشگیری از بیماری</a:t>
            </a:r>
            <a:endParaRPr lang="ko-KR" altLang="en-US" sz="24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B89CF8-6FC1-4B1E-B21F-85771EEFE459}"/>
              </a:ext>
            </a:extLst>
          </p:cNvPr>
          <p:cNvSpPr txBox="1"/>
          <p:nvPr/>
        </p:nvSpPr>
        <p:spPr>
          <a:xfrm>
            <a:off x="458787" y="3963724"/>
            <a:ext cx="2891091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342900" indent="-342900" algn="ctr" rtl="1">
              <a:buFont typeface="Wingdings" panose="05000000000000000000" pitchFamily="2" charset="2"/>
              <a:buChar char="ü"/>
            </a:pPr>
            <a:r>
              <a:rPr lang="fa-IR" sz="2400" dirty="0">
                <a:cs typeface="B Zar" panose="00000400000000000000" pitchFamily="2" charset="-78"/>
              </a:rPr>
              <a:t>شرکت در باشگاه های </a:t>
            </a:r>
          </a:p>
          <a:p>
            <a:pPr algn="ctr" rtl="1"/>
            <a:r>
              <a:rPr lang="fa-IR" sz="2400" dirty="0">
                <a:cs typeface="B Zar" panose="00000400000000000000" pitchFamily="2" charset="-78"/>
              </a:rPr>
              <a:t>تناسب اندام، رعایت رژیم</a:t>
            </a:r>
          </a:p>
          <a:p>
            <a:pPr algn="ctr" rtl="1"/>
            <a:r>
              <a:rPr lang="fa-IR" sz="2400" dirty="0">
                <a:cs typeface="B Zar" panose="00000400000000000000" pitchFamily="2" charset="-78"/>
              </a:rPr>
              <a:t>غذایی، ورزش های منظم و</a:t>
            </a:r>
          </a:p>
          <a:p>
            <a:pPr algn="ctr" rtl="1"/>
            <a:r>
              <a:rPr lang="fa-IR" sz="2400" dirty="0">
                <a:cs typeface="B Zar" panose="00000400000000000000" pitchFamily="2" charset="-78"/>
              </a:rPr>
              <a:t>برنامه های غربالگری</a:t>
            </a:r>
            <a:endParaRPr lang="ko-KR" altLang="en-US" sz="2400" dirty="0">
              <a:solidFill>
                <a:srgbClr val="00143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B8242-5670-43B1-A4D6-CEB08D010479}"/>
              </a:ext>
            </a:extLst>
          </p:cNvPr>
          <p:cNvSpPr txBox="1"/>
          <p:nvPr/>
        </p:nvSpPr>
        <p:spPr>
          <a:xfrm>
            <a:off x="3891916" y="3963724"/>
            <a:ext cx="2864484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342900" indent="-342900" algn="ctr" rtl="1">
              <a:buFont typeface="Wingdings" panose="05000000000000000000" pitchFamily="2" charset="2"/>
              <a:buChar char="ü"/>
            </a:pPr>
            <a:r>
              <a:rPr lang="fa-IR" sz="2400" dirty="0">
                <a:cs typeface="B Zar" panose="00000400000000000000" pitchFamily="2" charset="-78"/>
              </a:rPr>
              <a:t>دستیابی به سطح مطلوب سلامتی و تطابق با تغییرات حاصله</a:t>
            </a:r>
          </a:p>
          <a:p>
            <a:pPr marL="342900" indent="-342900" algn="ctr" rtl="1">
              <a:buFont typeface="Wingdings" panose="05000000000000000000" pitchFamily="2" charset="2"/>
              <a:buChar char="ü"/>
            </a:pPr>
            <a:r>
              <a:rPr lang="fa-IR" altLang="ko-KR" sz="2400" dirty="0">
                <a:solidFill>
                  <a:srgbClr val="001436"/>
                </a:solidFill>
                <a:cs typeface="B Zar" panose="00000400000000000000" pitchFamily="2" charset="-78"/>
              </a:rPr>
              <a:t>مشارکت خانواده</a:t>
            </a:r>
            <a:endParaRPr lang="ko-KR" altLang="en-US" sz="2400" dirty="0">
              <a:solidFill>
                <a:srgbClr val="00143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E4AFAD-10B7-4DDA-8035-1D4BE991ADFE}"/>
              </a:ext>
            </a:extLst>
          </p:cNvPr>
          <p:cNvSpPr txBox="1"/>
          <p:nvPr/>
        </p:nvSpPr>
        <p:spPr>
          <a:xfrm>
            <a:off x="7298438" y="3957428"/>
            <a:ext cx="295840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342900" indent="-342900" algn="ctr" rtl="1">
              <a:buFont typeface="Wingdings" panose="05000000000000000000" pitchFamily="2" charset="2"/>
              <a:buChar char="ü"/>
            </a:pPr>
            <a:r>
              <a:rPr lang="fa-IR" sz="2400" dirty="0">
                <a:cs typeface="B Zar" panose="00000400000000000000" pitchFamily="2" charset="-78"/>
              </a:rPr>
              <a:t>بازتوانی و تطابق با تغییرات دائمی سلامتی</a:t>
            </a:r>
          </a:p>
          <a:p>
            <a:pPr marL="342900" indent="-342900" algn="ctr" rtl="1">
              <a:buFont typeface="Wingdings" panose="05000000000000000000" pitchFamily="2" charset="2"/>
              <a:buChar char="ü"/>
            </a:pPr>
            <a:r>
              <a:rPr lang="fa-IR" altLang="ko-KR" sz="2400" dirty="0">
                <a:solidFill>
                  <a:srgbClr val="001436"/>
                </a:solidFill>
                <a:cs typeface="B Zar" panose="00000400000000000000" pitchFamily="2" charset="-78"/>
              </a:rPr>
              <a:t>حمایت و تغییر نقش خانواده</a:t>
            </a:r>
            <a:endParaRPr lang="ko-KR" altLang="en-US" sz="2400" dirty="0">
              <a:solidFill>
                <a:srgbClr val="00143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56076" y="6011930"/>
            <a:ext cx="252425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E21C08-1AFE-6785-614A-1BC720132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042" y="10181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3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19CF43-63CA-4F0E-841B-DDE917CA9FE7}"/>
              </a:ext>
            </a:extLst>
          </p:cNvPr>
          <p:cNvSpPr/>
          <p:nvPr/>
        </p:nvSpPr>
        <p:spPr>
          <a:xfrm>
            <a:off x="1616475" y="4537413"/>
            <a:ext cx="8892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altLang="ko-KR" sz="2400" dirty="0">
                <a:cs typeface="B Zar" panose="00000400000000000000" pitchFamily="2" charset="-78"/>
              </a:rPr>
              <a:t>پرستار می‌آموزد از طریق ارزیابی نیازها و تواناییهای مددجو اطلاعات مورد نیاز او را در سطوح مختلف سلامتی تعیین کند.</a:t>
            </a:r>
          </a:p>
          <a:p>
            <a:pPr algn="ctr" rtl="1"/>
            <a:r>
              <a:rPr lang="fa-IR" altLang="ko-KR" sz="2400" dirty="0">
                <a:cs typeface="B Zar" panose="00000400000000000000" pitchFamily="2" charset="-78"/>
              </a:rPr>
              <a:t>یادگیری زمانی مؤثر است که اطلاعات مفید و علمی باشد.</a:t>
            </a:r>
            <a:endParaRPr lang="en-US" altLang="ko-KR" sz="2400" dirty="0">
              <a:cs typeface="B Zar" panose="00000400000000000000" pitchFamily="2" charset="-78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8" t="6800" r="388" b="12248"/>
          <a:stretch/>
        </p:blipFill>
        <p:spPr>
          <a:xfrm>
            <a:off x="4008362" y="1471516"/>
            <a:ext cx="4108768" cy="2156460"/>
          </a:xfrm>
        </p:spPr>
      </p:pic>
      <p:pic>
        <p:nvPicPr>
          <p:cNvPr id="9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AA1A8C">
                <a:tint val="45000"/>
                <a:satMod val="400000"/>
              </a:srgb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5749" y="3735698"/>
            <a:ext cx="693993" cy="6939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031024" y="5993739"/>
            <a:ext cx="252425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  <a:p>
            <a:pPr algn="ctr" rtl="1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A0FD806-F7D3-88E1-6D84-03F3BCAB8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31024" y="38705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471EA6B-3D7D-4770-8298-6D67E686D9C9}"/>
              </a:ext>
            </a:extLst>
          </p:cNvPr>
          <p:cNvSpPr txBox="1"/>
          <p:nvPr/>
        </p:nvSpPr>
        <p:spPr>
          <a:xfrm>
            <a:off x="3801549" y="2846845"/>
            <a:ext cx="469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/>
              <a:t>Thanks !</a:t>
            </a:r>
          </a:p>
        </p:txBody>
      </p:sp>
      <p:sp>
        <p:nvSpPr>
          <p:cNvPr id="2" name="Rectangle 1"/>
          <p:cNvSpPr/>
          <p:nvPr/>
        </p:nvSpPr>
        <p:spPr>
          <a:xfrm>
            <a:off x="3929928" y="3677842"/>
            <a:ext cx="4442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632317" y="3952994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 2025</a:t>
            </a:r>
            <a:endParaRPr lang="fa-I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48E69"/>
        </a:solidFill>
        <a:ln>
          <a:noFill/>
        </a:ln>
      </a:spPr>
      <a:bodyPr rtlCol="0" anchor="ctr"/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</TotalTime>
  <Words>384</Words>
  <Application>Microsoft Office PowerPoint</Application>
  <PresentationFormat>Widescreen</PresentationFormat>
  <Paragraphs>59</Paragraphs>
  <Slides>9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B Titr</vt:lpstr>
      <vt:lpstr>Arial</vt:lpstr>
      <vt:lpstr>B Zar</vt:lpstr>
      <vt:lpstr>맑은 고딕</vt:lpstr>
      <vt:lpstr>Wingdings</vt:lpstr>
      <vt:lpstr>Times New Roman</vt:lpstr>
      <vt:lpstr>PPTMON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Shiva Badri</cp:lastModifiedBy>
  <cp:revision>223</cp:revision>
  <dcterms:created xsi:type="dcterms:W3CDTF">2019-04-06T05:20:47Z</dcterms:created>
  <dcterms:modified xsi:type="dcterms:W3CDTF">2026-04-05T00:36:13Z</dcterms:modified>
</cp:coreProperties>
</file>