
<file path=[Content_Types].xml><?xml version="1.0" encoding="utf-8"?>
<Types xmlns="http://schemas.openxmlformats.org/package/2006/content-types">
  <Default Extension="gif" ContentType="image/gi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3" r:id="rId1"/>
    <p:sldMasterId id="2147483678" r:id="rId2"/>
    <p:sldMasterId id="2147483691" r:id="rId3"/>
  </p:sldMasterIdLst>
  <p:notesMasterIdLst>
    <p:notesMasterId r:id="rId42"/>
  </p:notesMasterIdLst>
  <p:sldIdLst>
    <p:sldId id="256" r:id="rId4"/>
    <p:sldId id="274" r:id="rId5"/>
    <p:sldId id="326" r:id="rId6"/>
    <p:sldId id="327" r:id="rId7"/>
    <p:sldId id="328" r:id="rId8"/>
    <p:sldId id="275" r:id="rId9"/>
    <p:sldId id="317" r:id="rId10"/>
    <p:sldId id="315" r:id="rId11"/>
    <p:sldId id="276" r:id="rId12"/>
    <p:sldId id="277" r:id="rId13"/>
    <p:sldId id="278" r:id="rId14"/>
    <p:sldId id="279" r:id="rId15"/>
    <p:sldId id="282" r:id="rId16"/>
    <p:sldId id="283" r:id="rId17"/>
    <p:sldId id="284" r:id="rId18"/>
    <p:sldId id="286" r:id="rId19"/>
    <p:sldId id="289" r:id="rId20"/>
    <p:sldId id="321" r:id="rId21"/>
    <p:sldId id="291" r:id="rId22"/>
    <p:sldId id="295" r:id="rId23"/>
    <p:sldId id="296" r:id="rId24"/>
    <p:sldId id="299" r:id="rId25"/>
    <p:sldId id="300" r:id="rId26"/>
    <p:sldId id="301" r:id="rId27"/>
    <p:sldId id="302" r:id="rId28"/>
    <p:sldId id="305" r:id="rId29"/>
    <p:sldId id="325" r:id="rId30"/>
    <p:sldId id="307" r:id="rId31"/>
    <p:sldId id="319" r:id="rId32"/>
    <p:sldId id="263" r:id="rId33"/>
    <p:sldId id="265" r:id="rId34"/>
    <p:sldId id="266" r:id="rId35"/>
    <p:sldId id="267" r:id="rId36"/>
    <p:sldId id="268" r:id="rId37"/>
    <p:sldId id="269" r:id="rId38"/>
    <p:sldId id="270" r:id="rId39"/>
    <p:sldId id="272" r:id="rId40"/>
    <p:sldId id="273" r:id="rId41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71534" autoAdjust="0"/>
  </p:normalViewPr>
  <p:slideViewPr>
    <p:cSldViewPr>
      <p:cViewPr varScale="1">
        <p:scale>
          <a:sx n="49" d="100"/>
          <a:sy n="49" d="100"/>
        </p:scale>
        <p:origin x="198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8535566-CB76-4A8A-8773-7A0DE08C60FE}" type="datetimeFigureOut">
              <a:rPr lang="fa-IR" smtClean="0"/>
              <a:pPr/>
              <a:t>15/04/1445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782FFA-C4AC-4444-BC76-BB4412235CC4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fa.wikipedia.org/wiki/%D9%86%D9%88%DA%A9%D9%84%D8%A6%DB%8C%DA%A9_%D8%A7%D8%B3%DB%8C%D8%AF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fa.wikipedia.org/wiki/%D9%85%DB%8C%DA%A9%D8%B1%D9%88%D8%B3%DA%A9%D9%88%D9%BE_%D8%A7%D9%84%DA%A9%D8%AA%D8%B1%D9%88%D9%86%DB%8C" TargetMode="External"/><Relationship Id="rId5" Type="http://schemas.openxmlformats.org/officeDocument/2006/relationships/hyperlink" Target="http://fa.wikipedia.org/wiki/%D8%A8%D8%A7%DA%A9%D8%AA%D8%B1%DB%8C" TargetMode="External"/><Relationship Id="rId4" Type="http://schemas.openxmlformats.org/officeDocument/2006/relationships/hyperlink" Target="http://fa.wikipedia.org/w/index.php?title=%D9%BE%D9%88%D8%B4%D8%B4_%D9%BE%D8%B1%D9%88%D8%AA%D8%A6%DB%8C%D9%86%DB%8C&amp;action=edit&amp;redlink=1&amp;preload=%D8%A7%D9%84%DA%AF%D9%88:%D8%A7%DB%8C%D8%AC%D8%A7%D8%AF+%D9%85%D9%82%D8%A7%D9%84%D9%87/%D8%A7%D8%B3%D8%AA%D8%AE%D9%88%D8%A7%D9%86%E2%80%8C%D8%A8%D9%86%D8%AF%DB%8C&amp;editintro=%D8%A7%D9%84%DA%AF%D9%88:%D8%A7%DB%8C%D8%AC%D8%A7%D8%AF+%D9%85%D9%82%D8%A7%D9%84%D9%87/%D8%A7%D8%AF%DB%8C%D8%AA%E2%80%8C%D9%86%D9%88%D8%AA%DB%8C%D8%B3&amp;summary=%D8%A7%DB%8C%D8%AC%D8%A7%D8%AF+%DB%8C%DA%A9+%D9%85%D9%82%D8%A7%D9%84%D9%87+%D9%86%D9%88+%D8%A7%D8%B2+%D8%B7%D8%B1%DB%8C%D9%82+%D8%A7%DB%8C%D8%AC%D8%A7%D8%AF%DA%AF%D8%B1&amp;nosummary=&amp;prefix=&amp;minor=&amp;create=%D8%AF%D8%B1%D8%B3%D8%AA+%DA%A9%D8%B1%D8%AF%D9%86+%D9%85%D9%82%D8%A7%D9%84%D9%87+%D8%AC%D8%AF%DB%8C%D8%AF" TargetMode="Externa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1</a:t>
            </a:fld>
            <a:endParaRPr lang="fa-I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ایمنی</a:t>
            </a:r>
            <a:r>
              <a:rPr lang="fa-IR" baseline="0" dirty="0"/>
              <a:t> ذاتی ممکن است رشد باکتری را برای مدتی محدود کند ولی قادر به ریشه کنی این عفونت ها نمی باشند و نابود سازی انها به ایمنی اکتسابی نیاز دارد.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18</a:t>
            </a:fld>
            <a:endParaRPr lang="fa-I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200" b="1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ویروس</a:t>
            </a:r>
            <a:r>
              <a:rPr lang="fa-IR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قطعه‌ای از </a:t>
            </a:r>
            <a:r>
              <a:rPr lang="fa-IR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 tooltip="نوکلئیک اسید"/>
              </a:rPr>
              <a:t>نوکلئیک اسید</a:t>
            </a:r>
            <a:r>
              <a:rPr lang="fa-IR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است که درون یک </a:t>
            </a:r>
            <a:r>
              <a:rPr lang="fa-IR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 tooltip="پوشش پروتئینی (صفحه وجود ندارد)"/>
              </a:rPr>
              <a:t>پوشش پروتئینی</a:t>
            </a:r>
            <a:r>
              <a:rPr lang="fa-IR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محصور شده‌است. ویروس‌ها از </a:t>
            </a:r>
            <a:r>
              <a:rPr lang="fa-IR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 tooltip="باکتری"/>
              </a:rPr>
              <a:t>باکتری‌ها</a:t>
            </a:r>
            <a:r>
              <a:rPr lang="fa-IR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بسیار کوچکتر هستند و تنها با </a:t>
            </a:r>
            <a:r>
              <a:rPr lang="fa-IR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6" tooltip="میکروسکوپ الکترونی"/>
              </a:rPr>
              <a:t>میکروسکوپ الکترونی</a:t>
            </a:r>
            <a:r>
              <a:rPr lang="fa-IR" sz="1200" b="0" i="0" u="none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قابل مشاهده‌اند.</a:t>
            </a:r>
            <a:endParaRPr lang="fa-IR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23</a:t>
            </a:fld>
            <a:endParaRPr lang="fa-I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مکانیسم اصلی ایمنی ذاتی در برابر ویروسها مهار عفونت توسط اینترفرونهای نوع </a:t>
            </a:r>
            <a:r>
              <a:rPr lang="en-US" dirty="0"/>
              <a:t>I</a:t>
            </a:r>
            <a:r>
              <a:rPr lang="fa-IR" dirty="0"/>
              <a:t> (</a:t>
            </a:r>
            <a:r>
              <a:rPr lang="en-US" dirty="0" err="1"/>
              <a:t>IFNa</a:t>
            </a:r>
            <a:r>
              <a:rPr lang="en-US" dirty="0"/>
              <a:t>-B</a:t>
            </a:r>
            <a:r>
              <a:rPr lang="fa-IR" dirty="0"/>
              <a:t>) و کشتن سلولهای الوده بوسیله</a:t>
            </a:r>
            <a:r>
              <a:rPr lang="fa-IR" baseline="0" dirty="0"/>
              <a:t> </a:t>
            </a:r>
            <a:r>
              <a:rPr lang="en-US" baseline="0" dirty="0"/>
              <a:t>NK</a:t>
            </a:r>
            <a:r>
              <a:rPr lang="fa-IR" baseline="0" dirty="0"/>
              <a:t> می باشند.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24</a:t>
            </a:fld>
            <a:endParaRPr lang="fa-I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26</a:t>
            </a:fld>
            <a:endParaRPr lang="fa-I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30</a:t>
            </a:fld>
            <a:endParaRPr lang="fa-I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err="1"/>
              <a:t>IgE</a:t>
            </a:r>
            <a:r>
              <a:rPr lang="fa-IR" dirty="0"/>
              <a:t> از طرفی به سطح انگل وصل می شود و از طرفی به ماست سل وصل می شود و باعث تخلیه محتویات آن می شود.</a:t>
            </a:r>
          </a:p>
          <a:p>
            <a:pPr eaLnBrk="1" hangingPunct="1"/>
            <a:r>
              <a:rPr lang="fa-IR" dirty="0"/>
              <a:t>ائوزینوفیلها نیز محتویات خود را روی انگلها تخلیه می کنند.</a:t>
            </a:r>
          </a:p>
          <a:p>
            <a:pPr eaLnBrk="1" hangingPunct="1"/>
            <a:r>
              <a:rPr lang="fa-IR" dirty="0"/>
              <a:t>هیستامینی ترشح شده از ماست سل ها نیز در فعال شدن ائوزینوفیل ها نقش دارند.  </a:t>
            </a:r>
            <a:endParaRPr lang="en-US" dirty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31</a:t>
            </a:fld>
            <a:endParaRPr lang="fa-I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حتی برخی از آنها از سلول ها و مولکول های سیستم ایمنی به نفع خود استفاده می کنند. انگل های لیشمانیا از گیرنده های کمپلمان برای ورود به ماکروفاژها استفاده می کنند.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33</a:t>
            </a:fld>
            <a:endParaRPr lang="fa-I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37</a:t>
            </a:fld>
            <a:endParaRPr lang="fa-I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2</a:t>
            </a:fld>
            <a:endParaRPr lang="fa-I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6</a:t>
            </a:fld>
            <a:endParaRPr lang="fa-I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7</a:t>
            </a:fld>
            <a:endParaRPr lang="fa-I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/>
              <a:t>پاسخ التهابی</a:t>
            </a:r>
            <a:r>
              <a:rPr lang="fa-IR" baseline="0" dirty="0"/>
              <a:t> بوسیله فراورده های باکتریایی تحریک شده و ماکروفاژها را فعال می کند تا سیتوکین وکموکاین ترشح کنند. این عوامل به نوبه خود باعث ارتشاح لکوسیت ها به نواحی عفونت می شوند .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/>
              <a:t>یکی از نتایج فعال شدن کمپلمان اپسونیزاسیون و تقویت فاگوسیتوز باکتری می باشد بعلاوه کمپلکس حمله به غشا باکتری را تخریب می کند</a:t>
            </a:r>
            <a:r>
              <a:rPr lang="fa-IR" baseline="0" dirty="0"/>
              <a:t> و فراورده های فرعی کمپلمان در فراخوانی و فعال کردن لکوسیت ها در پاسخ های التهابی شرکت می کنند.</a:t>
            </a:r>
            <a:endParaRPr lang="fa-IR" dirty="0"/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a-IR" dirty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12</a:t>
            </a:fld>
            <a:endParaRPr lang="fa-I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ایمنی همورال اساسی ترین پاسخ علیه باکتری خارج سلولی است. آنتی بادیها از</a:t>
            </a:r>
            <a:r>
              <a:rPr lang="fa-IR" baseline="0" dirty="0"/>
              <a:t> مکانیسم های اجرایی زیر برای مقابله با عفونت ها (بخصوص باکتریهای کپسولدار غنی از پلی ساکارید) استفاده می کنند. خنثی سازی, اپسونیزاسیون, فاگوسیتوز و فعال کردن کمپلمان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13</a:t>
            </a:fld>
            <a:endParaRPr lang="fa-I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انتی ژنهای بپروتئینی</a:t>
            </a:r>
            <a:r>
              <a:rPr lang="fa-IR" baseline="0" dirty="0"/>
              <a:t> باکتری خارج سلولی سلول </a:t>
            </a:r>
            <a:r>
              <a:rPr lang="en-US" baseline="0" dirty="0"/>
              <a:t>TCD4</a:t>
            </a:r>
            <a:r>
              <a:rPr lang="fa-IR" baseline="0" dirty="0"/>
              <a:t> را فعال و با ترشح سیتوکین التهاب را برمی انگیزد و فعالیت میکروب کشی فاگوسیت ها را تقویت می کند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14</a:t>
            </a:fld>
            <a:endParaRPr lang="fa-I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15</a:t>
            </a:fld>
            <a:endParaRPr lang="fa-I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باکتری واجد</a:t>
            </a:r>
            <a:r>
              <a:rPr lang="fa-IR" baseline="0" dirty="0"/>
              <a:t> کپسول غنی از پلی ساکارید در برابر فاگوسیتوز مقاومت می کند و در برخی دیگر کپسول انها واجد اسید سیالیک می باشد که فعال شدن کمپلمان را مهار می کند.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2FFA-C4AC-4444-BC76-BB4412235CC4}" type="slidenum">
              <a:rPr lang="fa-IR" smtClean="0"/>
              <a:pPr/>
              <a:t>16</a:t>
            </a:fld>
            <a:endParaRPr lang="fa-I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2625" y="19812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  <a:prstGeom prst="rect">
            <a:avLst/>
          </a:prstGeom>
        </p:spPr>
        <p:txBody>
          <a:bodyPr/>
          <a:lstStyle>
            <a:lvl2pPr lvl="1">
              <a:defRPr/>
            </a:lvl2pPr>
          </a:lstStyle>
          <a:p>
            <a:pPr lvl="1"/>
            <a:fld id="{9E1D1087-A16C-4410-B1B1-CCEF0DE90B7F}" type="slidenum">
              <a:rPr lang="en-GB"/>
              <a:pPr lvl="1"/>
              <a:t>‹#›</a:t>
            </a:fld>
            <a:endParaRPr lang="en-GB">
              <a:latin typeface="+mn-l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F6FF7EE-D36B-4CB9-94FF-10BAFADCDF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hecker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10/29/2023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54978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E28D29-1ECB-41DF-951B-2A23F95AD026}" type="datetimeFigureOut">
              <a:rPr lang="en-US" dirty="0"/>
              <a:t>10/29/2023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8E3F4F-51B2-42EE-AFA2-40C4572185CC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5780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3603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7455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399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94281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10/29/2023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40510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dirty="0"/>
              <a:pPr/>
              <a:t>10/29/2023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9577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12817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9158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10/29/2023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981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www.powerpointstyles.com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hlinkClick r:id="rId15"/>
              </a:rPr>
              <a:t>Free Powerpoint Templates</a:t>
            </a:r>
            <a:endParaRPr lang="fr-FR"/>
          </a:p>
        </p:txBody>
      </p:sp>
      <p:pic>
        <p:nvPicPr>
          <p:cNvPr id="1037" name="Picture 13" descr="aezfsgvgnf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Page </a:t>
            </a:r>
            <a:fld id="{4C3BFC99-4EDD-4F7A-A77B-83BEA35FB827}" type="slidenum">
              <a:rPr lang="fr-FR" b="1">
                <a:solidFill>
                  <a:schemeClr val="bg1"/>
                </a:solidFill>
              </a:rPr>
              <a:pPr/>
              <a:t>‹#›</a:t>
            </a:fld>
            <a:endParaRPr lang="fr-FR" b="1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7" r:id="rId12"/>
    <p:sldLayoutId id="2147483690" r:id="rId13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564CF2E0-CCC4-4E1E-9902-C3C36AB3FDA4}" type="datetimeFigureOut">
              <a:rPr lang="en-US" smtClean="0"/>
              <a:pPr algn="r" eaLnBrk="1" latinLnBrk="0" hangingPunct="1"/>
              <a:t>10/29/2023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kumimoji="0" lang="en-US" sz="14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1" latinLnBrk="0" hangingPunct="1"/>
            <a:fld id="{6F42FDE4-A7DD-41A7-A0A6-9B649FB43336}" type="slidenum">
              <a:rPr kumimoji="0" lang="en-US" smtClean="0"/>
              <a:pPr algn="ctr" eaLnBrk="1" latinLnBrk="0" hangingPunct="1"/>
              <a:t>‹#›</a:t>
            </a:fld>
            <a:endParaRPr kumimoji="0" lang="en-US" sz="14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10/29/2023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4358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f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http://www.bio.ic.ac.uk/research/selkirk/selk2.gif" TargetMode="External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Immunity to infection</a:t>
            </a:r>
            <a:endParaRPr lang="fa-IR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2" descr="14309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285860"/>
            <a:ext cx="3586163" cy="4851400"/>
          </a:xfrm>
          <a:prstGeom prst="rect">
            <a:avLst/>
          </a:prstGeom>
          <a:noFill/>
        </p:spPr>
      </p:pic>
      <p:sp>
        <p:nvSpPr>
          <p:cNvPr id="223235" name="Text Box 3"/>
          <p:cNvSpPr txBox="1">
            <a:spLocks noChangeArrowheads="1"/>
          </p:cNvSpPr>
          <p:nvPr/>
        </p:nvSpPr>
        <p:spPr bwMode="auto">
          <a:xfrm>
            <a:off x="1547813" y="549275"/>
            <a:ext cx="61198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sz="4400">
                <a:solidFill>
                  <a:schemeClr val="accent2"/>
                </a:solidFill>
              </a:rPr>
              <a:t>آبسه ناشی از استافیلوکوک</a:t>
            </a:r>
            <a:endParaRPr lang="en-US" sz="440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/>
              <a:t>بیماری وبا ناشی از یک اگزوتوکسین است.</a:t>
            </a:r>
            <a:endParaRPr lang="en-US"/>
          </a:p>
        </p:txBody>
      </p:sp>
      <p:sp>
        <p:nvSpPr>
          <p:cNvPr id="48130" name="AutoShape 2" descr="data:image/jpeg;base64,/9j/4AAQSkZJRgABAQAAAQABAAD/2wCEAAkGBhMSERUUExQWFRUWFxgaFxgYGBgaHRoYFRgXGBYcGBoYGyYgGBwjGRgYHy8gIycpLCwsFyAxNTAqNSYrLCkBCQoKDgwOFA8PFyocHBwpKSkpKSkpKSkpKSkpKSkpKSkpKSkpLCksKSkpKSksLCwpLCkpLCwsKSkpLCkpKSksKf/AABEIAMEBBgMBIgACEQEDEQH/xAAcAAABBQEBAQAAAAAAAAAAAAAFAAMEBgcCAQj/xABJEAACAQIEAwUEBwUGBAQHAAABAhEAAwQSITEFQVEGImFxgRMykaEHQlKxwdHwFCNicuEWM4KisvEVc5KzJDSDwxclNUNTwtL/xAAYAQADAQEAAAAAAAAAAAAAAAAAAQIDBP/EAB4RAQEBAAMBAAMBAAAAAAAAAAABEQISITETQVED/9oADAMBAAIRAxEAPwCnElQrHY9NPj8qIWHkSBrofMen615VBw1yZUxB08PDyryxiTafKR4a/f8AOuVqNW8TmGuwOm/LlrtT4VY6eeuv57VDQSJBGsz616kxz6a+EVUoe4skeQmPD16UPu3fhrqJNTixgg/j4fDzqKUE/P0ooQxhc+lduhQCGk9PD769v4oLquhjr+jQ7EY0nfXx51KpTrX1Z+9IbqOf5mpFy8CDqGjbNvqORAB+dCd65AI60aaXcIB6c9CIHXpTBxAJmYrkufwrpgPT9daQdDEk7H4VJsXXGxI9T94pqzhJiKkWsNE+Gm+/pTwJ2F45cT6xNHeEdqTcb2baEjQzOvQg6HzqpXGnmB56fMV5g7mW+kbSPmYNMrFmxWGW42ZG9jcU6jXKSOUDVfSfKoeD4o9i+pceyuA5ldBII67w48RrrrNSLmBu32tth0a5cJCso16w5PJdCCTpVgX6MMYypbuXLDSdSDPs25jWJ06SOoppaRwHiyYmytxY10aJ0YRmieWs+tEVQeFDsBwtcFaW1atO6qN1yySdyxJkk+ApvE9pktEC7ZvWweZWR8RMVrECpXxI9T+NITyaR5A0rFxbqhkIKmvCpU7c6YdlW6/5f9q4e05mGyz4HT510HY8q9Og2IoBu3buKNWD+LT+A2ri8SBIQMemb596B86fVq9LdCJoBu3d0Eg+Ij8iaavYnbKJk6ycsDr3t/SakB+eleNFANAj18CKBdrL2IS0GwyMzBu+AO9ljSJ8aseVSNfmP6U17JORy/Ef0oAJ2W7ZW7qBL1zJf1lH7rCDpoQC2nSd6lcX4XinPtMNiipmQjgFI6aDbz+NS8VwdbggsT07x0+dV9+zeLsmMM4VcwJZrl242We8Aj9wSOQI86RYy/t9wXGjEM92zc77FsyqWUltTBSQPLfSlWp2O0+MtErewl4xs9tM4b0BJHzr2p6xctYfm+f6jXeu79vOsgd5eWu3rXOU7bjly/3rpGhhrr8N/SKyaPeG4/LKn08OpBo3OgIIg9D+oqt4rDQQROp29KI8Ox/dytPgeXzpwqnYi2R4g+m/3U1dtGAOhnr8NNalE6akERqPDwn+tR7zezMxK9TrHTyppCsZhDvHw/Ch37KRVssPbcbhf15+fWm8Zw0rqAd9Rv8AfSVqt/s56bb1ybRNFLqp5+muvWkttGgKGJJAAWSSTyjeZowwxMMZqR+zx0okbXs2IYMhGkOpU6DxHWo5Uka6eH62pFr1QoGg0j5+dRMZjeXOljLyjQa6cuXnQp7pnKozMxAAAJMnQAAbk9KDd38QdR8au3YT6O72NK3bk2rAg5iO80fYB0j+I6dJ1h7gHZrDcPC3uIL7S/oy4cxCCdDcOoZ5+qdB57W7hWN4hinBC5bRO8EKAPs6CdAOvKqk/qLf4uvCezeGwy+ztoO9qc3eZiOZneJ6QJqevD7Y1CII2IUAj1AEUBwXBrguG4zn3Aqz4tLNB2Gwpt8RijdzCMkmBrsPzFaoHf2l0aGylCe68xG2jjr0I38ObmMKkBWYCTsQDPOBPOhdjHJeBEeDDkeulCMPjGs4j9mxEsGBay7btbESh/jt6DxGVuZo0J11Gw1wi0PflkSd2AJK+BYSV8VI50X4VxVL6B1IYN0+5hyMyCD0oVxHC6eEgqw6gypHjIFD+F3xYutP91ehyNof63zmfOaAtl3FKu+nI+FdLiEMQw12qBxMhgLid4e64B3U7H0P30NTFqso3pp1o0LE1gNzkfrpXoww6/Oq/Yx3s2WG3+rrr1+GnxoqnFOsfj+VMnuK4YMpCdwnTNvBmQSCddfvqNwzhd2ypBue1JJJZgRqegmBRC3iwwgfCnLV4EsNO6YPnAP40BEAfcyPnPyr03ORFTcw6VHvWjmkAkR1+OlARr8KCx0AEmqBxT6Uct72VhFZtdXcqojkSBqfAUf7f8SaxhHgakadZg1jN7AezZcwPtCZzEHTYkSJ1HmDrWfKqkaJY+kzEAZruDvgE6G2zFSfCR9xpVnyX2BhGVQObsSSTqdQQT60qntVdUYPpBJnxH3GvSumoOvXY/l8aaWATrz3iJrtr8bNpzqVn7cMMpEzt18POh1olGPWefh99SPaGdD5b/CacvpOswRvzoAngruZdakqocFSNOfUeXWgOExRB1BOvWPv2oxhobVTz6/hpJqpU2AXE8Lcw5kSU5EfcaaHa+6ogH7j+FXC3cH1hAiD0/EUl4RYzSLaA7+4D+FLBsVJu0PtB+8tAgmZAIPx5+tah9EXZC23/jSGK6iyG66h38Y90Hl3qg9n+GDF4hbSaAa3D0QRPLQmQB5+FbFYsKihVAVVAAA2AGwFaceP7TazXtDwFrea26C7b3XSdDMabgjbMuulZpxzglxCXsB7luO8B3ntxvmA1K9GjwMEa792o4Pdv2/3Fz2d1fdMSCOan8DyqjYTs4yvnvXbhuA6xlXXxgT86XKFKyPhXBMTizls23fqVBPxOwrUewf0ZtZfvDJdUqXvaHINZt2RtnI95+Q0Hjb07QPbEDL/ANI1PU9Setct22Yb5fhRJJ9FtoyvZLCAqxsIzKZDuMzT1LNuaf4mWUFhb9oFE5QJfT7IO5qvf23J+zHlSudvFA7wHzq9icqDZ4hbxTMbftQ065jqCNwVIBBHTlRPhNxkuNZv6iCyN9pPwI2IrjBcVtX7hfKA8DvCAfU8/WpeMsC4Mu41KmBoeetIwni2COHvJisPLWict9OkEw4B+BonxK2mPQ2/dZCHtON0cbH1mCOhNPYm5awuH/fSUYw08hc0huUeNe8HUWkKJDQoyNzKa5QepGtAN8CvLfsm08i7aYq4O+YayAeRBBFR+KcOysFGw72viYbXzpcVw7T+0JKXkHf0/vEGoDDnrpPL41Pv3Vuql9CWWPq6mD7067qRtvQELBko3syQREHfY6U4i23BVoJUkGRtB36gcwaltgZ7ykGdenyoRisEEvMxBBuIFMHbL3SRymCNdaYTLmEYGViDybl5GolxrizKwPj4ax4U7YxT2yQ2okKJPPqdNQRr6U8uPDXI9JynXQnRojWCPQ0Azg8cA4MyBJMcsoLc6c4dxlU1YmLkGTsCsA8+hHwrjHKnsLtxNIttyI5a/lVV4PiWuJetnU2nJB/gYBk/ysR/hpaMaNhMQu4cMD/Fz8j/AEqcGrPrCgISSeWlN3uO3AYtMR5GP1yp9hi68ZwNm/bNm8uZG8duhBGqnoaznif0RmSUxLN/Ok6b7rufSrFw3jhU5rkuAPeJg+MjajOCxtpySpB8Nogchz50rJRPGY2voWY6viTP8NsD/UaVa9bdSNPvpUusPtXzDdHh4+lce01n9eExThMDb7x/vTDnaYrFqetmfhr+unhUrD3dddfy0+ECoS3Y8Ov6NJLo3oAoy6A6RXVnEZdOR36evWhbY48tenhTP7YTr8aelVptY4AE6H+m3lTWI4r3NCRA5c46eNVwYg7Tp+f+1Xr6JOz5xOK9o2tqxDN0ZtfZr8RmPgvjTnvibMad9HXZ04XBqbixfuw93qCfdTwyqQI6zVppUq6JMZfSqv8Aa3An2ZuoNV94DmvX0+6j5aoPEsUQvdpU2Q47jnQ0FxHGp51Zu2fY0tba/YWHXV7a7MvNkXkw5gbjYSNcwOKNZXxpPR48ZYc6Q46PrelV9700ybtRqsaN2Q4wGxChWILBh47cq1Oz3bcrv0A0B6xXz72Zxfs8TbuclNbtYxbMuYHx6SD0NacUconsy3s1twGV1Kuv5UHwmEayfYGQtkgoxPvW2k79R+FG7FwKhbdz5aetQUclSGJbLJnqN484PyqkpVt8w70FWBiNVKEbGecUK4crYZ3tLGVyWXxYgRPmAPUGpHDWCwB7vIamRr18DXfFbU23aBntAOsHUganQ/w5hQEPh3FHR3tmCqmVnTunlp0Mj0FM9sMU9u0l5B7rrI5ZWBBII8YqL2iYqi31k6qWEfUYgN566+lTsT+9wRQ+8yEieRUZgfiAPjSD3hXHUvoJGo9dvu0qXbwoPeBltIk7Hr5xzql8LvNbKoQVAEAdRzk0YtYllOhIHTcfDl6UAcxODYWmC6lhqJ2mZ86q3Zbh5s23e6wY3lUBRPuoHBJP+KPSrBb40QiFhuCTH8xA0qtYRzlZ2dpQ3QB9XKpaNDtG/KinDuNxGYQpyjTeCPw8eVQRiMoMLnE6x8vGqVhcViLhDnKxAESx0jwIImKsfDMVjLndSyrdCGB+WkeZpaaW3EDPe5T1Hloac4RxC77dGXRVIJHI+BolY7OORmxTLbEDx/Xxolwvg1r2i+wLZVILsdiBrAHUmggviPa6/mkXGUcsule1c8Z2fw14y9oFuoJU+uU615VZQ+ZGunekW8aebg98bofHSfkKN8F+jPiGJIyWWRft3e4seup9Aawy1psV3PSNwD8a1/hH0AoIOJxDOfs2xA+LST8BV74P9HeAw0ezw6SPrMMx/wA1VP8AO0ryj5tw+EuOQEt3HJ2yo5n4DWj3D/o34le93C3EB53IT/UZ+VfSyoBoNB4V1FafjiO9Ytwf6DLpg4m4viqMdPWNa1Hs12Zs4Gz7GwCFksxJJLMYBJJ8AB6UYrhzFVOMnwrytJnA3ph8WKj4i8CDDAAbmYig6cYRiRMRIB6+NPSGL2KHXWhOLx8SJ+VM3sKT7rCh9+04OutTaZy5iD10+6qV2u7Ai9N7DAC5u1sQFueKclfw0B8Dvb0w80xi75QEKJMExymDHr4CpvojEFssSRBkcoM6delcG2QdQfX+taZh+GtdLXGAzlizQInNziiCcJRh3kDfrlUdWnZk9idcoJjUxyrVOw3aFjh19oCApyluXKJp7E9mwV7sFD0H30KxvDTZ9mNQrMQeg0ETVSYW60QywGTUbkAwSN9/hTqINdx01+H5etDuFYwLbhTrl68o5T60+G7oJJ2Op0+PwFXqHTuC0NIAGZSPUecfnXOGxBZz7SCraZSNREggHrzqOuMNwTvAIDRGs7VzauArJ7rFhk10Ok0BLscRS9hCjMSwV7T9w+8AVMT4qTUTs3eL4dVbVlJB8wYb5/fT+Bx7G26oykhs2+2bWD5ktUHhVkoG177srx/Mi5sp+sJBOn2jQCx/AVklWy+Y0+PKubeAbLrB0mVqwMgYQGKsBvHL+Ic+lQlwlxbglRl+0pjQa6joTvFGAPxYhgv2VVfUDX5mqDxniDKMYkwAzgf+pAEa/wAVae+Ctv3gCJ3IHM9QdqzHttwt/wBouIvezMrGOYFtY38T8qmnFOw+EvqAbZzLppOsnlrT93tJirZyBjZI3AEN8T+FF+HcNuowBUjqCDy2Px6V5274eXuWvZrLBMukaqsQTr9osB5VnlxSLwvtNib1wC7dZkVXZvJVPMQd457kVZ+Fds3w7Kr6ofdbqvUH7+fWg/Z7szcFtgVym5EkiTCkNHgCQD6VpXZjsXh3tgXAr6hsrCSCuzDkPn4zVcZRcGuDcYW9bDKdCOnTf50qsH7OsAFQQORAMeVKtpGYRwjsRhcO2cIGufabWOfdXYa84nxo+BXteEU8I3icQLaM7HuqCxgE6ASdBqfSm8BxG3eQXLTq6HZlMj+h8KkMYqidsreCwtp7y3Llm4x0XDXfZm4/iolestFFuHIt3FuN2cMme84RZgcyT0AGpNBsD9IeEvMLdpybre6jdzN/ibT0mfA1gfGuP38So9tedspMZmzQD9341P7D4YW7gujK11dULAlUGwKpoHfcgsYXoTqMvyeq6+Poqx7Te4ybe6qnQ/zE974CvLuPVdw/ojH8Ky3E8bxB1/aLwPhcI+SgD5VC/wDiBjcPMXfaiIAuqGE9ZXKx+POqvMsaRicXh7zFA4XUeBYg6gA8hUbFYG22gdD6gH76qvDvpFwGKIXF2VsXPtMA1sn+cCV/xD1ovi+GIAHtuQjbMCLluPIzA8QY8qN0YZxmBuJr7w84PxG9QWxTj7a+YJ+YopZ4MxExbcdQStI8GH1kT1YmkAgcTdTq5boMkEnoJIohhLDtmuXfeICqg2RZk+bHmfADlShVMIFX+UAfOpLGIA/X6mgI2Ew2RwY8D60Wbho3FMC1prT9vHhRHTY0BxZsZD/Cd6r/AG5ta2EUSWLH0Eb/ABqytxVCNjPSq12j4ioDXdD7JCq+Lk7D1yj0NF+HFesdrglxkECCVny/rNFMJxlbhi4YE7eu4NZrat66nvcydJJ1NEbOPYRBnTTn49KiVWNUXEoEMEfwwfs9eu3zqLiCVUkXQRzIAgZdTE9NR8apWE7RuohkVh4SPu0+VGcOjX0GTMgMZs2q5Z12P5VXZODnDuMn2JdmGUCRoB3RJYk8+npXFq4rgIDmJYscpkqzRMRtHh0oF2i4i1oLZRVZmGmUyAo3Zw2gk/GKY4PGHb2jHvrGVQd/5jyHhzmjTxpWGssIkl40LcyN1nrufhRfDKumYbbeHLXxg1VsH2osBc/tIZt9Nt9GB/CvX7eWSY1zD4EdQfDeq1IzxOyc8BWUASjKdfEQd/I9KzbtTxoJi4aXb2awYj6zbjrp8q0m1x9MThmeyy5kBzD+XU6eI1BrKOKW0xV4XUsqxU5GzTkyySQNCA0ltSVgmlTifiu1KWbR9qVBYGF57dBrM1D4bx/Aglyys7GTnBnw1IA/RqRa7G4bMTctCwSRAa4SIicykE6HYSeRouvZCymUoLdxc2yNmYmJI9yYiZM7E84ifT8SeHdq7JEKsjw/pV54LbHsw2XKXAJB5A+6Phr60C7PdmLTKtwwNxktt3YG2aSe8PCKtqoAABy/CtOKa9pUopVaTtD+M8bt4a3nuE9FA3Y9B+dC8V2v9kpZ0EDxifjWT9qu1dy7cdjOZjlUbBR0H8u/WZmovLFSC3aP6VL13MlkhF1EiZ6mW6eXWs7xmJNxpLFnI3M6A8/noPHxptnkwNjpvsAdfU/hSwuIC5zmyMwyq32dROvI5Zg1jutZIcs4ETNxwgG66sx/mCzknoYPhVx7OrhzalboJGhkZTPIAECaotzBtcgBQFXQaiCSPe13JI38qJYTgd1wqI0KB3pGxPIEDX40p9Krhi70zkBbyqr8Wa59ZSPOrfgibVpUnNlESedQuI45SIaDV1LPbl41M4N2nxODabNwhT7yHVG81Ox8RB8an4rhSmWSJ6flQG/h2LZQpLdI1rK6tqvZztJbxoPsptXhq9qdPFkPMfo9aKQ094nyNUrsv9H17u3jcNu4NVy6lfMyBPhrV/t8Te2IxCkn/wDJbWPioP3fCtozruzbjUinjcnWYryymGvkBMSCx+qWAb/pMH5VM/s2o95jHidKZB9zGDYEsa7sWS+p7opYviuHw/dQBmqDex1y+CMxRT9jQ+h5eY18qA8xnEFDmxh+9c+u2/sx4n7R5DlueVU7txxbI1vDWtfZ99vEwQo8dyf96uLpawlg+zWOnUk/PXrVCfspdvP7R2OYmZ08eXrU1URVe1dWWOVhuSO78eX3+dCG4gqtoCwneNPz+6rV/YBm0zZo9B8Nql4H6PmB10qcqtimPj7jEAMAOgH6NT8CrnRRccjlJ38uQ8TWiYX6O0cjOAQPAVcOE9kbVtYVAB0AAp9aV5Mbs8M4gxLvZLk6ypAMdIJgxTj8MxhnNZxAHhbmP+k1vdnhijkKj8axtvDWWuFZOyJzdz7ijxJ+ABPKr6J1glp0suc7MGHvIUadRPeG4op/aLDqigYXEO3IkZQDr7rN7w9KLtgmVnS6jNiHbPcKMO8WJIDBWyts0K2wAmrDg8CZWO4Tq+YIQNJBQCBptOpnN0qcPVNw1rGXst1UXCpIIYEzIInw9BHTwq2Yfs61tkvJbIUZi6ae8csPbUkhVbePqidKgWu1tiblp1vkW2YMwyssKxEkE7SOYqVhO1uFUKDiWhSD3wyxG407pEctp1pwJz47M3tCFttGQQS5AmASBCxoxJjYeOvvD8ChBayLaglWZrh7uTIAxzHdSfjB5U1cTDXyz2byAtEKz2nXlyYSNJ0npTuP4HdYy0uRbKTGQEaEaZguXkNARGh6UkQ4JgZllvhmWCfZqqqBAIU5JlYMd6fSjx4xbXRjqNwveIGpk5Z7um9VfC4xgJeUKytuRqTGhGnIBhEwc29P2+MC2VuKgJdUDIqQ8nQEjkQTqoJ3mnKFlwnFrF1Zt3UYeDCfUbj1r2qXisYL19v3aLlABZsO7ySToDlMdCDzXwpUdixW+13EDnyMAAh7w8V1jpvlms/xGJ21kw531ltzp4fo0d7RcTN24bjSS7OY/iYgifIRVTv3pIJ8Rz/HSseVayeOfaar/Kfn/v8A7Vxcj2Y00/qa4z7T4j9aU8LOZUAGuoMeB/rUKFezYsBgXWSNt9/EVc0xgOwiqNhcE2YFhGXYfnRQ8RyaVcQP4m90qvY1jNc/8YmotzHzQcjtGIp2xi8rq+UEqef3VBbH8qjviOdI8bNwTjS3LIcZAOYLgEEbgiZ+W0VLh7okWnCkSGLKM3SFYZvUgDxrOvo64vcW86oqPKgkOxUDKwAMhWJ32jp0rV8Jibzx3rSHcwrXPACSyePKtZ6zv1l3b22bDpbMG4wzFRHcBPdkjmYJgdPGh3D+1uMCC2zlkGgBJkDpJ5Uu03ExiMZeu7hnMfyp3F/yqKiW3ArO/V54N4fio3Nsn/ED+FFMJxtAR3HHwP41X7F5ampilFOUsHbnEUusM4YKNhE+p1o5gMfhl3Lf9DfgKpZ4gNNSNZ0MfGOVerxJjtT1LSrPEcLGjgeaP/8AzRHCPZuHu3EPgCJ9VOtZlh8W+5qbbxFV2GNUt4UCnwKzrBcZuoO7cYDpMj4HSi+F7VXR72V/MQfiPyqtJb6p/afh7Ym+A0C1aBEEiHZwc5/wwF16mi+H7U2mHeBU/EH1H5UBs4u6EzmW7ztCAnMWGvdU7idN9qLdIkwKr7iKLmytC6bDUHQ6R9803i3KqiWQXRfeWdTJGYsHgQRIJ13IGpmpLWCQt24cgBY5O+FAMRKRLEbzsJ0p+5hmycxJ2GQa6OPeBJJEg8ok6RSNil/FEXrxOzO59C5YaT4g66VGTF27i3EfKpJXI7Z4XvbQoMiCdwdh66XxDs3hbtwu1pcysxKhSm8AiC6+0AGv3RVQ452QwyEBDdUuO6WZWCFSJZlUFssEzMQQfKosq9eYTA2Dba21y27sJW4DqsH6s7DeQQDFWnhPGLdlPY2rw9rA0c3DZZtmEEwOoy79dqpR7K3IzIyMmvezBRoSI7xk7Az41J4X2bxFy6ttrbohMNcYd0Kolz5qusTzGtKaS2doeKXsK6sly57K7bVxrmFtiSHEOCSsrpJ2O5qbheLSFW/esl2MCbIdSfNG0056VS+0nG3u3WCA+xWEtqpkeySFUd3ymOrV12f7RHB5psibg3YFWEHcFgQQDI931qtGeLRie1tsMyXLNq7B3ttpI8Gg+uu9Kh/D+0+EALtaCud8o9Tr7NuflSo0lE7QXit1kIgq7EagwMxK6gwREbUGuka+Go/HnV5+lXgrLdW+JKuApOkArtqN/wDaqA5rO/Wk+EW+R+RqVh7+USdBOlQCfy/KpVkyNakxtcfA3mo2MfMubxqCWiuXv92mTg3mU611+0VHcljNP4dRzpG8W999O4c5pQnXkT47UsVazaiAQPjHOmV1ghu8PCmGh9jMIlhSR3mbSY3jko6VbOKdoP2fCXbswQpC/wAx7qR/jM1m3AeIX4jKXbYDYga7ADU/70f4l2ex2OtKiWgiK2svuRoBEaASauXxF+qEmKp5cWasy/RDj50VD/i/pXN36L+IoJ/ZvafyXE+4kGpyq2K+uMNSsLcdzCgk/IeZ2HrXmI7N4y3q2FuAdYJBjeGUEfOtm7I9kreFtIcoNwgMWjZiNcvjvrvy0FOTStUThnYbGXFDZcoPWQf80UV/sNi7YnIGHgdfyHxrTEqXZatJxRrFb2KyMVcFWG6kEEfGurfE1HOrf9LfCrQw4xBhShAJ6hmUR8TPp4msmF9SJW4vxqb4c9XD/jKgb0hx0daojYwzvPka8/biKXZUjQbfaGKmYftIvkazReJtT1viZo7FY1nC8ZVgFnQHkFDbACGjTb1kjnpIv4r2jljALKczqASAIOWGnNm5bKOYPPKrHGnHOiKdqGHOn2Lq07B4pUYsQ7Kw70EWwmu8FunRo0EKK9xfBFu3WBVmV9ZZhty0AltcsE8/KazVe1b82+6vR2wuD3WIp7BlaBh+EqvdEhAwyxKlo72vrsP4damtci3JfJmIy5YbuAg6LpE6jnoBvNZqvbW/M5m2jc7dPKnP7TM25FGwZVpu4a213M7M20R72aZOpGx0PhtRj+yVrFYeUdgFW4gttDDvMXIM+JmfEdKFfR7YtYxrvtATkCEQzL72YHY+Aq7cBwIstfVZye0XLJJ19mhbU+J+VVJpWsi/8KT38h81EiNImP0TSrjtPw7C/tV5Vd7cXH2GdfeMwJBGs8zSrM154vw1L1trVxQwOkd6dRpB89Z61hvHOCPYc7lJ0b1I1+B+FbXxLElVgsrQGLAQSVA2aCconQKNzzGtVDE4N70m5DBpgESANYA07qgGABpvpOtPlNErLpANdLiKN8V7K3FJNtSV0JHSeVAXwzg+6Z/KoxodN2uZrkWm6V0uGbmPKpwOc0bVwVbrU21w8zrOv660UwnAGdgAh1jnPgfTeiQaB2kMak0TwXCM0cwQx15QNJmAKsVvsi4DAgbx1IMSAD4gqfKKIWezSrlkjUkEQW8JJkKOcRqI51UlTaEcM4Eyd9GKHXvIzIYEcwRPlV04bi8WoEYu/wBQH9m8gQT76E7V1huG7ADLGh8p2nfrRS3h2Vd9CCFACxuNxuZ1E6bb9LkTae/tRj7TQfY3B/GuQ+XccTuNcvOi2H7Z3h/eYUabm3dDf5WUHpz5xyqNh+8AArMpKnUWwRprJLa6gAR865a6CCZKyBMBun8umgJltNuoq5qRq32xsahkvJ1m2WG20280+VNYTEJkUhgyEfu31hl2G+zeBoNjWZEZtCRMjUAkkREiF331Eculp4Jb/cgPl0zAgajQmeWo9KcocLSv4xLQm4wQfxGJ8ANyfATQ3E4W0ztCFddILLI8lIFNWsJbQyqgHrz+J1oocca4I3FbZUsbVtTKhlkuftOsgqOi77k9Ko3FfoMvb2jafyJQ/AiPnV14j2vXAJndC6syroYieex0p7hn0rYC6xRrvsWBj95op/luCVjzI8qmyX6ctnxi3F/o4xmG1e3cUdQMy/FZA9aA3eH3lExm8gdfLrX1nZvq6hlYMp2KkEHyI3qg9teHW2xC+ysoXtqSxQKDmfurm1gAAkywO9TeBznWJvwa4qFmdARsnfzHnouX8aZu4C+gZjbMLGYiCFzbSRtPjWw4KwttHLvMO5LsEzlQwjvErAGgLbyPOgnGODribQNlSWL5dAimDrJGpOv1zOixU9VSsyGIcCSCB1r0Yuavtvs0wuKLmZVUroVVz7pkwJTTkpM89Kg47smiMfZqxRBJMnRQX/eGI5CNunWl1p6qYxVdC+asV3s2F7oC3GBBIjUd2RJMALJ32kRzqPjOBWgC5UZeZRiBJnQTIkdPDbnRlGwEONPWu1x5ojd7PWggcPdIMmMoWByliMsn50xi+z8AMlyViTmAzAc/dJDelL09jQ/oSx/73ErPeKWyPJWYH5svxrSu0vH0wOGuYi5sNgPrXG0UeEnnWXdku0OAwCA23AdtGdkLO3ONu6sxoIHnVl7Q9trGIw4QXVEk5spRpAiQQwjXoRWsuRlfrFsTjizs5JzMSW1OpJkn4mlV24h9HyYiLuHxeHObUrlFtQPDKxg7SIG80qzyr2LbfwIdjnChRqQ2SJ1IgSTMQSToD601dtrERr5xvzk+tTcRcVQOeYhdwRsPdXQE7mdRqPRtWUPojfaZyV+sYGhO8mSfDlWrNAxfDoDIAGYiW3ECR3v5huKi3ez1tgS4gZYnQAAdByJgffrVgsrqde9pPgPEmPwim+IsrKAcxEqDoIAiZ31HWPnNI9Vv+zFm4Ccgg8yfrQAT3gPrBQDruSZpXOxiWUzOFUwJHd31nNGijb4D0tFmz7oMsZLGBAMbaEiBtA00Fctgbt2AzudJyqFAMe9sJbUbljtRg1Wk7Pp3ZVtQN9NNCDG/L5HQVOXhCkk+zX+ImT67wN4o2OGAa5YkjXU6xprOpgTr6V1ashjzOumnSiQaH/8ADcp0GQwCI0IBA19fuAp+xw8DSPjv6nnRO3hR0H9RXa2+9yAjkDvJmTqZ+G1Vg1ETCgctdf1+NPW8IsB2WBJ5HkdNJ89/DrUn2MjxO43+Miu3t/0jl8dqCMsojfQ9Z28/qinrODEagE/yqBPUjrpXSLsBPjPIdAdJbUa+dOrahfAdN5K6a/hQDF61mIENqduunPXb9TU/hV+2LQRIEswMaCQYPhGlQriHkSNT7s8xERrrM+U9aGYzEXFyi3EhhqRoPqzHSQBry5cqAMcQGU/rnQ58VVQxFzH53YXA2YktmtjYSNII00geVeJgsTdyi7fKzHdRVUEcxIJbrzFK08TsfxW1evCxo5UywnSdgpImNzy0023DmB4DZF4sqhVOuUIX1IlQpABgGZk6TGsURwHAbduPZA6GIA0hhrJnoCTPMDepYw6ToTJMGZYtPN2iCs6k+M0YNAwnsTKXLtm65LFbak5naAzPcbu3RoNDl103Br3iHD7v94xLMXLFoIJMyuiwQAAoj+ERGlWZOBeyLLbUnMcxOVspfclSoIXUnlypsYVw0EZYUDKJPM76DQ6b0YQQMBcIAd1KZgcqq0iJlVMkjMIBA9BNc4Dhq3Gd1S2qWxlUFQvdkwBIMtmjMZk9BubBawFtVysNYI7smNpzSSQPAk1xi7dxchEqoB7vcGkHbWTsNOUAb08AJjJbNnUKIAQyNAI0IBkli077AiCaE37Dqi2pyksM2WGeWJALEz7Myy91p86JtjrT3CikFvZgldT3FMtmmYYydD13qThkfNrDMCTlHcJMAJJySIVfu5bIAbW8OguG+r5UELDLLKsIomQzarpLQRHlQ1yyOD7LLmkoucQBEiMxEESBoIOsa1aMbwtrjorNqiQSz+6zL3mzZiNcoIESdOVB2COis/dcqQ7BcyiS2pYnKxYSSVjwB5hgt3B3lsM3sERGZtSQIA57kkKdZMEk6VxZ7OZVtJAdnYFC3cUroPr7yoG/MjerFawhuWgi+0W2pAzZmzNb90kq0grzynoNK4vW4RbLh7dnK9xrkCTBaGy+8gIA0jXXWKWGCcUwaJbZIQezZgy5TyIkd0awG3PKBXPC+yNsZLrlTbcNHccd7WRAE+9MSNKsVrB2PZ5szAOdQBrEgz+8Yvv3SRzGle4cGLa/u/ZvARmUg5hmzwdCOZ5k6kGjBqpY7sa2pVcwJGpzA7bEGNhFKtBv8Tt2yDeJAIAV7WYk5NGDnWdfDlXtGQteWrpNw5YL7ASMxiMsZvdA2001JkzAkd1WJbu59DGj3J1hYEkCAdKDcUONdz7EABFhSPZAHN7PX94QM4If3hswg61x+xY8AuIzfZItEiWu5sh6hFsxJIm4ZkaLWEMDiFwwVRwDmOsACIALs3jrEMdRzEV1lLMJt5gDDd8iCF+rBJgkRHnJ0igP/wAyYAkTqysItwGhlMITIKsFIykrqeVI4bHs8DvlFY5mNgQRlChwCAFCAnu65zr3QaMA97Zghy2mkanLBMmQJgiRPQnnMa0StX0FkArlYEQSQZncNB10nedQKqqWMebrEvltmIf90NBJUlNEzZdACp2Bp7h9viK2rvtFDMxtBchtga3AXghwYKRqefODoYFkuiTuAAZPdEkxG5899dvGktkbzI/Ubj9RTODFzIofvPALtC+8RLe6QujEjQbDnvUu3roGUECJ2Ec/MkSemlAeW7fM9OXTnXXspIIG/h1/W9J37ugMnwJiBIMaa+vOk7leYPKPECfLnr6daYd+zgaRHL4Dn+VI2zz09Otc2b66idBuYESImPKfj5VzcvqBMjwkbnwg8vlrQHroB1nYczv8NqTMVB3PkI8Y89hXYuiPiZ1A11FcLYmc8RI0Osf1/EUAyEyrDb84YcxtpqdDt5daiXMMNDyBJgQPCCecSNTG1TkwQUmGIkEkAaGSenmfjXRw+7GAoIMaAbjrpqeVIINu0zAAL4Akxm56mDHMxHwr2yizPQTA5fHXXx6TUq3zM9wk7hRlA0Oi7rznxr1SSMpy6mTE5iQTM6artqB4UA1ew5ysCSBucmpaY0kQeeWfyonh8GGzJ0yyCsiBqqyfe31I6HrUNw6DUAgDbaSeS90kffp4VP7P4kNnHQj6pXlGx13B1OppwCeEsZECkgkcwI89JMU6yzXteCrSbXDKNlA8gKYu8Kts2ZgSYjVmiDP1ZjnUua9oCl9qFGGuW8mVEuZwzMzSuxi33tJ05dPAVAx2KW5bDIrtqF9oCphp8TMQeYjSeVWjtTZm0DkznOBtMBjqY9B8KpHFeAEjMWTKoYqHOUk65XuKog/CQIjWKzv1Ud4hriBgQHlMhW1bhtfBSIA0AaT6TXi4O1fW17MMjtbIfKWCgDdbavuJkEjlAmaEY7C3GupqRKEuQ0IqMQoGUagREaCNZB3o5hsLhyALiqbqKsi2zldMzaaaRE5oHTmaR1yvBu5qy5Qpyg+9IYiQAO6NBzJI2qNiMI4zGy3eDAaBWLNbHusd00n3h9kURi2Qqq6zlnTv94CTAHdYzInU+W1M8GvsyjLIMjOcoVQ6wWhSMxO2vXpQSG9++wGVQcuUs1xlLEPl0FvUhSYid430pzGWgtuXt7uR7qpIVvqjSAoOu09YovxDGhnhSC6iMkLm+0CpXUSDEQRHrQy/hQ1lLbgE3CzAsjNlMkxIAU6a5RG0GaAbwHaI+zFy4JEsoIOUHvEg6Jp3QNJNKiXDcDK5bly7Ck5coZSAeujAeQ/ClTB/6ifr7dSRv6r94pUqcDvFbH0/Clwv+6/xN/pr2lTAditx/wA1/wAKJcP90/zWvupUqKHmG9z1H+p6eve+P5R/2xSpVIcL/wDc8/wqHhP/AGz/AN4V7SoDt9rPp/7teYv3l/kX/WtKlQBVNz5V5d2Pn+NKlTBrFfgfuobx/wDuV9PvNe0qQG8Ly/XKh/DPe/w/gaVKgPOK/wB4f+YPuai/Dv71/wCRfxpUqc+gUpUqVWkqVKlQAvtF/cH+dP8AWtVDtB/5q9/y7f3GlSrOqgZhf7z/AB4T/s3Kl4D3b/n/APq1eUqR1D4Lta8h95otwfdvNaVKiEgXv/q48j/2zR9f7sf+j/23rylQBvsp/wCVSlSpUyf/2Q=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48132" name="AutoShape 4" descr="data:image/jpeg;base64,/9j/4AAQSkZJRgABAQAAAQABAAD/2wCEAAkGBhMSERUUExQWFRUWFxgaFxgYGBgaHRoYFRgXGBYcGBoYGyYgGBwjGRgYHy8gIycpLCwsFyAxNTAqNSYrLCkBCQoKDgwOFA8PFyocHBwpKSkpKSkpKSkpKSkpKSkpKSkpKSkpLCksKSkpKSksLCwpLCkpLCwsKSkpLCkpKSksKf/AABEIAMEBBgMBIgACEQEDEQH/xAAcAAABBQEBAQAAAAAAAAAAAAAFAAMEBgcCAQj/xABJEAACAQIEAwUEBwUGBAQHAAABAhEAAwQSITEFQVEGImFxgRMykaEHQlKxwdHwFCNicuEWM4KisvEVc5KzJDSDwxclNUNTwtL/xAAYAQADAQEAAAAAAAAAAAAAAAAAAQIDBP/EAB4RAQEBAAMBAAMBAAAAAAAAAAABEQISITETQVED/9oADAMBAAIRAxEAPwCnElQrHY9NPj8qIWHkSBrofMen615VBw1yZUxB08PDyryxiTafKR4a/f8AOuVqNW8TmGuwOm/LlrtT4VY6eeuv57VDQSJBGsz616kxz6a+EVUoe4skeQmPD16UPu3fhrqJNTixgg/j4fDzqKUE/P0ooQxhc+lduhQCGk9PD769v4oLquhjr+jQ7EY0nfXx51KpTrX1Z+9IbqOf5mpFy8CDqGjbNvqORAB+dCd65AI60aaXcIB6c9CIHXpTBxAJmYrkufwrpgPT9daQdDEk7H4VJsXXGxI9T94pqzhJiKkWsNE+Gm+/pTwJ2F45cT6xNHeEdqTcb2baEjQzOvQg6HzqpXGnmB56fMV5g7mW+kbSPmYNMrFmxWGW42ZG9jcU6jXKSOUDVfSfKoeD4o9i+pceyuA5ldBII67w48RrrrNSLmBu32tth0a5cJCso16w5PJdCCTpVgX6MMYypbuXLDSdSDPs25jWJ06SOoppaRwHiyYmytxY10aJ0YRmieWs+tEVQeFDsBwtcFaW1atO6qN1yySdyxJkk+ApvE9pktEC7ZvWweZWR8RMVrECpXxI9T+NITyaR5A0rFxbqhkIKmvCpU7c6YdlW6/5f9q4e05mGyz4HT510HY8q9Og2IoBu3buKNWD+LT+A2ri8SBIQMemb596B86fVq9LdCJoBu3d0Eg+Ij8iaavYnbKJk6ycsDr3t/SakB+eleNFANAj18CKBdrL2IS0GwyMzBu+AO9ljSJ8aseVSNfmP6U17JORy/Ef0oAJ2W7ZW7qBL1zJf1lH7rCDpoQC2nSd6lcX4XinPtMNiipmQjgFI6aDbz+NS8VwdbggsT07x0+dV9+zeLsmMM4VcwJZrl242We8Aj9wSOQI86RYy/t9wXGjEM92zc77FsyqWUltTBSQPLfSlWp2O0+MtErewl4xs9tM4b0BJHzr2p6xctYfm+f6jXeu79vOsgd5eWu3rXOU7bjly/3rpGhhrr8N/SKyaPeG4/LKn08OpBo3OgIIg9D+oqt4rDQQROp29KI8Ox/dytPgeXzpwqnYi2R4g+m/3U1dtGAOhnr8NNalE6akERqPDwn+tR7zezMxK9TrHTyppCsZhDvHw/Ch37KRVssPbcbhf15+fWm8Zw0rqAd9Rv8AfSVqt/s56bb1ybRNFLqp5+muvWkttGgKGJJAAWSSTyjeZowwxMMZqR+zx0okbXs2IYMhGkOpU6DxHWo5Uka6eH62pFr1QoGg0j5+dRMZjeXOljLyjQa6cuXnQp7pnKozMxAAAJMnQAAbk9KDd38QdR8au3YT6O72NK3bk2rAg5iO80fYB0j+I6dJ1h7gHZrDcPC3uIL7S/oy4cxCCdDcOoZ5+qdB57W7hWN4hinBC5bRO8EKAPs6CdAOvKqk/qLf4uvCezeGwy+ztoO9qc3eZiOZneJ6QJqevD7Y1CII2IUAj1AEUBwXBrguG4zn3Aqz4tLNB2Gwpt8RijdzCMkmBrsPzFaoHf2l0aGylCe68xG2jjr0I38ObmMKkBWYCTsQDPOBPOhdjHJeBEeDDkeulCMPjGs4j9mxEsGBay7btbESh/jt6DxGVuZo0J11Gw1wi0PflkSd2AJK+BYSV8VI50X4VxVL6B1IYN0+5hyMyCD0oVxHC6eEgqw6gypHjIFD+F3xYutP91ehyNof63zmfOaAtl3FKu+nI+FdLiEMQw12qBxMhgLid4e64B3U7H0P30NTFqso3pp1o0LE1gNzkfrpXoww6/Oq/Yx3s2WG3+rrr1+GnxoqnFOsfj+VMnuK4YMpCdwnTNvBmQSCddfvqNwzhd2ypBue1JJJZgRqegmBRC3iwwgfCnLV4EsNO6YPnAP40BEAfcyPnPyr03ORFTcw6VHvWjmkAkR1+OlARr8KCx0AEmqBxT6Uct72VhFZtdXcqojkSBqfAUf7f8SaxhHgakadZg1jN7AezZcwPtCZzEHTYkSJ1HmDrWfKqkaJY+kzEAZruDvgE6G2zFSfCR9xpVnyX2BhGVQObsSSTqdQQT60qntVdUYPpBJnxH3GvSumoOvXY/l8aaWATrz3iJrtr8bNpzqVn7cMMpEzt18POh1olGPWefh99SPaGdD5b/CacvpOswRvzoAngruZdakqocFSNOfUeXWgOExRB1BOvWPv2oxhobVTz6/hpJqpU2AXE8Lcw5kSU5EfcaaHa+6ogH7j+FXC3cH1hAiD0/EUl4RYzSLaA7+4D+FLBsVJu0PtB+8tAgmZAIPx5+tah9EXZC23/jSGK6iyG66h38Y90Hl3qg9n+GDF4hbSaAa3D0QRPLQmQB5+FbFYsKihVAVVAAA2AGwFaceP7TazXtDwFrea26C7b3XSdDMabgjbMuulZpxzglxCXsB7luO8B3ntxvmA1K9GjwMEa792o4Pdv2/3Fz2d1fdMSCOan8DyqjYTs4yvnvXbhuA6xlXXxgT86XKFKyPhXBMTizls23fqVBPxOwrUewf0ZtZfvDJdUqXvaHINZt2RtnI95+Q0Hjb07QPbEDL/ANI1PU9Setct22Yb5fhRJJ9FtoyvZLCAqxsIzKZDuMzT1LNuaf4mWUFhb9oFE5QJfT7IO5qvf23J+zHlSudvFA7wHzq9icqDZ4hbxTMbftQ065jqCNwVIBBHTlRPhNxkuNZv6iCyN9pPwI2IrjBcVtX7hfKA8DvCAfU8/WpeMsC4Mu41KmBoeetIwni2COHvJisPLWict9OkEw4B+BonxK2mPQ2/dZCHtON0cbH1mCOhNPYm5awuH/fSUYw08hc0huUeNe8HUWkKJDQoyNzKa5QepGtAN8CvLfsm08i7aYq4O+YayAeRBBFR+KcOysFGw72viYbXzpcVw7T+0JKXkHf0/vEGoDDnrpPL41Pv3Vuql9CWWPq6mD7067qRtvQELBko3syQREHfY6U4i23BVoJUkGRtB36gcwaltgZ7ykGdenyoRisEEvMxBBuIFMHbL3SRymCNdaYTLmEYGViDybl5GolxrizKwPj4ax4U7YxT2yQ2okKJPPqdNQRr6U8uPDXI9JynXQnRojWCPQ0Azg8cA4MyBJMcsoLc6c4dxlU1YmLkGTsCsA8+hHwrjHKnsLtxNIttyI5a/lVV4PiWuJetnU2nJB/gYBk/ysR/hpaMaNhMQu4cMD/Fz8j/AEqcGrPrCgISSeWlN3uO3AYtMR5GP1yp9hi68ZwNm/bNm8uZG8duhBGqnoaznif0RmSUxLN/Ok6b7rufSrFw3jhU5rkuAPeJg+MjajOCxtpySpB8Nogchz50rJRPGY2voWY6viTP8NsD/UaVa9bdSNPvpUusPtXzDdHh4+lce01n9eExThMDb7x/vTDnaYrFqetmfhr+unhUrD3dddfy0+ECoS3Y8Ov6NJLo3oAoy6A6RXVnEZdOR36evWhbY48tenhTP7YTr8aelVptY4AE6H+m3lTWI4r3NCRA5c46eNVwYg7Tp+f+1Xr6JOz5xOK9o2tqxDN0ZtfZr8RmPgvjTnvibMad9HXZ04XBqbixfuw93qCfdTwyqQI6zVppUq6JMZfSqv8Aa3An2ZuoNV94DmvX0+6j5aoPEsUQvdpU2Q47jnQ0FxHGp51Zu2fY0tba/YWHXV7a7MvNkXkw5gbjYSNcwOKNZXxpPR48ZYc6Q46PrelV9700ybtRqsaN2Q4wGxChWILBh47cq1Oz3bcrv0A0B6xXz72Zxfs8TbuclNbtYxbMuYHx6SD0NacUconsy3s1twGV1Kuv5UHwmEayfYGQtkgoxPvW2k79R+FG7FwKhbdz5aetQUclSGJbLJnqN484PyqkpVt8w70FWBiNVKEbGecUK4crYZ3tLGVyWXxYgRPmAPUGpHDWCwB7vIamRr18DXfFbU23aBntAOsHUganQ/w5hQEPh3FHR3tmCqmVnTunlp0Mj0FM9sMU9u0l5B7rrI5ZWBBII8YqL2iYqi31k6qWEfUYgN566+lTsT+9wRQ+8yEieRUZgfiAPjSD3hXHUvoJGo9dvu0qXbwoPeBltIk7Hr5xzql8LvNbKoQVAEAdRzk0YtYllOhIHTcfDl6UAcxODYWmC6lhqJ2mZ86q3Zbh5s23e6wY3lUBRPuoHBJP+KPSrBb40QiFhuCTH8xA0qtYRzlZ2dpQ3QB9XKpaNDtG/KinDuNxGYQpyjTeCPw8eVQRiMoMLnE6x8vGqVhcViLhDnKxAESx0jwIImKsfDMVjLndSyrdCGB+WkeZpaaW3EDPe5T1Hloac4RxC77dGXRVIJHI+BolY7OORmxTLbEDx/Xxolwvg1r2i+wLZVILsdiBrAHUmggviPa6/mkXGUcsule1c8Z2fw14y9oFuoJU+uU615VZQ+ZGunekW8aebg98bofHSfkKN8F+jPiGJIyWWRft3e4seup9Aawy1psV3PSNwD8a1/hH0AoIOJxDOfs2xA+LST8BV74P9HeAw0ezw6SPrMMx/wA1VP8AO0ryj5tw+EuOQEt3HJ2yo5n4DWj3D/o34le93C3EB53IT/UZ+VfSyoBoNB4V1FafjiO9Ytwf6DLpg4m4viqMdPWNa1Hs12Zs4Gz7GwCFksxJJLMYBJJ8AB6UYrhzFVOMnwrytJnA3ph8WKj4i8CDDAAbmYig6cYRiRMRIB6+NPSGL2KHXWhOLx8SJ+VM3sKT7rCh9+04OutTaZy5iD10+6qV2u7Ai9N7DAC5u1sQFueKclfw0B8Dvb0w80xi75QEKJMExymDHr4CpvojEFssSRBkcoM6delcG2QdQfX+taZh+GtdLXGAzlizQInNziiCcJRh3kDfrlUdWnZk9idcoJjUxyrVOw3aFjh19oCApyluXKJp7E9mwV7sFD0H30KxvDTZ9mNQrMQeg0ETVSYW60QywGTUbkAwSN9/hTqINdx01+H5etDuFYwLbhTrl68o5T60+G7oJJ2Op0+PwFXqHTuC0NIAGZSPUecfnXOGxBZz7SCraZSNREggHrzqOuMNwTvAIDRGs7VzauArJ7rFhk10Ok0BLscRS9hCjMSwV7T9w+8AVMT4qTUTs3eL4dVbVlJB8wYb5/fT+Bx7G26oykhs2+2bWD5ktUHhVkoG177srx/Mi5sp+sJBOn2jQCx/AVklWy+Y0+PKubeAbLrB0mVqwMgYQGKsBvHL+Ic+lQlwlxbglRl+0pjQa6joTvFGAPxYhgv2VVfUDX5mqDxniDKMYkwAzgf+pAEa/wAVae+Ctv3gCJ3IHM9QdqzHttwt/wBouIvezMrGOYFtY38T8qmnFOw+EvqAbZzLppOsnlrT93tJirZyBjZI3AEN8T+FF+HcNuowBUjqCDy2Px6V5274eXuWvZrLBMukaqsQTr9osB5VnlxSLwvtNib1wC7dZkVXZvJVPMQd457kVZ+Fds3w7Kr6ofdbqvUH7+fWg/Z7szcFtgVym5EkiTCkNHgCQD6VpXZjsXh3tgXAr6hsrCSCuzDkPn4zVcZRcGuDcYW9bDKdCOnTf50qsH7OsAFQQORAMeVKtpGYRwjsRhcO2cIGufabWOfdXYa84nxo+BXteEU8I3icQLaM7HuqCxgE6ASdBqfSm8BxG3eQXLTq6HZlMj+h8KkMYqidsreCwtp7y3Llm4x0XDXfZm4/iolestFFuHIt3FuN2cMme84RZgcyT0AGpNBsD9IeEvMLdpybre6jdzN/ibT0mfA1gfGuP38So9tedspMZmzQD9341P7D4YW7gujK11dULAlUGwKpoHfcgsYXoTqMvyeq6+Poqx7Te4ybe6qnQ/zE974CvLuPVdw/ojH8Ky3E8bxB1/aLwPhcI+SgD5VC/wDiBjcPMXfaiIAuqGE9ZXKx+POqvMsaRicXh7zFA4XUeBYg6gA8hUbFYG22gdD6gH76qvDvpFwGKIXF2VsXPtMA1sn+cCV/xD1ovi+GIAHtuQjbMCLluPIzA8QY8qN0YZxmBuJr7w84PxG9QWxTj7a+YJ+YopZ4MxExbcdQStI8GH1kT1YmkAgcTdTq5boMkEnoJIohhLDtmuXfeICqg2RZk+bHmfADlShVMIFX+UAfOpLGIA/X6mgI2Ew2RwY8D60Wbho3FMC1prT9vHhRHTY0BxZsZD/Cd6r/AG5ta2EUSWLH0Eb/ABqytxVCNjPSq12j4ioDXdD7JCq+Lk7D1yj0NF+HFesdrglxkECCVny/rNFMJxlbhi4YE7eu4NZrat66nvcydJJ1NEbOPYRBnTTn49KiVWNUXEoEMEfwwfs9eu3zqLiCVUkXQRzIAgZdTE9NR8apWE7RuohkVh4SPu0+VGcOjX0GTMgMZs2q5Z12P5VXZODnDuMn2JdmGUCRoB3RJYk8+npXFq4rgIDmJYscpkqzRMRtHh0oF2i4i1oLZRVZmGmUyAo3Zw2gk/GKY4PGHb2jHvrGVQd/5jyHhzmjTxpWGssIkl40LcyN1nrufhRfDKumYbbeHLXxg1VsH2osBc/tIZt9Nt9GB/CvX7eWSY1zD4EdQfDeq1IzxOyc8BWUASjKdfEQd/I9KzbtTxoJi4aXb2awYj6zbjrp8q0m1x9MThmeyy5kBzD+XU6eI1BrKOKW0xV4XUsqxU5GzTkyySQNCA0ltSVgmlTifiu1KWbR9qVBYGF57dBrM1D4bx/Aglyys7GTnBnw1IA/RqRa7G4bMTctCwSRAa4SIicykE6HYSeRouvZCymUoLdxc2yNmYmJI9yYiZM7E84ifT8SeHdq7JEKsjw/pV54LbHsw2XKXAJB5A+6Phr60C7PdmLTKtwwNxktt3YG2aSe8PCKtqoAABy/CtOKa9pUopVaTtD+M8bt4a3nuE9FA3Y9B+dC8V2v9kpZ0EDxifjWT9qu1dy7cdjOZjlUbBR0H8u/WZmovLFSC3aP6VL13MlkhF1EiZ6mW6eXWs7xmJNxpLFnI3M6A8/noPHxptnkwNjpvsAdfU/hSwuIC5zmyMwyq32dROvI5Zg1jutZIcs4ETNxwgG66sx/mCzknoYPhVx7OrhzalboJGhkZTPIAECaotzBtcgBQFXQaiCSPe13JI38qJYTgd1wqI0KB3pGxPIEDX40p9Krhi70zkBbyqr8Wa59ZSPOrfgibVpUnNlESedQuI45SIaDV1LPbl41M4N2nxODabNwhT7yHVG81Ox8RB8an4rhSmWSJ6flQG/h2LZQpLdI1rK6tqvZztJbxoPsptXhq9qdPFkPMfo9aKQ094nyNUrsv9H17u3jcNu4NVy6lfMyBPhrV/t8Te2IxCkn/wDJbWPioP3fCtozruzbjUinjcnWYryymGvkBMSCx+qWAb/pMH5VM/s2o95jHidKZB9zGDYEsa7sWS+p7opYviuHw/dQBmqDex1y+CMxRT9jQ+h5eY18qA8xnEFDmxh+9c+u2/sx4n7R5DlueVU7txxbI1vDWtfZ99vEwQo8dyf96uLpawlg+zWOnUk/PXrVCfspdvP7R2OYmZ08eXrU1URVe1dWWOVhuSO78eX3+dCG4gqtoCwneNPz+6rV/YBm0zZo9B8Nql4H6PmB10qcqtimPj7jEAMAOgH6NT8CrnRRccjlJ38uQ8TWiYX6O0cjOAQPAVcOE9kbVtYVAB0AAp9aV5Mbs8M4gxLvZLk6ypAMdIJgxTj8MxhnNZxAHhbmP+k1vdnhijkKj8axtvDWWuFZOyJzdz7ijxJ+ABPKr6J1glp0suc7MGHvIUadRPeG4op/aLDqigYXEO3IkZQDr7rN7w9KLtgmVnS6jNiHbPcKMO8WJIDBWyts0K2wAmrDg8CZWO4Tq+YIQNJBQCBptOpnN0qcPVNw1rGXst1UXCpIIYEzIInw9BHTwq2Yfs61tkvJbIUZi6ae8csPbUkhVbePqidKgWu1tiblp1vkW2YMwyssKxEkE7SOYqVhO1uFUKDiWhSD3wyxG407pEctp1pwJz47M3tCFttGQQS5AmASBCxoxJjYeOvvD8ChBayLaglWZrh7uTIAxzHdSfjB5U1cTDXyz2byAtEKz2nXlyYSNJ0npTuP4HdYy0uRbKTGQEaEaZguXkNARGh6UkQ4JgZllvhmWCfZqqqBAIU5JlYMd6fSjx4xbXRjqNwveIGpk5Z7um9VfC4xgJeUKytuRqTGhGnIBhEwc29P2+MC2VuKgJdUDIqQ8nQEjkQTqoJ3mnKFlwnFrF1Zt3UYeDCfUbj1r2qXisYL19v3aLlABZsO7ySToDlMdCDzXwpUdixW+13EDnyMAAh7w8V1jpvlms/xGJ21kw531ltzp4fo0d7RcTN24bjSS7OY/iYgifIRVTv3pIJ8Rz/HSseVayeOfaar/Kfn/v8A7Vxcj2Y00/qa4z7T4j9aU8LOZUAGuoMeB/rUKFezYsBgXWSNt9/EVc0xgOwiqNhcE2YFhGXYfnRQ8RyaVcQP4m90qvY1jNc/8YmotzHzQcjtGIp2xi8rq+UEqef3VBbH8qjviOdI8bNwTjS3LIcZAOYLgEEbgiZ+W0VLh7okWnCkSGLKM3SFYZvUgDxrOvo64vcW86oqPKgkOxUDKwAMhWJ32jp0rV8Jibzx3rSHcwrXPACSyePKtZ6zv1l3b22bDpbMG4wzFRHcBPdkjmYJgdPGh3D+1uMCC2zlkGgBJkDpJ5Uu03ExiMZeu7hnMfyp3F/yqKiW3ArO/V54N4fio3Nsn/ED+FFMJxtAR3HHwP41X7F5ampilFOUsHbnEUusM4YKNhE+p1o5gMfhl3Lf9DfgKpZ4gNNSNZ0MfGOVerxJjtT1LSrPEcLGjgeaP/8AzRHCPZuHu3EPgCJ9VOtZlh8W+5qbbxFV2GNUt4UCnwKzrBcZuoO7cYDpMj4HSi+F7VXR72V/MQfiPyqtJb6p/afh7Ym+A0C1aBEEiHZwc5/wwF16mi+H7U2mHeBU/EH1H5UBs4u6EzmW7ztCAnMWGvdU7idN9qLdIkwKr7iKLmytC6bDUHQ6R9803i3KqiWQXRfeWdTJGYsHgQRIJ13IGpmpLWCQt24cgBY5O+FAMRKRLEbzsJ0p+5hmycxJ2GQa6OPeBJJEg8ok6RSNil/FEXrxOzO59C5YaT4g66VGTF27i3EfKpJXI7Z4XvbQoMiCdwdh66XxDs3hbtwu1pcysxKhSm8AiC6+0AGv3RVQ452QwyEBDdUuO6WZWCFSJZlUFssEzMQQfKosq9eYTA2Dba21y27sJW4DqsH6s7DeQQDFWnhPGLdlPY2rw9rA0c3DZZtmEEwOoy79dqpR7K3IzIyMmvezBRoSI7xk7Az41J4X2bxFy6ttrbohMNcYd0Kolz5qusTzGtKaS2doeKXsK6sly57K7bVxrmFtiSHEOCSsrpJ2O5qbheLSFW/esl2MCbIdSfNG0056VS+0nG3u3WCA+xWEtqpkeySFUd3ymOrV12f7RHB5psibg3YFWEHcFgQQDI931qtGeLRie1tsMyXLNq7B3ttpI8Gg+uu9Kh/D+0+EALtaCud8o9Tr7NuflSo0lE7QXit1kIgq7EagwMxK6gwREbUGuka+Go/HnV5+lXgrLdW+JKuApOkArtqN/wDaqA5rO/Wk+EW+R+RqVh7+USdBOlQCfy/KpVkyNakxtcfA3mo2MfMubxqCWiuXv92mTg3mU611+0VHcljNP4dRzpG8W999O4c5pQnXkT47UsVazaiAQPjHOmV1ghu8PCmGh9jMIlhSR3mbSY3jko6VbOKdoP2fCXbswQpC/wAx7qR/jM1m3AeIX4jKXbYDYga7ADU/70f4l2ex2OtKiWgiK2svuRoBEaASauXxF+qEmKp5cWasy/RDj50VD/i/pXN36L+IoJ/ZvafyXE+4kGpyq2K+uMNSsLcdzCgk/IeZ2HrXmI7N4y3q2FuAdYJBjeGUEfOtm7I9kreFtIcoNwgMWjZiNcvjvrvy0FOTStUThnYbGXFDZcoPWQf80UV/sNi7YnIGHgdfyHxrTEqXZatJxRrFb2KyMVcFWG6kEEfGurfE1HOrf9LfCrQw4xBhShAJ6hmUR8TPp4msmF9SJW4vxqb4c9XD/jKgb0hx0daojYwzvPka8/biKXZUjQbfaGKmYftIvkazReJtT1viZo7FY1nC8ZVgFnQHkFDbACGjTb1kjnpIv4r2jljALKczqASAIOWGnNm5bKOYPPKrHGnHOiKdqGHOn2Lq07B4pUYsQ7Kw70EWwmu8FunRo0EKK9xfBFu3WBVmV9ZZhty0AltcsE8/KazVe1b82+6vR2wuD3WIp7BlaBh+EqvdEhAwyxKlo72vrsP4damtci3JfJmIy5YbuAg6LpE6jnoBvNZqvbW/M5m2jc7dPKnP7TM25FGwZVpu4a213M7M20R72aZOpGx0PhtRj+yVrFYeUdgFW4gttDDvMXIM+JmfEdKFfR7YtYxrvtATkCEQzL72YHY+Aq7cBwIstfVZye0XLJJ19mhbU+J+VVJpWsi/8KT38h81EiNImP0TSrjtPw7C/tV5Vd7cXH2GdfeMwJBGs8zSrM154vw1L1trVxQwOkd6dRpB89Z61hvHOCPYc7lJ0b1I1+B+FbXxLElVgsrQGLAQSVA2aCconQKNzzGtVDE4N70m5DBpgESANYA07qgGABpvpOtPlNErLpANdLiKN8V7K3FJNtSV0JHSeVAXwzg+6Z/KoxodN2uZrkWm6V0uGbmPKpwOc0bVwVbrU21w8zrOv660UwnAGdgAh1jnPgfTeiQaB2kMak0TwXCM0cwQx15QNJmAKsVvsi4DAgbx1IMSAD4gqfKKIWezSrlkjUkEQW8JJkKOcRqI51UlTaEcM4Eyd9GKHXvIzIYEcwRPlV04bi8WoEYu/wBQH9m8gQT76E7V1huG7ADLGh8p2nfrRS3h2Vd9CCFACxuNxuZ1E6bb9LkTae/tRj7TQfY3B/GuQ+XccTuNcvOi2H7Z3h/eYUabm3dDf5WUHpz5xyqNh+8AArMpKnUWwRprJLa6gAR865a6CCZKyBMBun8umgJltNuoq5qRq32xsahkvJ1m2WG20280+VNYTEJkUhgyEfu31hl2G+zeBoNjWZEZtCRMjUAkkREiF331Eculp4Jb/cgPl0zAgajQmeWo9KcocLSv4xLQm4wQfxGJ8ANyfATQ3E4W0ztCFddILLI8lIFNWsJbQyqgHrz+J1oocca4I3FbZUsbVtTKhlkuftOsgqOi77k9Ko3FfoMvb2jafyJQ/AiPnV14j2vXAJndC6syroYieex0p7hn0rYC6xRrvsWBj95op/luCVjzI8qmyX6ctnxi3F/o4xmG1e3cUdQMy/FZA9aA3eH3lExm8gdfLrX1nZvq6hlYMp2KkEHyI3qg9teHW2xC+ysoXtqSxQKDmfurm1gAAkywO9TeBznWJvwa4qFmdARsnfzHnouX8aZu4C+gZjbMLGYiCFzbSRtPjWw4KwttHLvMO5LsEzlQwjvErAGgLbyPOgnGODribQNlSWL5dAimDrJGpOv1zOixU9VSsyGIcCSCB1r0Yuavtvs0wuKLmZVUroVVz7pkwJTTkpM89Kg47smiMfZqxRBJMnRQX/eGI5CNunWl1p6qYxVdC+asV3s2F7oC3GBBIjUd2RJMALJ32kRzqPjOBWgC5UZeZRiBJnQTIkdPDbnRlGwEONPWu1x5ojd7PWggcPdIMmMoWByliMsn50xi+z8AMlyViTmAzAc/dJDelL09jQ/oSx/73ErPeKWyPJWYH5svxrSu0vH0wOGuYi5sNgPrXG0UeEnnWXdku0OAwCA23AdtGdkLO3ONu6sxoIHnVl7Q9trGIw4QXVEk5spRpAiQQwjXoRWsuRlfrFsTjizs5JzMSW1OpJkn4mlV24h9HyYiLuHxeHObUrlFtQPDKxg7SIG80qzyr2LbfwIdjnChRqQ2SJ1IgSTMQSToD601dtrERr5xvzk+tTcRcVQOeYhdwRsPdXQE7mdRqPRtWUPojfaZyV+sYGhO8mSfDlWrNAxfDoDIAGYiW3ECR3v5huKi3ez1tgS4gZYnQAAdByJgffrVgsrqde9pPgPEmPwim+IsrKAcxEqDoIAiZ31HWPnNI9Vv+zFm4Ccgg8yfrQAT3gPrBQDruSZpXOxiWUzOFUwJHd31nNGijb4D0tFmz7oMsZLGBAMbaEiBtA00Fctgbt2AzudJyqFAMe9sJbUbljtRg1Wk7Pp3ZVtQN9NNCDG/L5HQVOXhCkk+zX+ImT67wN4o2OGAa5YkjXU6xprOpgTr6V1ashjzOumnSiQaH/8ADcp0GQwCI0IBA19fuAp+xw8DSPjv6nnRO3hR0H9RXa2+9yAjkDvJmTqZ+G1Vg1ETCgctdf1+NPW8IsB2WBJ5HkdNJ89/DrUn2MjxO43+Miu3t/0jl8dqCMsojfQ9Z28/qinrODEagE/yqBPUjrpXSLsBPjPIdAdJbUa+dOrahfAdN5K6a/hQDF61mIENqduunPXb9TU/hV+2LQRIEswMaCQYPhGlQriHkSNT7s8xERrrM+U9aGYzEXFyi3EhhqRoPqzHSQBry5cqAMcQGU/rnQ58VVQxFzH53YXA2YktmtjYSNII00geVeJgsTdyi7fKzHdRVUEcxIJbrzFK08TsfxW1evCxo5UywnSdgpImNzy0023DmB4DZF4sqhVOuUIX1IlQpABgGZk6TGsURwHAbduPZA6GIA0hhrJnoCTPMDepYw6ToTJMGZYtPN2iCs6k+M0YNAwnsTKXLtm65LFbak5naAzPcbu3RoNDl103Br3iHD7v94xLMXLFoIJMyuiwQAAoj+ERGlWZOBeyLLbUnMcxOVspfclSoIXUnlypsYVw0EZYUDKJPM76DQ6b0YQQMBcIAd1KZgcqq0iJlVMkjMIBA9BNc4Dhq3Gd1S2qWxlUFQvdkwBIMtmjMZk9BubBawFtVysNYI7smNpzSSQPAk1xi7dxchEqoB7vcGkHbWTsNOUAb08AJjJbNnUKIAQyNAI0IBkli077AiCaE37Dqi2pyksM2WGeWJALEz7Myy91p86JtjrT3CikFvZgldT3FMtmmYYydD13qThkfNrDMCTlHcJMAJJySIVfu5bIAbW8OguG+r5UELDLLKsIomQzarpLQRHlQ1yyOD7LLmkoucQBEiMxEESBoIOsa1aMbwtrjorNqiQSz+6zL3mzZiNcoIESdOVB2COis/dcqQ7BcyiS2pYnKxYSSVjwB5hgt3B3lsM3sERGZtSQIA57kkKdZMEk6VxZ7OZVtJAdnYFC3cUroPr7yoG/MjerFawhuWgi+0W2pAzZmzNb90kq0grzynoNK4vW4RbLh7dnK9xrkCTBaGy+8gIA0jXXWKWGCcUwaJbZIQezZgy5TyIkd0awG3PKBXPC+yNsZLrlTbcNHccd7WRAE+9MSNKsVrB2PZ5szAOdQBrEgz+8Yvv3SRzGle4cGLa/u/ZvARmUg5hmzwdCOZ5k6kGjBqpY7sa2pVcwJGpzA7bEGNhFKtBv8Tt2yDeJAIAV7WYk5NGDnWdfDlXtGQteWrpNw5YL7ASMxiMsZvdA2001JkzAkd1WJbu59DGj3J1hYEkCAdKDcUONdz7EABFhSPZAHN7PX94QM4If3hswg61x+xY8AuIzfZItEiWu5sh6hFsxJIm4ZkaLWEMDiFwwVRwDmOsACIALs3jrEMdRzEV1lLMJt5gDDd8iCF+rBJgkRHnJ0igP/wAyYAkTqysItwGhlMITIKsFIykrqeVI4bHs8DvlFY5mNgQRlChwCAFCAnu65zr3QaMA97Zghy2mkanLBMmQJgiRPQnnMa0StX0FkArlYEQSQZncNB10nedQKqqWMebrEvltmIf90NBJUlNEzZdACp2Bp7h9viK2rvtFDMxtBchtga3AXghwYKRqefODoYFkuiTuAAZPdEkxG5899dvGktkbzI/Ubj9RTODFzIofvPALtC+8RLe6QujEjQbDnvUu3roGUECJ2Ec/MkSemlAeW7fM9OXTnXXspIIG/h1/W9J37ugMnwJiBIMaa+vOk7leYPKPECfLnr6daYd+zgaRHL4Dn+VI2zz09Otc2b66idBuYESImPKfj5VzcvqBMjwkbnwg8vlrQHroB1nYczv8NqTMVB3PkI8Y89hXYuiPiZ1A11FcLYmc8RI0Osf1/EUAyEyrDb84YcxtpqdDt5daiXMMNDyBJgQPCCecSNTG1TkwQUmGIkEkAaGSenmfjXRw+7GAoIMaAbjrpqeVIINu0zAAL4Akxm56mDHMxHwr2yizPQTA5fHXXx6TUq3zM9wk7hRlA0Oi7rznxr1SSMpy6mTE5iQTM6artqB4UA1ew5ysCSBucmpaY0kQeeWfyonh8GGzJ0yyCsiBqqyfe31I6HrUNw6DUAgDbaSeS90kffp4VP7P4kNnHQj6pXlGx13B1OppwCeEsZECkgkcwI89JMU6yzXteCrSbXDKNlA8gKYu8Kts2ZgSYjVmiDP1ZjnUua9oCl9qFGGuW8mVEuZwzMzSuxi33tJ05dPAVAx2KW5bDIrtqF9oCphp8TMQeYjSeVWjtTZm0DkznOBtMBjqY9B8KpHFeAEjMWTKoYqHOUk65XuKog/CQIjWKzv1Ud4hriBgQHlMhW1bhtfBSIA0AaT6TXi4O1fW17MMjtbIfKWCgDdbavuJkEjlAmaEY7C3GupqRKEuQ0IqMQoGUagREaCNZB3o5hsLhyALiqbqKsi2zldMzaaaRE5oHTmaR1yvBu5qy5Qpyg+9IYiQAO6NBzJI2qNiMI4zGy3eDAaBWLNbHusd00n3h9kURi2Qqq6zlnTv94CTAHdYzInU+W1M8GvsyjLIMjOcoVQ6wWhSMxO2vXpQSG9++wGVQcuUs1xlLEPl0FvUhSYid430pzGWgtuXt7uR7qpIVvqjSAoOu09YovxDGhnhSC6iMkLm+0CpXUSDEQRHrQy/hQ1lLbgE3CzAsjNlMkxIAU6a5RG0GaAbwHaI+zFy4JEsoIOUHvEg6Jp3QNJNKiXDcDK5bly7Ck5coZSAeujAeQ/ClTB/6ifr7dSRv6r94pUqcDvFbH0/Clwv+6/xN/pr2lTAditx/wA1/wAKJcP90/zWvupUqKHmG9z1H+p6eve+P5R/2xSpVIcL/wDc8/wqHhP/AGz/AN4V7SoDt9rPp/7teYv3l/kX/WtKlQBVNz5V5d2Pn+NKlTBrFfgfuobx/wDuV9PvNe0qQG8Ly/XKh/DPe/w/gaVKgPOK/wB4f+YPuai/Dv71/wCRfxpUqc+gUpUqVWkqVKlQAvtF/cH+dP8AWtVDtB/5q9/y7f3GlSrOqgZhf7z/AB4T/s3Kl4D3b/n/APq1eUqR1D4Lta8h95otwfdvNaVKiEgXv/q48j/2zR9f7sf+j/23rylQBvsp/wCVSlSpUyf/2Q=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48134" name="AutoShape 6" descr="data:image/jpeg;base64,/9j/4AAQSkZJRgABAQAAAQABAAD/2wCEAAkGBhMSERUUExQWFRUWFxgaFxgYGBgaHRoYFRgXGBYcGBoYGyYgGBwjGRgYHy8gIycpLCwsFyAxNTAqNSYrLCkBCQoKDgwOFA8PFyocHBwpKSkpKSkpKSkpKSkpKSkpKSkpKSkpLCksKSkpKSksLCwpLCkpLCwsKSkpLCkpKSksKf/AABEIAMEBBgMBIgACEQEDEQH/xAAcAAABBQEBAQAAAAAAAAAAAAAFAAMEBgcCAQj/xABJEAACAQIEAwUEBwUGBAQHAAABAhEAAwQSITEFQVEGImFxgRMykaEHQlKxwdHwFCNicuEWM4KisvEVc5KzJDSDwxclNUNTwtL/xAAYAQADAQEAAAAAAAAAAAAAAAAAAQIDBP/EAB4RAQEBAAMBAAMBAAAAAAAAAAABEQISITETQVED/9oADAMBAAIRAxEAPwCnElQrHY9NPj8qIWHkSBrofMen615VBw1yZUxB08PDyryxiTafKR4a/f8AOuVqNW8TmGuwOm/LlrtT4VY6eeuv57VDQSJBGsz616kxz6a+EVUoe4skeQmPD16UPu3fhrqJNTixgg/j4fDzqKUE/P0ooQxhc+lduhQCGk9PD769v4oLquhjr+jQ7EY0nfXx51KpTrX1Z+9IbqOf5mpFy8CDqGjbNvqORAB+dCd65AI60aaXcIB6c9CIHXpTBxAJmYrkufwrpgPT9daQdDEk7H4VJsXXGxI9T94pqzhJiKkWsNE+Gm+/pTwJ2F45cT6xNHeEdqTcb2baEjQzOvQg6HzqpXGnmB56fMV5g7mW+kbSPmYNMrFmxWGW42ZG9jcU6jXKSOUDVfSfKoeD4o9i+pceyuA5ldBII67w48RrrrNSLmBu32tth0a5cJCso16w5PJdCCTpVgX6MMYypbuXLDSdSDPs25jWJ06SOoppaRwHiyYmytxY10aJ0YRmieWs+tEVQeFDsBwtcFaW1atO6qN1yySdyxJkk+ApvE9pktEC7ZvWweZWR8RMVrECpXxI9T+NITyaR5A0rFxbqhkIKmvCpU7c6YdlW6/5f9q4e05mGyz4HT510HY8q9Og2IoBu3buKNWD+LT+A2ri8SBIQMemb596B86fVq9LdCJoBu3d0Eg+Ij8iaavYnbKJk6ycsDr3t/SakB+eleNFANAj18CKBdrL2IS0GwyMzBu+AO9ljSJ8aseVSNfmP6U17JORy/Ef0oAJ2W7ZW7qBL1zJf1lH7rCDpoQC2nSd6lcX4XinPtMNiipmQjgFI6aDbz+NS8VwdbggsT07x0+dV9+zeLsmMM4VcwJZrl242We8Aj9wSOQI86RYy/t9wXGjEM92zc77FsyqWUltTBSQPLfSlWp2O0+MtErewl4xs9tM4b0BJHzr2p6xctYfm+f6jXeu79vOsgd5eWu3rXOU7bjly/3rpGhhrr8N/SKyaPeG4/LKn08OpBo3OgIIg9D+oqt4rDQQROp29KI8Ox/dytPgeXzpwqnYi2R4g+m/3U1dtGAOhnr8NNalE6akERqPDwn+tR7zezMxK9TrHTyppCsZhDvHw/Ch37KRVssPbcbhf15+fWm8Zw0rqAd9Rv8AfSVqt/s56bb1ybRNFLqp5+muvWkttGgKGJJAAWSSTyjeZowwxMMZqR+zx0okbXs2IYMhGkOpU6DxHWo5Uka6eH62pFr1QoGg0j5+dRMZjeXOljLyjQa6cuXnQp7pnKozMxAAAJMnQAAbk9KDd38QdR8au3YT6O72NK3bk2rAg5iO80fYB0j+I6dJ1h7gHZrDcPC3uIL7S/oy4cxCCdDcOoZ5+qdB57W7hWN4hinBC5bRO8EKAPs6CdAOvKqk/qLf4uvCezeGwy+ztoO9qc3eZiOZneJ6QJqevD7Y1CII2IUAj1AEUBwXBrguG4zn3Aqz4tLNB2Gwpt8RijdzCMkmBrsPzFaoHf2l0aGylCe68xG2jjr0I38ObmMKkBWYCTsQDPOBPOhdjHJeBEeDDkeulCMPjGs4j9mxEsGBay7btbESh/jt6DxGVuZo0J11Gw1wi0PflkSd2AJK+BYSV8VI50X4VxVL6B1IYN0+5hyMyCD0oVxHC6eEgqw6gypHjIFD+F3xYutP91ehyNof63zmfOaAtl3FKu+nI+FdLiEMQw12qBxMhgLid4e64B3U7H0P30NTFqso3pp1o0LE1gNzkfrpXoww6/Oq/Yx3s2WG3+rrr1+GnxoqnFOsfj+VMnuK4YMpCdwnTNvBmQSCddfvqNwzhd2ypBue1JJJZgRqegmBRC3iwwgfCnLV4EsNO6YPnAP40BEAfcyPnPyr03ORFTcw6VHvWjmkAkR1+OlARr8KCx0AEmqBxT6Uct72VhFZtdXcqojkSBqfAUf7f8SaxhHgakadZg1jN7AezZcwPtCZzEHTYkSJ1HmDrWfKqkaJY+kzEAZruDvgE6G2zFSfCR9xpVnyX2BhGVQObsSSTqdQQT60qntVdUYPpBJnxH3GvSumoOvXY/l8aaWATrz3iJrtr8bNpzqVn7cMMpEzt18POh1olGPWefh99SPaGdD5b/CacvpOswRvzoAngruZdakqocFSNOfUeXWgOExRB1BOvWPv2oxhobVTz6/hpJqpU2AXE8Lcw5kSU5EfcaaHa+6ogH7j+FXC3cH1hAiD0/EUl4RYzSLaA7+4D+FLBsVJu0PtB+8tAgmZAIPx5+tah9EXZC23/jSGK6iyG66h38Y90Hl3qg9n+GDF4hbSaAa3D0QRPLQmQB5+FbFYsKihVAVVAAA2AGwFaceP7TazXtDwFrea26C7b3XSdDMabgjbMuulZpxzglxCXsB7luO8B3ntxvmA1K9GjwMEa792o4Pdv2/3Fz2d1fdMSCOan8DyqjYTs4yvnvXbhuA6xlXXxgT86XKFKyPhXBMTizls23fqVBPxOwrUewf0ZtZfvDJdUqXvaHINZt2RtnI95+Q0Hjb07QPbEDL/ANI1PU9Setct22Yb5fhRJJ9FtoyvZLCAqxsIzKZDuMzT1LNuaf4mWUFhb9oFE5QJfT7IO5qvf23J+zHlSudvFA7wHzq9icqDZ4hbxTMbftQ065jqCNwVIBBHTlRPhNxkuNZv6iCyN9pPwI2IrjBcVtX7hfKA8DvCAfU8/WpeMsC4Mu41KmBoeetIwni2COHvJisPLWict9OkEw4B+BonxK2mPQ2/dZCHtON0cbH1mCOhNPYm5awuH/fSUYw08hc0huUeNe8HUWkKJDQoyNzKa5QepGtAN8CvLfsm08i7aYq4O+YayAeRBBFR+KcOysFGw72viYbXzpcVw7T+0JKXkHf0/vEGoDDnrpPL41Pv3Vuql9CWWPq6mD7067qRtvQELBko3syQREHfY6U4i23BVoJUkGRtB36gcwaltgZ7ykGdenyoRisEEvMxBBuIFMHbL3SRymCNdaYTLmEYGViDybl5GolxrizKwPj4ax4U7YxT2yQ2okKJPPqdNQRr6U8uPDXI9JynXQnRojWCPQ0Azg8cA4MyBJMcsoLc6c4dxlU1YmLkGTsCsA8+hHwrjHKnsLtxNIttyI5a/lVV4PiWuJetnU2nJB/gYBk/ysR/hpaMaNhMQu4cMD/Fz8j/AEqcGrPrCgISSeWlN3uO3AYtMR5GP1yp9hi68ZwNm/bNm8uZG8duhBGqnoaznif0RmSUxLN/Ok6b7rufSrFw3jhU5rkuAPeJg+MjajOCxtpySpB8Nogchz50rJRPGY2voWY6viTP8NsD/UaVa9bdSNPvpUusPtXzDdHh4+lce01n9eExThMDb7x/vTDnaYrFqetmfhr+unhUrD3dddfy0+ECoS3Y8Ov6NJLo3oAoy6A6RXVnEZdOR36evWhbY48tenhTP7YTr8aelVptY4AE6H+m3lTWI4r3NCRA5c46eNVwYg7Tp+f+1Xr6JOz5xOK9o2tqxDN0ZtfZr8RmPgvjTnvibMad9HXZ04XBqbixfuw93qCfdTwyqQI6zVppUq6JMZfSqv8Aa3An2ZuoNV94DmvX0+6j5aoPEsUQvdpU2Q47jnQ0FxHGp51Zu2fY0tba/YWHXV7a7MvNkXkw5gbjYSNcwOKNZXxpPR48ZYc6Q46PrelV9700ybtRqsaN2Q4wGxChWILBh47cq1Oz3bcrv0A0B6xXz72Zxfs8TbuclNbtYxbMuYHx6SD0NacUconsy3s1twGV1Kuv5UHwmEayfYGQtkgoxPvW2k79R+FG7FwKhbdz5aetQUclSGJbLJnqN484PyqkpVt8w70FWBiNVKEbGecUK4crYZ3tLGVyWXxYgRPmAPUGpHDWCwB7vIamRr18DXfFbU23aBntAOsHUganQ/w5hQEPh3FHR3tmCqmVnTunlp0Mj0FM9sMU9u0l5B7rrI5ZWBBII8YqL2iYqi31k6qWEfUYgN566+lTsT+9wRQ+8yEieRUZgfiAPjSD3hXHUvoJGo9dvu0qXbwoPeBltIk7Hr5xzql8LvNbKoQVAEAdRzk0YtYllOhIHTcfDl6UAcxODYWmC6lhqJ2mZ86q3Zbh5s23e6wY3lUBRPuoHBJP+KPSrBb40QiFhuCTH8xA0qtYRzlZ2dpQ3QB9XKpaNDtG/KinDuNxGYQpyjTeCPw8eVQRiMoMLnE6x8vGqVhcViLhDnKxAESx0jwIImKsfDMVjLndSyrdCGB+WkeZpaaW3EDPe5T1Hloac4RxC77dGXRVIJHI+BolY7OORmxTLbEDx/Xxolwvg1r2i+wLZVILsdiBrAHUmggviPa6/mkXGUcsule1c8Z2fw14y9oFuoJU+uU615VZQ+ZGunekW8aebg98bofHSfkKN8F+jPiGJIyWWRft3e4seup9Aawy1psV3PSNwD8a1/hH0AoIOJxDOfs2xA+LST8BV74P9HeAw0ezw6SPrMMx/wA1VP8AO0ryj5tw+EuOQEt3HJ2yo5n4DWj3D/o34le93C3EB53IT/UZ+VfSyoBoNB4V1FafjiO9Ytwf6DLpg4m4viqMdPWNa1Hs12Zs4Gz7GwCFksxJJLMYBJJ8AB6UYrhzFVOMnwrytJnA3ph8WKj4i8CDDAAbmYig6cYRiRMRIB6+NPSGL2KHXWhOLx8SJ+VM3sKT7rCh9+04OutTaZy5iD10+6qV2u7Ai9N7DAC5u1sQFueKclfw0B8Dvb0w80xi75QEKJMExymDHr4CpvojEFssSRBkcoM6delcG2QdQfX+taZh+GtdLXGAzlizQInNziiCcJRh3kDfrlUdWnZk9idcoJjUxyrVOw3aFjh19oCApyluXKJp7E9mwV7sFD0H30KxvDTZ9mNQrMQeg0ETVSYW60QywGTUbkAwSN9/hTqINdx01+H5etDuFYwLbhTrl68o5T60+G7oJJ2Op0+PwFXqHTuC0NIAGZSPUecfnXOGxBZz7SCraZSNREggHrzqOuMNwTvAIDRGs7VzauArJ7rFhk10Ok0BLscRS9hCjMSwV7T9w+8AVMT4qTUTs3eL4dVbVlJB8wYb5/fT+Bx7G26oykhs2+2bWD5ktUHhVkoG177srx/Mi5sp+sJBOn2jQCx/AVklWy+Y0+PKubeAbLrB0mVqwMgYQGKsBvHL+Ic+lQlwlxbglRl+0pjQa6joTvFGAPxYhgv2VVfUDX5mqDxniDKMYkwAzgf+pAEa/wAVae+Ctv3gCJ3IHM9QdqzHttwt/wBouIvezMrGOYFtY38T8qmnFOw+EvqAbZzLppOsnlrT93tJirZyBjZI3AEN8T+FF+HcNuowBUjqCDy2Px6V5274eXuWvZrLBMukaqsQTr9osB5VnlxSLwvtNib1wC7dZkVXZvJVPMQd457kVZ+Fds3w7Kr6ofdbqvUH7+fWg/Z7szcFtgVym5EkiTCkNHgCQD6VpXZjsXh3tgXAr6hsrCSCuzDkPn4zVcZRcGuDcYW9bDKdCOnTf50qsH7OsAFQQORAMeVKtpGYRwjsRhcO2cIGufabWOfdXYa84nxo+BXteEU8I3icQLaM7HuqCxgE6ASdBqfSm8BxG3eQXLTq6HZlMj+h8KkMYqidsreCwtp7y3Llm4x0XDXfZm4/iolestFFuHIt3FuN2cMme84RZgcyT0AGpNBsD9IeEvMLdpybre6jdzN/ibT0mfA1gfGuP38So9tedspMZmzQD9341P7D4YW7gujK11dULAlUGwKpoHfcgsYXoTqMvyeq6+Poqx7Te4ybe6qnQ/zE974CvLuPVdw/ojH8Ky3E8bxB1/aLwPhcI+SgD5VC/wDiBjcPMXfaiIAuqGE9ZXKx+POqvMsaRicXh7zFA4XUeBYg6gA8hUbFYG22gdD6gH76qvDvpFwGKIXF2VsXPtMA1sn+cCV/xD1ovi+GIAHtuQjbMCLluPIzA8QY8qN0YZxmBuJr7w84PxG9QWxTj7a+YJ+YopZ4MxExbcdQStI8GH1kT1YmkAgcTdTq5boMkEnoJIohhLDtmuXfeICqg2RZk+bHmfADlShVMIFX+UAfOpLGIA/X6mgI2Ew2RwY8D60Wbho3FMC1prT9vHhRHTY0BxZsZD/Cd6r/AG5ta2EUSWLH0Eb/ABqytxVCNjPSq12j4ioDXdD7JCq+Lk7D1yj0NF+HFesdrglxkECCVny/rNFMJxlbhi4YE7eu4NZrat66nvcydJJ1NEbOPYRBnTTn49KiVWNUXEoEMEfwwfs9eu3zqLiCVUkXQRzIAgZdTE9NR8apWE7RuohkVh4SPu0+VGcOjX0GTMgMZs2q5Z12P5VXZODnDuMn2JdmGUCRoB3RJYk8+npXFq4rgIDmJYscpkqzRMRtHh0oF2i4i1oLZRVZmGmUyAo3Zw2gk/GKY4PGHb2jHvrGVQd/5jyHhzmjTxpWGssIkl40LcyN1nrufhRfDKumYbbeHLXxg1VsH2osBc/tIZt9Nt9GB/CvX7eWSY1zD4EdQfDeq1IzxOyc8BWUASjKdfEQd/I9KzbtTxoJi4aXb2awYj6zbjrp8q0m1x9MThmeyy5kBzD+XU6eI1BrKOKW0xV4XUsqxU5GzTkyySQNCA0ltSVgmlTifiu1KWbR9qVBYGF57dBrM1D4bx/Aglyys7GTnBnw1IA/RqRa7G4bMTctCwSRAa4SIicykE6HYSeRouvZCymUoLdxc2yNmYmJI9yYiZM7E84ifT8SeHdq7JEKsjw/pV54LbHsw2XKXAJB5A+6Phr60C7PdmLTKtwwNxktt3YG2aSe8PCKtqoAABy/CtOKa9pUopVaTtD+M8bt4a3nuE9FA3Y9B+dC8V2v9kpZ0EDxifjWT9qu1dy7cdjOZjlUbBR0H8u/WZmovLFSC3aP6VL13MlkhF1EiZ6mW6eXWs7xmJNxpLFnI3M6A8/noPHxptnkwNjpvsAdfU/hSwuIC5zmyMwyq32dROvI5Zg1jutZIcs4ETNxwgG66sx/mCzknoYPhVx7OrhzalboJGhkZTPIAECaotzBtcgBQFXQaiCSPe13JI38qJYTgd1wqI0KB3pGxPIEDX40p9Krhi70zkBbyqr8Wa59ZSPOrfgibVpUnNlESedQuI45SIaDV1LPbl41M4N2nxODabNwhT7yHVG81Ox8RB8an4rhSmWSJ6flQG/h2LZQpLdI1rK6tqvZztJbxoPsptXhq9qdPFkPMfo9aKQ094nyNUrsv9H17u3jcNu4NVy6lfMyBPhrV/t8Te2IxCkn/wDJbWPioP3fCtozruzbjUinjcnWYryymGvkBMSCx+qWAb/pMH5VM/s2o95jHidKZB9zGDYEsa7sWS+p7opYviuHw/dQBmqDex1y+CMxRT9jQ+h5eY18qA8xnEFDmxh+9c+u2/sx4n7R5DlueVU7txxbI1vDWtfZ99vEwQo8dyf96uLpawlg+zWOnUk/PXrVCfspdvP7R2OYmZ08eXrU1URVe1dWWOVhuSO78eX3+dCG4gqtoCwneNPz+6rV/YBm0zZo9B8Nql4H6PmB10qcqtimPj7jEAMAOgH6NT8CrnRRccjlJ38uQ8TWiYX6O0cjOAQPAVcOE9kbVtYVAB0AAp9aV5Mbs8M4gxLvZLk6ypAMdIJgxTj8MxhnNZxAHhbmP+k1vdnhijkKj8axtvDWWuFZOyJzdz7ijxJ+ABPKr6J1glp0suc7MGHvIUadRPeG4op/aLDqigYXEO3IkZQDr7rN7w9KLtgmVnS6jNiHbPcKMO8WJIDBWyts0K2wAmrDg8CZWO4Tq+YIQNJBQCBptOpnN0qcPVNw1rGXst1UXCpIIYEzIInw9BHTwq2Yfs61tkvJbIUZi6ae8csPbUkhVbePqidKgWu1tiblp1vkW2YMwyssKxEkE7SOYqVhO1uFUKDiWhSD3wyxG407pEctp1pwJz47M3tCFttGQQS5AmASBCxoxJjYeOvvD8ChBayLaglWZrh7uTIAxzHdSfjB5U1cTDXyz2byAtEKz2nXlyYSNJ0npTuP4HdYy0uRbKTGQEaEaZguXkNARGh6UkQ4JgZllvhmWCfZqqqBAIU5JlYMd6fSjx4xbXRjqNwveIGpk5Z7um9VfC4xgJeUKytuRqTGhGnIBhEwc29P2+MC2VuKgJdUDIqQ8nQEjkQTqoJ3mnKFlwnFrF1Zt3UYeDCfUbj1r2qXisYL19v3aLlABZsO7ySToDlMdCDzXwpUdixW+13EDnyMAAh7w8V1jpvlms/xGJ21kw531ltzp4fo0d7RcTN24bjSS7OY/iYgifIRVTv3pIJ8Rz/HSseVayeOfaar/Kfn/v8A7Vxcj2Y00/qa4z7T4j9aU8LOZUAGuoMeB/rUKFezYsBgXWSNt9/EVc0xgOwiqNhcE2YFhGXYfnRQ8RyaVcQP4m90qvY1jNc/8YmotzHzQcjtGIp2xi8rq+UEqef3VBbH8qjviOdI8bNwTjS3LIcZAOYLgEEbgiZ+W0VLh7okWnCkSGLKM3SFYZvUgDxrOvo64vcW86oqPKgkOxUDKwAMhWJ32jp0rV8Jibzx3rSHcwrXPACSyePKtZ6zv1l3b22bDpbMG4wzFRHcBPdkjmYJgdPGh3D+1uMCC2zlkGgBJkDpJ5Uu03ExiMZeu7hnMfyp3F/yqKiW3ArO/V54N4fio3Nsn/ED+FFMJxtAR3HHwP41X7F5ampilFOUsHbnEUusM4YKNhE+p1o5gMfhl3Lf9DfgKpZ4gNNSNZ0MfGOVerxJjtT1LSrPEcLGjgeaP/8AzRHCPZuHu3EPgCJ9VOtZlh8W+5qbbxFV2GNUt4UCnwKzrBcZuoO7cYDpMj4HSi+F7VXR72V/MQfiPyqtJb6p/afh7Ym+A0C1aBEEiHZwc5/wwF16mi+H7U2mHeBU/EH1H5UBs4u6EzmW7ztCAnMWGvdU7idN9qLdIkwKr7iKLmytC6bDUHQ6R9803i3KqiWQXRfeWdTJGYsHgQRIJ13IGpmpLWCQt24cgBY5O+FAMRKRLEbzsJ0p+5hmycxJ2GQa6OPeBJJEg8ok6RSNil/FEXrxOzO59C5YaT4g66VGTF27i3EfKpJXI7Z4XvbQoMiCdwdh66XxDs3hbtwu1pcysxKhSm8AiC6+0AGv3RVQ452QwyEBDdUuO6WZWCFSJZlUFssEzMQQfKosq9eYTA2Dba21y27sJW4DqsH6s7DeQQDFWnhPGLdlPY2rw9rA0c3DZZtmEEwOoy79dqpR7K3IzIyMmvezBRoSI7xk7Az41J4X2bxFy6ttrbohMNcYd0Kolz5qusTzGtKaS2doeKXsK6sly57K7bVxrmFtiSHEOCSsrpJ2O5qbheLSFW/esl2MCbIdSfNG0056VS+0nG3u3WCA+xWEtqpkeySFUd3ymOrV12f7RHB5psibg3YFWEHcFgQQDI931qtGeLRie1tsMyXLNq7B3ttpI8Gg+uu9Kh/D+0+EALtaCud8o9Tr7NuflSo0lE7QXit1kIgq7EagwMxK6gwREbUGuka+Go/HnV5+lXgrLdW+JKuApOkArtqN/wDaqA5rO/Wk+EW+R+RqVh7+USdBOlQCfy/KpVkyNakxtcfA3mo2MfMubxqCWiuXv92mTg3mU611+0VHcljNP4dRzpG8W999O4c5pQnXkT47UsVazaiAQPjHOmV1ghu8PCmGh9jMIlhSR3mbSY3jko6VbOKdoP2fCXbswQpC/wAx7qR/jM1m3AeIX4jKXbYDYga7ADU/70f4l2ex2OtKiWgiK2svuRoBEaASauXxF+qEmKp5cWasy/RDj50VD/i/pXN36L+IoJ/ZvafyXE+4kGpyq2K+uMNSsLcdzCgk/IeZ2HrXmI7N4y3q2FuAdYJBjeGUEfOtm7I9kreFtIcoNwgMWjZiNcvjvrvy0FOTStUThnYbGXFDZcoPWQf80UV/sNi7YnIGHgdfyHxrTEqXZatJxRrFb2KyMVcFWG6kEEfGurfE1HOrf9LfCrQw4xBhShAJ6hmUR8TPp4msmF9SJW4vxqb4c9XD/jKgb0hx0daojYwzvPka8/biKXZUjQbfaGKmYftIvkazReJtT1viZo7FY1nC8ZVgFnQHkFDbACGjTb1kjnpIv4r2jljALKczqASAIOWGnNm5bKOYPPKrHGnHOiKdqGHOn2Lq07B4pUYsQ7Kw70EWwmu8FunRo0EKK9xfBFu3WBVmV9ZZhty0AltcsE8/KazVe1b82+6vR2wuD3WIp7BlaBh+EqvdEhAwyxKlo72vrsP4damtci3JfJmIy5YbuAg6LpE6jnoBvNZqvbW/M5m2jc7dPKnP7TM25FGwZVpu4a213M7M20R72aZOpGx0PhtRj+yVrFYeUdgFW4gttDDvMXIM+JmfEdKFfR7YtYxrvtATkCEQzL72YHY+Aq7cBwIstfVZye0XLJJ19mhbU+J+VVJpWsi/8KT38h81EiNImP0TSrjtPw7C/tV5Vd7cXH2GdfeMwJBGs8zSrM154vw1L1trVxQwOkd6dRpB89Z61hvHOCPYc7lJ0b1I1+B+FbXxLElVgsrQGLAQSVA2aCconQKNzzGtVDE4N70m5DBpgESANYA07qgGABpvpOtPlNErLpANdLiKN8V7K3FJNtSV0JHSeVAXwzg+6Z/KoxodN2uZrkWm6V0uGbmPKpwOc0bVwVbrU21w8zrOv660UwnAGdgAh1jnPgfTeiQaB2kMak0TwXCM0cwQx15QNJmAKsVvsi4DAgbx1IMSAD4gqfKKIWezSrlkjUkEQW8JJkKOcRqI51UlTaEcM4Eyd9GKHXvIzIYEcwRPlV04bi8WoEYu/wBQH9m8gQT76E7V1huG7ADLGh8p2nfrRS3h2Vd9CCFACxuNxuZ1E6bb9LkTae/tRj7TQfY3B/GuQ+XccTuNcvOi2H7Z3h/eYUabm3dDf5WUHpz5xyqNh+8AArMpKnUWwRprJLa6gAR865a6CCZKyBMBun8umgJltNuoq5qRq32xsahkvJ1m2WG20280+VNYTEJkUhgyEfu31hl2G+zeBoNjWZEZtCRMjUAkkREiF331Eculp4Jb/cgPl0zAgajQmeWo9KcocLSv4xLQm4wQfxGJ8ANyfATQ3E4W0ztCFddILLI8lIFNWsJbQyqgHrz+J1oocca4I3FbZUsbVtTKhlkuftOsgqOi77k9Ko3FfoMvb2jafyJQ/AiPnV14j2vXAJndC6syroYieex0p7hn0rYC6xRrvsWBj95op/luCVjzI8qmyX6ctnxi3F/o4xmG1e3cUdQMy/FZA9aA3eH3lExm8gdfLrX1nZvq6hlYMp2KkEHyI3qg9teHW2xC+ysoXtqSxQKDmfurm1gAAkywO9TeBznWJvwa4qFmdARsnfzHnouX8aZu4C+gZjbMLGYiCFzbSRtPjWw4KwttHLvMO5LsEzlQwjvErAGgLbyPOgnGODribQNlSWL5dAimDrJGpOv1zOixU9VSsyGIcCSCB1r0Yuavtvs0wuKLmZVUroVVz7pkwJTTkpM89Kg47smiMfZqxRBJMnRQX/eGI5CNunWl1p6qYxVdC+asV3s2F7oC3GBBIjUd2RJMALJ32kRzqPjOBWgC5UZeZRiBJnQTIkdPDbnRlGwEONPWu1x5ojd7PWggcPdIMmMoWByliMsn50xi+z8AMlyViTmAzAc/dJDelL09jQ/oSx/73ErPeKWyPJWYH5svxrSu0vH0wOGuYi5sNgPrXG0UeEnnWXdku0OAwCA23AdtGdkLO3ONu6sxoIHnVl7Q9trGIw4QXVEk5spRpAiQQwjXoRWsuRlfrFsTjizs5JzMSW1OpJkn4mlV24h9HyYiLuHxeHObUrlFtQPDKxg7SIG80qzyr2LbfwIdjnChRqQ2SJ1IgSTMQSToD601dtrERr5xvzk+tTcRcVQOeYhdwRsPdXQE7mdRqPRtWUPojfaZyV+sYGhO8mSfDlWrNAxfDoDIAGYiW3ECR3v5huKi3ez1tgS4gZYnQAAdByJgffrVgsrqde9pPgPEmPwim+IsrKAcxEqDoIAiZ31HWPnNI9Vv+zFm4Ccgg8yfrQAT3gPrBQDruSZpXOxiWUzOFUwJHd31nNGijb4D0tFmz7oMsZLGBAMbaEiBtA00Fctgbt2AzudJyqFAMe9sJbUbljtRg1Wk7Pp3ZVtQN9NNCDG/L5HQVOXhCkk+zX+ImT67wN4o2OGAa5YkjXU6xprOpgTr6V1ashjzOumnSiQaH/8ADcp0GQwCI0IBA19fuAp+xw8DSPjv6nnRO3hR0H9RXa2+9yAjkDvJmTqZ+G1Vg1ETCgctdf1+NPW8IsB2WBJ5HkdNJ89/DrUn2MjxO43+Miu3t/0jl8dqCMsojfQ9Z28/qinrODEagE/yqBPUjrpXSLsBPjPIdAdJbUa+dOrahfAdN5K6a/hQDF61mIENqduunPXb9TU/hV+2LQRIEswMaCQYPhGlQriHkSNT7s8xERrrM+U9aGYzEXFyi3EhhqRoPqzHSQBry5cqAMcQGU/rnQ58VVQxFzH53YXA2YktmtjYSNII00geVeJgsTdyi7fKzHdRVUEcxIJbrzFK08TsfxW1evCxo5UywnSdgpImNzy0023DmB4DZF4sqhVOuUIX1IlQpABgGZk6TGsURwHAbduPZA6GIA0hhrJnoCTPMDepYw6ToTJMGZYtPN2iCs6k+M0YNAwnsTKXLtm65LFbak5naAzPcbu3RoNDl103Br3iHD7v94xLMXLFoIJMyuiwQAAoj+ERGlWZOBeyLLbUnMcxOVspfclSoIXUnlypsYVw0EZYUDKJPM76DQ6b0YQQMBcIAd1KZgcqq0iJlVMkjMIBA9BNc4Dhq3Gd1S2qWxlUFQvdkwBIMtmjMZk9BubBawFtVysNYI7smNpzSSQPAk1xi7dxchEqoB7vcGkHbWTsNOUAb08AJjJbNnUKIAQyNAI0IBkli077AiCaE37Dqi2pyksM2WGeWJALEz7Myy91p86JtjrT3CikFvZgldT3FMtmmYYydD13qThkfNrDMCTlHcJMAJJySIVfu5bIAbW8OguG+r5UELDLLKsIomQzarpLQRHlQ1yyOD7LLmkoucQBEiMxEESBoIOsa1aMbwtrjorNqiQSz+6zL3mzZiNcoIESdOVB2COis/dcqQ7BcyiS2pYnKxYSSVjwB5hgt3B3lsM3sERGZtSQIA57kkKdZMEk6VxZ7OZVtJAdnYFC3cUroPr7yoG/MjerFawhuWgi+0W2pAzZmzNb90kq0grzynoNK4vW4RbLh7dnK9xrkCTBaGy+8gIA0jXXWKWGCcUwaJbZIQezZgy5TyIkd0awG3PKBXPC+yNsZLrlTbcNHccd7WRAE+9MSNKsVrB2PZ5szAOdQBrEgz+8Yvv3SRzGle4cGLa/u/ZvARmUg5hmzwdCOZ5k6kGjBqpY7sa2pVcwJGpzA7bEGNhFKtBv8Tt2yDeJAIAV7WYk5NGDnWdfDlXtGQteWrpNw5YL7ASMxiMsZvdA2001JkzAkd1WJbu59DGj3J1hYEkCAdKDcUONdz7EABFhSPZAHN7PX94QM4If3hswg61x+xY8AuIzfZItEiWu5sh6hFsxJIm4ZkaLWEMDiFwwVRwDmOsACIALs3jrEMdRzEV1lLMJt5gDDd8iCF+rBJgkRHnJ0igP/wAyYAkTqysItwGhlMITIKsFIykrqeVI4bHs8DvlFY5mNgQRlChwCAFCAnu65zr3QaMA97Zghy2mkanLBMmQJgiRPQnnMa0StX0FkArlYEQSQZncNB10nedQKqqWMebrEvltmIf90NBJUlNEzZdACp2Bp7h9viK2rvtFDMxtBchtga3AXghwYKRqefODoYFkuiTuAAZPdEkxG5899dvGktkbzI/Ubj9RTODFzIofvPALtC+8RLe6QujEjQbDnvUu3roGUECJ2Ec/MkSemlAeW7fM9OXTnXXspIIG/h1/W9J37ugMnwJiBIMaa+vOk7leYPKPECfLnr6daYd+zgaRHL4Dn+VI2zz09Otc2b66idBuYESImPKfj5VzcvqBMjwkbnwg8vlrQHroB1nYczv8NqTMVB3PkI8Y89hXYuiPiZ1A11FcLYmc8RI0Osf1/EUAyEyrDb84YcxtpqdDt5daiXMMNDyBJgQPCCecSNTG1TkwQUmGIkEkAaGSenmfjXRw+7GAoIMaAbjrpqeVIINu0zAAL4Akxm56mDHMxHwr2yizPQTA5fHXXx6TUq3zM9wk7hRlA0Oi7rznxr1SSMpy6mTE5iQTM6artqB4UA1ew5ysCSBucmpaY0kQeeWfyonh8GGzJ0yyCsiBqqyfe31I6HrUNw6DUAgDbaSeS90kffp4VP7P4kNnHQj6pXlGx13B1OppwCeEsZECkgkcwI89JMU6yzXteCrSbXDKNlA8gKYu8Kts2ZgSYjVmiDP1ZjnUua9oCl9qFGGuW8mVEuZwzMzSuxi33tJ05dPAVAx2KW5bDIrtqF9oCphp8TMQeYjSeVWjtTZm0DkznOBtMBjqY9B8KpHFeAEjMWTKoYqHOUk65XuKog/CQIjWKzv1Ud4hriBgQHlMhW1bhtfBSIA0AaT6TXi4O1fW17MMjtbIfKWCgDdbavuJkEjlAmaEY7C3GupqRKEuQ0IqMQoGUagREaCNZB3o5hsLhyALiqbqKsi2zldMzaaaRE5oHTmaR1yvBu5qy5Qpyg+9IYiQAO6NBzJI2qNiMI4zGy3eDAaBWLNbHusd00n3h9kURi2Qqq6zlnTv94CTAHdYzInU+W1M8GvsyjLIMjOcoVQ6wWhSMxO2vXpQSG9++wGVQcuUs1xlLEPl0FvUhSYid430pzGWgtuXt7uR7qpIVvqjSAoOu09YovxDGhnhSC6iMkLm+0CpXUSDEQRHrQy/hQ1lLbgE3CzAsjNlMkxIAU6a5RG0GaAbwHaI+zFy4JEsoIOUHvEg6Jp3QNJNKiXDcDK5bly7Ck5coZSAeujAeQ/ClTB/6ifr7dSRv6r94pUqcDvFbH0/Clwv+6/xN/pr2lTAditx/wA1/wAKJcP90/zWvupUqKHmG9z1H+p6eve+P5R/2xSpVIcL/wDc8/wqHhP/AGz/AN4V7SoDt9rPp/7teYv3l/kX/WtKlQBVNz5V5d2Pn+NKlTBrFfgfuobx/wDuV9PvNe0qQG8Ly/XKh/DPe/w/gaVKgPOK/wB4f+YPuai/Dv71/wCRfxpUqc+gUpUqVWkqVKlQAvtF/cH+dP8AWtVDtB/5q9/y7f3GlSrOqgZhf7z/AB4T/s3Kl4D3b/n/APq1eUqR1D4Lta8h95otwfdvNaVKiEgXv/q48j/2zR9f7sf+j/23rylQBvsp/wCVSlSpUyf/2Q=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48136" name="AutoShape 8" descr="data:image/jpeg;base64,/9j/4AAQSkZJRgABAQAAAQABAAD/2wCEAAkGBhMSERUUExQWFRUWFxgaFxgYGBgaHRoYFRgXGBYcGBoYGyYgGBwjGRgYHy8gIycpLCwsFyAxNTAqNSYrLCkBCQoKDgwOFA8PFyocHBwpKSkpKSkpKSkpKSkpKSkpKSkpKSkpLCksKSkpKSksLCwpLCkpLCwsKSkpLCkpKSksKf/AABEIAMEBBgMBIgACEQEDEQH/xAAcAAABBQEBAQAAAAAAAAAAAAAFAAMEBgcCAQj/xABJEAACAQIEAwUEBwUGBAQHAAABAhEAAwQSITEFQVEGImFxgRMykaEHQlKxwdHwFCNicuEWM4KisvEVc5KzJDSDwxclNUNTwtL/xAAYAQADAQEAAAAAAAAAAAAAAAAAAQIDBP/EAB4RAQEBAAMBAAMBAAAAAAAAAAABEQISITETQVED/9oADAMBAAIRAxEAPwCnElQrHY9NPj8qIWHkSBrofMen615VBw1yZUxB08PDyryxiTafKR4a/f8AOuVqNW8TmGuwOm/LlrtT4VY6eeuv57VDQSJBGsz616kxz6a+EVUoe4skeQmPD16UPu3fhrqJNTixgg/j4fDzqKUE/P0ooQxhc+lduhQCGk9PD769v4oLquhjr+jQ7EY0nfXx51KpTrX1Z+9IbqOf5mpFy8CDqGjbNvqORAB+dCd65AI60aaXcIB6c9CIHXpTBxAJmYrkufwrpgPT9daQdDEk7H4VJsXXGxI9T94pqzhJiKkWsNE+Gm+/pTwJ2F45cT6xNHeEdqTcb2baEjQzOvQg6HzqpXGnmB56fMV5g7mW+kbSPmYNMrFmxWGW42ZG9jcU6jXKSOUDVfSfKoeD4o9i+pceyuA5ldBII67w48RrrrNSLmBu32tth0a5cJCso16w5PJdCCTpVgX6MMYypbuXLDSdSDPs25jWJ06SOoppaRwHiyYmytxY10aJ0YRmieWs+tEVQeFDsBwtcFaW1atO6qN1yySdyxJkk+ApvE9pktEC7ZvWweZWR8RMVrECpXxI9T+NITyaR5A0rFxbqhkIKmvCpU7c6YdlW6/5f9q4e05mGyz4HT510HY8q9Og2IoBu3buKNWD+LT+A2ri8SBIQMemb596B86fVq9LdCJoBu3d0Eg+Ij8iaavYnbKJk6ycsDr3t/SakB+eleNFANAj18CKBdrL2IS0GwyMzBu+AO9ljSJ8aseVSNfmP6U17JORy/Ef0oAJ2W7ZW7qBL1zJf1lH7rCDpoQC2nSd6lcX4XinPtMNiipmQjgFI6aDbz+NS8VwdbggsT07x0+dV9+zeLsmMM4VcwJZrl242We8Aj9wSOQI86RYy/t9wXGjEM92zc77FsyqWUltTBSQPLfSlWp2O0+MtErewl4xs9tM4b0BJHzr2p6xctYfm+f6jXeu79vOsgd5eWu3rXOU7bjly/3rpGhhrr8N/SKyaPeG4/LKn08OpBo3OgIIg9D+oqt4rDQQROp29KI8Ox/dytPgeXzpwqnYi2R4g+m/3U1dtGAOhnr8NNalE6akERqPDwn+tR7zezMxK9TrHTyppCsZhDvHw/Ch37KRVssPbcbhf15+fWm8Zw0rqAd9Rv8AfSVqt/s56bb1ybRNFLqp5+muvWkttGgKGJJAAWSSTyjeZowwxMMZqR+zx0okbXs2IYMhGkOpU6DxHWo5Uka6eH62pFr1QoGg0j5+dRMZjeXOljLyjQa6cuXnQp7pnKozMxAAAJMnQAAbk9KDd38QdR8au3YT6O72NK3bk2rAg5iO80fYB0j+I6dJ1h7gHZrDcPC3uIL7S/oy4cxCCdDcOoZ5+qdB57W7hWN4hinBC5bRO8EKAPs6CdAOvKqk/qLf4uvCezeGwy+ztoO9qc3eZiOZneJ6QJqevD7Y1CII2IUAj1AEUBwXBrguG4zn3Aqz4tLNB2Gwpt8RijdzCMkmBrsPzFaoHf2l0aGylCe68xG2jjr0I38ObmMKkBWYCTsQDPOBPOhdjHJeBEeDDkeulCMPjGs4j9mxEsGBay7btbESh/jt6DxGVuZo0J11Gw1wi0PflkSd2AJK+BYSV8VI50X4VxVL6B1IYN0+5hyMyCD0oVxHC6eEgqw6gypHjIFD+F3xYutP91ehyNof63zmfOaAtl3FKu+nI+FdLiEMQw12qBxMhgLid4e64B3U7H0P30NTFqso3pp1o0LE1gNzkfrpXoww6/Oq/Yx3s2WG3+rrr1+GnxoqnFOsfj+VMnuK4YMpCdwnTNvBmQSCddfvqNwzhd2ypBue1JJJZgRqegmBRC3iwwgfCnLV4EsNO6YPnAP40BEAfcyPnPyr03ORFTcw6VHvWjmkAkR1+OlARr8KCx0AEmqBxT6Uct72VhFZtdXcqojkSBqfAUf7f8SaxhHgakadZg1jN7AezZcwPtCZzEHTYkSJ1HmDrWfKqkaJY+kzEAZruDvgE6G2zFSfCR9xpVnyX2BhGVQObsSSTqdQQT60qntVdUYPpBJnxH3GvSumoOvXY/l8aaWATrz3iJrtr8bNpzqVn7cMMpEzt18POh1olGPWefh99SPaGdD5b/CacvpOswRvzoAngruZdakqocFSNOfUeXWgOExRB1BOvWPv2oxhobVTz6/hpJqpU2AXE8Lcw5kSU5EfcaaHa+6ogH7j+FXC3cH1hAiD0/EUl4RYzSLaA7+4D+FLBsVJu0PtB+8tAgmZAIPx5+tah9EXZC23/jSGK6iyG66h38Y90Hl3qg9n+GDF4hbSaAa3D0QRPLQmQB5+FbFYsKihVAVVAAA2AGwFaceP7TazXtDwFrea26C7b3XSdDMabgjbMuulZpxzglxCXsB7luO8B3ntxvmA1K9GjwMEa792o4Pdv2/3Fz2d1fdMSCOan8DyqjYTs4yvnvXbhuA6xlXXxgT86XKFKyPhXBMTizls23fqVBPxOwrUewf0ZtZfvDJdUqXvaHINZt2RtnI95+Q0Hjb07QPbEDL/ANI1PU9Setct22Yb5fhRJJ9FtoyvZLCAqxsIzKZDuMzT1LNuaf4mWUFhb9oFE5QJfT7IO5qvf23J+zHlSudvFA7wHzq9icqDZ4hbxTMbftQ065jqCNwVIBBHTlRPhNxkuNZv6iCyN9pPwI2IrjBcVtX7hfKA8DvCAfU8/WpeMsC4Mu41KmBoeetIwni2COHvJisPLWict9OkEw4B+BonxK2mPQ2/dZCHtON0cbH1mCOhNPYm5awuH/fSUYw08hc0huUeNe8HUWkKJDQoyNzKa5QepGtAN8CvLfsm08i7aYq4O+YayAeRBBFR+KcOysFGw72viYbXzpcVw7T+0JKXkHf0/vEGoDDnrpPL41Pv3Vuql9CWWPq6mD7067qRtvQELBko3syQREHfY6U4i23BVoJUkGRtB36gcwaltgZ7ykGdenyoRisEEvMxBBuIFMHbL3SRymCNdaYTLmEYGViDybl5GolxrizKwPj4ax4U7YxT2yQ2okKJPPqdNQRr6U8uPDXI9JynXQnRojWCPQ0Azg8cA4MyBJMcsoLc6c4dxlU1YmLkGTsCsA8+hHwrjHKnsLtxNIttyI5a/lVV4PiWuJetnU2nJB/gYBk/ysR/hpaMaNhMQu4cMD/Fz8j/AEqcGrPrCgISSeWlN3uO3AYtMR5GP1yp9hi68ZwNm/bNm8uZG8duhBGqnoaznif0RmSUxLN/Ok6b7rufSrFw3jhU5rkuAPeJg+MjajOCxtpySpB8Nogchz50rJRPGY2voWY6viTP8NsD/UaVa9bdSNPvpUusPtXzDdHh4+lce01n9eExThMDb7x/vTDnaYrFqetmfhr+unhUrD3dddfy0+ECoS3Y8Ov6NJLo3oAoy6A6RXVnEZdOR36evWhbY48tenhTP7YTr8aelVptY4AE6H+m3lTWI4r3NCRA5c46eNVwYg7Tp+f+1Xr6JOz5xOK9o2tqxDN0ZtfZr8RmPgvjTnvibMad9HXZ04XBqbixfuw93qCfdTwyqQI6zVppUq6JMZfSqv8Aa3An2ZuoNV94DmvX0+6j5aoPEsUQvdpU2Q47jnQ0FxHGp51Zu2fY0tba/YWHXV7a7MvNkXkw5gbjYSNcwOKNZXxpPR48ZYc6Q46PrelV9700ybtRqsaN2Q4wGxChWILBh47cq1Oz3bcrv0A0B6xXz72Zxfs8TbuclNbtYxbMuYHx6SD0NacUconsy3s1twGV1Kuv5UHwmEayfYGQtkgoxPvW2k79R+FG7FwKhbdz5aetQUclSGJbLJnqN484PyqkpVt8w70FWBiNVKEbGecUK4crYZ3tLGVyWXxYgRPmAPUGpHDWCwB7vIamRr18DXfFbU23aBntAOsHUganQ/w5hQEPh3FHR3tmCqmVnTunlp0Mj0FM9sMU9u0l5B7rrI5ZWBBII8YqL2iYqi31k6qWEfUYgN566+lTsT+9wRQ+8yEieRUZgfiAPjSD3hXHUvoJGo9dvu0qXbwoPeBltIk7Hr5xzql8LvNbKoQVAEAdRzk0YtYllOhIHTcfDl6UAcxODYWmC6lhqJ2mZ86q3Zbh5s23e6wY3lUBRPuoHBJP+KPSrBb40QiFhuCTH8xA0qtYRzlZ2dpQ3QB9XKpaNDtG/KinDuNxGYQpyjTeCPw8eVQRiMoMLnE6x8vGqVhcViLhDnKxAESx0jwIImKsfDMVjLndSyrdCGB+WkeZpaaW3EDPe5T1Hloac4RxC77dGXRVIJHI+BolY7OORmxTLbEDx/Xxolwvg1r2i+wLZVILsdiBrAHUmggviPa6/mkXGUcsule1c8Z2fw14y9oFuoJU+uU615VZQ+ZGunekW8aebg98bofHSfkKN8F+jPiGJIyWWRft3e4seup9Aawy1psV3PSNwD8a1/hH0AoIOJxDOfs2xA+LST8BV74P9HeAw0ezw6SPrMMx/wA1VP8AO0ryj5tw+EuOQEt3HJ2yo5n4DWj3D/o34le93C3EB53IT/UZ+VfSyoBoNB4V1FafjiO9Ytwf6DLpg4m4viqMdPWNa1Hs12Zs4Gz7GwCFksxJJLMYBJJ8AB6UYrhzFVOMnwrytJnA3ph8WKj4i8CDDAAbmYig6cYRiRMRIB6+NPSGL2KHXWhOLx8SJ+VM3sKT7rCh9+04OutTaZy5iD10+6qV2u7Ai9N7DAC5u1sQFueKclfw0B8Dvb0w80xi75QEKJMExymDHr4CpvojEFssSRBkcoM6delcG2QdQfX+taZh+GtdLXGAzlizQInNziiCcJRh3kDfrlUdWnZk9idcoJjUxyrVOw3aFjh19oCApyluXKJp7E9mwV7sFD0H30KxvDTZ9mNQrMQeg0ETVSYW60QywGTUbkAwSN9/hTqINdx01+H5etDuFYwLbhTrl68o5T60+G7oJJ2Op0+PwFXqHTuC0NIAGZSPUecfnXOGxBZz7SCraZSNREggHrzqOuMNwTvAIDRGs7VzauArJ7rFhk10Ok0BLscRS9hCjMSwV7T9w+8AVMT4qTUTs3eL4dVbVlJB8wYb5/fT+Bx7G26oykhs2+2bWD5ktUHhVkoG177srx/Mi5sp+sJBOn2jQCx/AVklWy+Y0+PKubeAbLrB0mVqwMgYQGKsBvHL+Ic+lQlwlxbglRl+0pjQa6joTvFGAPxYhgv2VVfUDX5mqDxniDKMYkwAzgf+pAEa/wAVae+Ctv3gCJ3IHM9QdqzHttwt/wBouIvezMrGOYFtY38T8qmnFOw+EvqAbZzLppOsnlrT93tJirZyBjZI3AEN8T+FF+HcNuowBUjqCDy2Px6V5274eXuWvZrLBMukaqsQTr9osB5VnlxSLwvtNib1wC7dZkVXZvJVPMQd457kVZ+Fds3w7Kr6ofdbqvUH7+fWg/Z7szcFtgVym5EkiTCkNHgCQD6VpXZjsXh3tgXAr6hsrCSCuzDkPn4zVcZRcGuDcYW9bDKdCOnTf50qsH7OsAFQQORAMeVKtpGYRwjsRhcO2cIGufabWOfdXYa84nxo+BXteEU8I3icQLaM7HuqCxgE6ASdBqfSm8BxG3eQXLTq6HZlMj+h8KkMYqidsreCwtp7y3Llm4x0XDXfZm4/iolestFFuHIt3FuN2cMme84RZgcyT0AGpNBsD9IeEvMLdpybre6jdzN/ibT0mfA1gfGuP38So9tedspMZmzQD9341P7D4YW7gujK11dULAlUGwKpoHfcgsYXoTqMvyeq6+Poqx7Te4ybe6qnQ/zE974CvLuPVdw/ojH8Ky3E8bxB1/aLwPhcI+SgD5VC/wDiBjcPMXfaiIAuqGE9ZXKx+POqvMsaRicXh7zFA4XUeBYg6gA8hUbFYG22gdD6gH76qvDvpFwGKIXF2VsXPtMA1sn+cCV/xD1ovi+GIAHtuQjbMCLluPIzA8QY8qN0YZxmBuJr7w84PxG9QWxTj7a+YJ+YopZ4MxExbcdQStI8GH1kT1YmkAgcTdTq5boMkEnoJIohhLDtmuXfeICqg2RZk+bHmfADlShVMIFX+UAfOpLGIA/X6mgI2Ew2RwY8D60Wbho3FMC1prT9vHhRHTY0BxZsZD/Cd6r/AG5ta2EUSWLH0Eb/ABqytxVCNjPSq12j4ioDXdD7JCq+Lk7D1yj0NF+HFesdrglxkECCVny/rNFMJxlbhi4YE7eu4NZrat66nvcydJJ1NEbOPYRBnTTn49KiVWNUXEoEMEfwwfs9eu3zqLiCVUkXQRzIAgZdTE9NR8apWE7RuohkVh4SPu0+VGcOjX0GTMgMZs2q5Z12P5VXZODnDuMn2JdmGUCRoB3RJYk8+npXFq4rgIDmJYscpkqzRMRtHh0oF2i4i1oLZRVZmGmUyAo3Zw2gk/GKY4PGHb2jHvrGVQd/5jyHhzmjTxpWGssIkl40LcyN1nrufhRfDKumYbbeHLXxg1VsH2osBc/tIZt9Nt9GB/CvX7eWSY1zD4EdQfDeq1IzxOyc8BWUASjKdfEQd/I9KzbtTxoJi4aXb2awYj6zbjrp8q0m1x9MThmeyy5kBzD+XU6eI1BrKOKW0xV4XUsqxU5GzTkyySQNCA0ltSVgmlTifiu1KWbR9qVBYGF57dBrM1D4bx/Aglyys7GTnBnw1IA/RqRa7G4bMTctCwSRAa4SIicykE6HYSeRouvZCymUoLdxc2yNmYmJI9yYiZM7E84ifT8SeHdq7JEKsjw/pV54LbHsw2XKXAJB5A+6Phr60C7PdmLTKtwwNxktt3YG2aSe8PCKtqoAABy/CtOKa9pUopVaTtD+M8bt4a3nuE9FA3Y9B+dC8V2v9kpZ0EDxifjWT9qu1dy7cdjOZjlUbBR0H8u/WZmovLFSC3aP6VL13MlkhF1EiZ6mW6eXWs7xmJNxpLFnI3M6A8/noPHxptnkwNjpvsAdfU/hSwuIC5zmyMwyq32dROvI5Zg1jutZIcs4ETNxwgG66sx/mCzknoYPhVx7OrhzalboJGhkZTPIAECaotzBtcgBQFXQaiCSPe13JI38qJYTgd1wqI0KB3pGxPIEDX40p9Krhi70zkBbyqr8Wa59ZSPOrfgibVpUnNlESedQuI45SIaDV1LPbl41M4N2nxODabNwhT7yHVG81Ox8RB8an4rhSmWSJ6flQG/h2LZQpLdI1rK6tqvZztJbxoPsptXhq9qdPFkPMfo9aKQ094nyNUrsv9H17u3jcNu4NVy6lfMyBPhrV/t8Te2IxCkn/wDJbWPioP3fCtozruzbjUinjcnWYryymGvkBMSCx+qWAb/pMH5VM/s2o95jHidKZB9zGDYEsa7sWS+p7opYviuHw/dQBmqDex1y+CMxRT9jQ+h5eY18qA8xnEFDmxh+9c+u2/sx4n7R5DlueVU7txxbI1vDWtfZ99vEwQo8dyf96uLpawlg+zWOnUk/PXrVCfspdvP7R2OYmZ08eXrU1URVe1dWWOVhuSO78eX3+dCG4gqtoCwneNPz+6rV/YBm0zZo9B8Nql4H6PmB10qcqtimPj7jEAMAOgH6NT8CrnRRccjlJ38uQ8TWiYX6O0cjOAQPAVcOE9kbVtYVAB0AAp9aV5Mbs8M4gxLvZLk6ypAMdIJgxTj8MxhnNZxAHhbmP+k1vdnhijkKj8axtvDWWuFZOyJzdz7ijxJ+ABPKr6J1glp0suc7MGHvIUadRPeG4op/aLDqigYXEO3IkZQDr7rN7w9KLtgmVnS6jNiHbPcKMO8WJIDBWyts0K2wAmrDg8CZWO4Tq+YIQNJBQCBptOpnN0qcPVNw1rGXst1UXCpIIYEzIInw9BHTwq2Yfs61tkvJbIUZi6ae8csPbUkhVbePqidKgWu1tiblp1vkW2YMwyssKxEkE7SOYqVhO1uFUKDiWhSD3wyxG407pEctp1pwJz47M3tCFttGQQS5AmASBCxoxJjYeOvvD8ChBayLaglWZrh7uTIAxzHdSfjB5U1cTDXyz2byAtEKz2nXlyYSNJ0npTuP4HdYy0uRbKTGQEaEaZguXkNARGh6UkQ4JgZllvhmWCfZqqqBAIU5JlYMd6fSjx4xbXRjqNwveIGpk5Z7um9VfC4xgJeUKytuRqTGhGnIBhEwc29P2+MC2VuKgJdUDIqQ8nQEjkQTqoJ3mnKFlwnFrF1Zt3UYeDCfUbj1r2qXisYL19v3aLlABZsO7ySToDlMdCDzXwpUdixW+13EDnyMAAh7w8V1jpvlms/xGJ21kw531ltzp4fo0d7RcTN24bjSS7OY/iYgifIRVTv3pIJ8Rz/HSseVayeOfaar/Kfn/v8A7Vxcj2Y00/qa4z7T4j9aU8LOZUAGuoMeB/rUKFezYsBgXWSNt9/EVc0xgOwiqNhcE2YFhGXYfnRQ8RyaVcQP4m90qvY1jNc/8YmotzHzQcjtGIp2xi8rq+UEqef3VBbH8qjviOdI8bNwTjS3LIcZAOYLgEEbgiZ+W0VLh7okWnCkSGLKM3SFYZvUgDxrOvo64vcW86oqPKgkOxUDKwAMhWJ32jp0rV8Jibzx3rSHcwrXPACSyePKtZ6zv1l3b22bDpbMG4wzFRHcBPdkjmYJgdPGh3D+1uMCC2zlkGgBJkDpJ5Uu03ExiMZeu7hnMfyp3F/yqKiW3ArO/V54N4fio3Nsn/ED+FFMJxtAR3HHwP41X7F5ampilFOUsHbnEUusM4YKNhE+p1o5gMfhl3Lf9DfgKpZ4gNNSNZ0MfGOVerxJjtT1LSrPEcLGjgeaP/8AzRHCPZuHu3EPgCJ9VOtZlh8W+5qbbxFV2GNUt4UCnwKzrBcZuoO7cYDpMj4HSi+F7VXR72V/MQfiPyqtJb6p/afh7Ym+A0C1aBEEiHZwc5/wwF16mi+H7U2mHeBU/EH1H5UBs4u6EzmW7ztCAnMWGvdU7idN9qLdIkwKr7iKLmytC6bDUHQ6R9803i3KqiWQXRfeWdTJGYsHgQRIJ13IGpmpLWCQt24cgBY5O+FAMRKRLEbzsJ0p+5hmycxJ2GQa6OPeBJJEg8ok6RSNil/FEXrxOzO59C5YaT4g66VGTF27i3EfKpJXI7Z4XvbQoMiCdwdh66XxDs3hbtwu1pcysxKhSm8AiC6+0AGv3RVQ452QwyEBDdUuO6WZWCFSJZlUFssEzMQQfKosq9eYTA2Dba21y27sJW4DqsH6s7DeQQDFWnhPGLdlPY2rw9rA0c3DZZtmEEwOoy79dqpR7K3IzIyMmvezBRoSI7xk7Az41J4X2bxFy6ttrbohMNcYd0Kolz5qusTzGtKaS2doeKXsK6sly57K7bVxrmFtiSHEOCSsrpJ2O5qbheLSFW/esl2MCbIdSfNG0056VS+0nG3u3WCA+xWEtqpkeySFUd3ymOrV12f7RHB5psibg3YFWEHcFgQQDI931qtGeLRie1tsMyXLNq7B3ttpI8Gg+uu9Kh/D+0+EALtaCud8o9Tr7NuflSo0lE7QXit1kIgq7EagwMxK6gwREbUGuka+Go/HnV5+lXgrLdW+JKuApOkArtqN/wDaqA5rO/Wk+EW+R+RqVh7+USdBOlQCfy/KpVkyNakxtcfA3mo2MfMubxqCWiuXv92mTg3mU611+0VHcljNP4dRzpG8W999O4c5pQnXkT47UsVazaiAQPjHOmV1ghu8PCmGh9jMIlhSR3mbSY3jko6VbOKdoP2fCXbswQpC/wAx7qR/jM1m3AeIX4jKXbYDYga7ADU/70f4l2ex2OtKiWgiK2svuRoBEaASauXxF+qEmKp5cWasy/RDj50VD/i/pXN36L+IoJ/ZvafyXE+4kGpyq2K+uMNSsLcdzCgk/IeZ2HrXmI7N4y3q2FuAdYJBjeGUEfOtm7I9kreFtIcoNwgMWjZiNcvjvrvy0FOTStUThnYbGXFDZcoPWQf80UV/sNi7YnIGHgdfyHxrTEqXZatJxRrFb2KyMVcFWG6kEEfGurfE1HOrf9LfCrQw4xBhShAJ6hmUR8TPp4msmF9SJW4vxqb4c9XD/jKgb0hx0daojYwzvPka8/biKXZUjQbfaGKmYftIvkazReJtT1viZo7FY1nC8ZVgFnQHkFDbACGjTb1kjnpIv4r2jljALKczqASAIOWGnNm5bKOYPPKrHGnHOiKdqGHOn2Lq07B4pUYsQ7Kw70EWwmu8FunRo0EKK9xfBFu3WBVmV9ZZhty0AltcsE8/KazVe1b82+6vR2wuD3WIp7BlaBh+EqvdEhAwyxKlo72vrsP4damtci3JfJmIy5YbuAg6LpE6jnoBvNZqvbW/M5m2jc7dPKnP7TM25FGwZVpu4a213M7M20R72aZOpGx0PhtRj+yVrFYeUdgFW4gttDDvMXIM+JmfEdKFfR7YtYxrvtATkCEQzL72YHY+Aq7cBwIstfVZye0XLJJ19mhbU+J+VVJpWsi/8KT38h81EiNImP0TSrjtPw7C/tV5Vd7cXH2GdfeMwJBGs8zSrM154vw1L1trVxQwOkd6dRpB89Z61hvHOCPYc7lJ0b1I1+B+FbXxLElVgsrQGLAQSVA2aCconQKNzzGtVDE4N70m5DBpgESANYA07qgGABpvpOtPlNErLpANdLiKN8V7K3FJNtSV0JHSeVAXwzg+6Z/KoxodN2uZrkWm6V0uGbmPKpwOc0bVwVbrU21w8zrOv660UwnAGdgAh1jnPgfTeiQaB2kMak0TwXCM0cwQx15QNJmAKsVvsi4DAgbx1IMSAD4gqfKKIWezSrlkjUkEQW8JJkKOcRqI51UlTaEcM4Eyd9GKHXvIzIYEcwRPlV04bi8WoEYu/wBQH9m8gQT76E7V1huG7ADLGh8p2nfrRS3h2Vd9CCFACxuNxuZ1E6bb9LkTae/tRj7TQfY3B/GuQ+XccTuNcvOi2H7Z3h/eYUabm3dDf5WUHpz5xyqNh+8AArMpKnUWwRprJLa6gAR865a6CCZKyBMBun8umgJltNuoq5qRq32xsahkvJ1m2WG20280+VNYTEJkUhgyEfu31hl2G+zeBoNjWZEZtCRMjUAkkREiF331Eculp4Jb/cgPl0zAgajQmeWo9KcocLSv4xLQm4wQfxGJ8ANyfATQ3E4W0ztCFddILLI8lIFNWsJbQyqgHrz+J1oocca4I3FbZUsbVtTKhlkuftOsgqOi77k9Ko3FfoMvb2jafyJQ/AiPnV14j2vXAJndC6syroYieex0p7hn0rYC6xRrvsWBj95op/luCVjzI8qmyX6ctnxi3F/o4xmG1e3cUdQMy/FZA9aA3eH3lExm8gdfLrX1nZvq6hlYMp2KkEHyI3qg9teHW2xC+ysoXtqSxQKDmfurm1gAAkywO9TeBznWJvwa4qFmdARsnfzHnouX8aZu4C+gZjbMLGYiCFzbSRtPjWw4KwttHLvMO5LsEzlQwjvErAGgLbyPOgnGODribQNlSWL5dAimDrJGpOv1zOixU9VSsyGIcCSCB1r0Yuavtvs0wuKLmZVUroVVz7pkwJTTkpM89Kg47smiMfZqxRBJMnRQX/eGI5CNunWl1p6qYxVdC+asV3s2F7oC3GBBIjUd2RJMALJ32kRzqPjOBWgC5UZeZRiBJnQTIkdPDbnRlGwEONPWu1x5ojd7PWggcPdIMmMoWByliMsn50xi+z8AMlyViTmAzAc/dJDelL09jQ/oSx/73ErPeKWyPJWYH5svxrSu0vH0wOGuYi5sNgPrXG0UeEnnWXdku0OAwCA23AdtGdkLO3ONu6sxoIHnVl7Q9trGIw4QXVEk5spRpAiQQwjXoRWsuRlfrFsTjizs5JzMSW1OpJkn4mlV24h9HyYiLuHxeHObUrlFtQPDKxg7SIG80qzyr2LbfwIdjnChRqQ2SJ1IgSTMQSToD601dtrERr5xvzk+tTcRcVQOeYhdwRsPdXQE7mdRqPRtWUPojfaZyV+sYGhO8mSfDlWrNAxfDoDIAGYiW3ECR3v5huKi3ez1tgS4gZYnQAAdByJgffrVgsrqde9pPgPEmPwim+IsrKAcxEqDoIAiZ31HWPnNI9Vv+zFm4Ccgg8yfrQAT3gPrBQDruSZpXOxiWUzOFUwJHd31nNGijb4D0tFmz7oMsZLGBAMbaEiBtA00Fctgbt2AzudJyqFAMe9sJbUbljtRg1Wk7Pp3ZVtQN9NNCDG/L5HQVOXhCkk+zX+ImT67wN4o2OGAa5YkjXU6xprOpgTr6V1ashjzOumnSiQaH/8ADcp0GQwCI0IBA19fuAp+xw8DSPjv6nnRO3hR0H9RXa2+9yAjkDvJmTqZ+G1Vg1ETCgctdf1+NPW8IsB2WBJ5HkdNJ89/DrUn2MjxO43+Miu3t/0jl8dqCMsojfQ9Z28/qinrODEagE/yqBPUjrpXSLsBPjPIdAdJbUa+dOrahfAdN5K6a/hQDF61mIENqduunPXb9TU/hV+2LQRIEswMaCQYPhGlQriHkSNT7s8xERrrM+U9aGYzEXFyi3EhhqRoPqzHSQBry5cqAMcQGU/rnQ58VVQxFzH53YXA2YktmtjYSNII00geVeJgsTdyi7fKzHdRVUEcxIJbrzFK08TsfxW1evCxo5UywnSdgpImNzy0023DmB4DZF4sqhVOuUIX1IlQpABgGZk6TGsURwHAbduPZA6GIA0hhrJnoCTPMDepYw6ToTJMGZYtPN2iCs6k+M0YNAwnsTKXLtm65LFbak5naAzPcbu3RoNDl103Br3iHD7v94xLMXLFoIJMyuiwQAAoj+ERGlWZOBeyLLbUnMcxOVspfclSoIXUnlypsYVw0EZYUDKJPM76DQ6b0YQQMBcIAd1KZgcqq0iJlVMkjMIBA9BNc4Dhq3Gd1S2qWxlUFQvdkwBIMtmjMZk9BubBawFtVysNYI7smNpzSSQPAk1xi7dxchEqoB7vcGkHbWTsNOUAb08AJjJbNnUKIAQyNAI0IBkli077AiCaE37Dqi2pyksM2WGeWJALEz7Myy91p86JtjrT3CikFvZgldT3FMtmmYYydD13qThkfNrDMCTlHcJMAJJySIVfu5bIAbW8OguG+r5UELDLLKsIomQzarpLQRHlQ1yyOD7LLmkoucQBEiMxEESBoIOsa1aMbwtrjorNqiQSz+6zL3mzZiNcoIESdOVB2COis/dcqQ7BcyiS2pYnKxYSSVjwB5hgt3B3lsM3sERGZtSQIA57kkKdZMEk6VxZ7OZVtJAdnYFC3cUroPr7yoG/MjerFawhuWgi+0W2pAzZmzNb90kq0grzynoNK4vW4RbLh7dnK9xrkCTBaGy+8gIA0jXXWKWGCcUwaJbZIQezZgy5TyIkd0awG3PKBXPC+yNsZLrlTbcNHccd7WRAE+9MSNKsVrB2PZ5szAOdQBrEgz+8Yvv3SRzGle4cGLa/u/ZvARmUg5hmzwdCOZ5k6kGjBqpY7sa2pVcwJGpzA7bEGNhFKtBv8Tt2yDeJAIAV7WYk5NGDnWdfDlXtGQteWrpNw5YL7ASMxiMsZvdA2001JkzAkd1WJbu59DGj3J1hYEkCAdKDcUONdz7EABFhSPZAHN7PX94QM4If3hswg61x+xY8AuIzfZItEiWu5sh6hFsxJIm4ZkaLWEMDiFwwVRwDmOsACIALs3jrEMdRzEV1lLMJt5gDDd8iCF+rBJgkRHnJ0igP/wAyYAkTqysItwGhlMITIKsFIykrqeVI4bHs8DvlFY5mNgQRlChwCAFCAnu65zr3QaMA97Zghy2mkanLBMmQJgiRPQnnMa0StX0FkArlYEQSQZncNB10nedQKqqWMebrEvltmIf90NBJUlNEzZdACp2Bp7h9viK2rvtFDMxtBchtga3AXghwYKRqefODoYFkuiTuAAZPdEkxG5899dvGktkbzI/Ubj9RTODFzIofvPALtC+8RLe6QujEjQbDnvUu3roGUECJ2Ec/MkSemlAeW7fM9OXTnXXspIIG/h1/W9J37ugMnwJiBIMaa+vOk7leYPKPECfLnr6daYd+zgaRHL4Dn+VI2zz09Otc2b66idBuYESImPKfj5VzcvqBMjwkbnwg8vlrQHroB1nYczv8NqTMVB3PkI8Y89hXYuiPiZ1A11FcLYmc8RI0Osf1/EUAyEyrDb84YcxtpqdDt5daiXMMNDyBJgQPCCecSNTG1TkwQUmGIkEkAaGSenmfjXRw+7GAoIMaAbjrpqeVIINu0zAAL4Akxm56mDHMxHwr2yizPQTA5fHXXx6TUq3zM9wk7hRlA0Oi7rznxr1SSMpy6mTE5iQTM6artqB4UA1ew5ysCSBucmpaY0kQeeWfyonh8GGzJ0yyCsiBqqyfe31I6HrUNw6DUAgDbaSeS90kffp4VP7P4kNnHQj6pXlGx13B1OppwCeEsZECkgkcwI89JMU6yzXteCrSbXDKNlA8gKYu8Kts2ZgSYjVmiDP1ZjnUua9oCl9qFGGuW8mVEuZwzMzSuxi33tJ05dPAVAx2KW5bDIrtqF9oCphp8TMQeYjSeVWjtTZm0DkznOBtMBjqY9B8KpHFeAEjMWTKoYqHOUk65XuKog/CQIjWKzv1Ud4hriBgQHlMhW1bhtfBSIA0AaT6TXi4O1fW17MMjtbIfKWCgDdbavuJkEjlAmaEY7C3GupqRKEuQ0IqMQoGUagREaCNZB3o5hsLhyALiqbqKsi2zldMzaaaRE5oHTmaR1yvBu5qy5Qpyg+9IYiQAO6NBzJI2qNiMI4zGy3eDAaBWLNbHusd00n3h9kURi2Qqq6zlnTv94CTAHdYzInU+W1M8GvsyjLIMjOcoVQ6wWhSMxO2vXpQSG9++wGVQcuUs1xlLEPl0FvUhSYid430pzGWgtuXt7uR7qpIVvqjSAoOu09YovxDGhnhSC6iMkLm+0CpXUSDEQRHrQy/hQ1lLbgE3CzAsjNlMkxIAU6a5RG0GaAbwHaI+zFy4JEsoIOUHvEg6Jp3QNJNKiXDcDK5bly7Ck5coZSAeujAeQ/ClTB/6ifr7dSRv6r94pUqcDvFbH0/Clwv+6/xN/pr2lTAditx/wA1/wAKJcP90/zWvupUqKHmG9z1H+p6eve+P5R/2xSpVIcL/wDc8/wqHhP/AGz/AN4V7SoDt9rPp/7teYv3l/kX/WtKlQBVNz5V5d2Pn+NKlTBrFfgfuobx/wDuV9PvNe0qQG8Ly/XKh/DPe/w/gaVKgPOK/wB4f+YPuai/Dv71/wCRfxpUqc+gUpUqVWkqVKlQAvtF/cH+dP8AWtVDtB/5q9/y7f3GlSrOqgZhf7z/AB4T/s3Kl4D3b/n/APq1eUqR1D4Lta8h95otwfdvNaVKiEgXv/q48j/2zR9f7sf+j/23rylQBvsp/wCVSlSpUyf/2Q==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pic>
        <p:nvPicPr>
          <p:cNvPr id="48138" name="Picture 10" descr="http://www.jamejamonline.ir/Media/images/1387/10/28/L008966492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00174"/>
            <a:ext cx="4762500" cy="3505200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sz="3600" b="1" dirty="0">
                <a:cs typeface="B Nazanin" pitchFamily="2" charset="-78"/>
              </a:rPr>
              <a:t>پاسخ ایمنی ذاتی به باکتری خارج سلولی</a:t>
            </a:r>
            <a:endParaRPr lang="en-US" sz="3600" b="1" dirty="0">
              <a:cs typeface="B Nazanin" pitchFamily="2" charset="-78"/>
            </a:endParaRPr>
          </a:p>
        </p:txBody>
      </p:sp>
      <p:sp>
        <p:nvSpPr>
          <p:cNvPr id="225283" name="Rectangle 3"/>
          <p:cNvSpPr>
            <a:spLocks noGrp="1" noChangeArrowheads="1"/>
          </p:cNvSpPr>
          <p:nvPr>
            <p:ph idx="1"/>
          </p:nvPr>
        </p:nvSpPr>
        <p:spPr>
          <a:xfrm>
            <a:off x="500034" y="1600200"/>
            <a:ext cx="8186766" cy="4543443"/>
          </a:xfrm>
        </p:spPr>
        <p:txBody>
          <a:bodyPr/>
          <a:lstStyle/>
          <a:p>
            <a:r>
              <a:rPr lang="fa-IR" b="1" dirty="0">
                <a:cs typeface="B Nazanin" pitchFamily="2" charset="-78"/>
              </a:rPr>
              <a:t>فعال شدن کمپلمان </a:t>
            </a:r>
            <a:r>
              <a:rPr lang="fa-IR" sz="2400" dirty="0">
                <a:cs typeface="B Nazanin" pitchFamily="2" charset="-78"/>
              </a:rPr>
              <a:t>(پپتیدوگلیکان و لیپوپلی ساکارید جدار باکتری)</a:t>
            </a:r>
          </a:p>
          <a:p>
            <a:r>
              <a:rPr lang="fa-IR" dirty="0"/>
              <a:t>التهاب</a:t>
            </a:r>
          </a:p>
          <a:p>
            <a:r>
              <a:rPr lang="fa-IR" dirty="0"/>
              <a:t>فاگوسیتوز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25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Picture 2" descr="showimage"/>
          <p:cNvPicPr>
            <a:picLocks noChangeAspect="1" noChangeArrowheads="1"/>
          </p:cNvPicPr>
          <p:nvPr/>
        </p:nvPicPr>
        <p:blipFill>
          <a:blip r:embed="rId3"/>
          <a:srcRect b="43111"/>
          <a:stretch>
            <a:fillRect/>
          </a:stretch>
        </p:blipFill>
        <p:spPr bwMode="auto">
          <a:xfrm>
            <a:off x="900113" y="2060575"/>
            <a:ext cx="7620000" cy="3565525"/>
          </a:xfrm>
          <a:prstGeom prst="rect">
            <a:avLst/>
          </a:prstGeom>
          <a:noFill/>
        </p:spPr>
      </p:pic>
      <p:sp>
        <p:nvSpPr>
          <p:cNvPr id="228355" name="Text Box 3"/>
          <p:cNvSpPr txBox="1">
            <a:spLocks noChangeArrowheads="1"/>
          </p:cNvSpPr>
          <p:nvPr/>
        </p:nvSpPr>
        <p:spPr bwMode="auto">
          <a:xfrm>
            <a:off x="539750" y="692150"/>
            <a:ext cx="8280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sz="4000"/>
              <a:t> </a:t>
            </a:r>
            <a:r>
              <a:rPr lang="fa-IR" sz="4000">
                <a:solidFill>
                  <a:schemeClr val="accent2"/>
                </a:solidFill>
              </a:rPr>
              <a:t>پاسخ ایمنی هومورال به باکتریهای خارج سلولی:</a:t>
            </a:r>
            <a:endParaRPr lang="en-US" sz="400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2" descr="showimage"/>
          <p:cNvPicPr>
            <a:picLocks noChangeAspect="1" noChangeArrowheads="1"/>
          </p:cNvPicPr>
          <p:nvPr/>
        </p:nvPicPr>
        <p:blipFill>
          <a:blip r:embed="rId3"/>
          <a:srcRect t="56889"/>
          <a:stretch>
            <a:fillRect/>
          </a:stretch>
        </p:blipFill>
        <p:spPr bwMode="auto">
          <a:xfrm>
            <a:off x="684213" y="2492375"/>
            <a:ext cx="7620000" cy="2701925"/>
          </a:xfrm>
          <a:prstGeom prst="rect">
            <a:avLst/>
          </a:prstGeom>
          <a:noFill/>
        </p:spPr>
      </p:pic>
      <p:sp>
        <p:nvSpPr>
          <p:cNvPr id="230403" name="Text Box 3"/>
          <p:cNvSpPr txBox="1">
            <a:spLocks noChangeArrowheads="1"/>
          </p:cNvSpPr>
          <p:nvPr/>
        </p:nvSpPr>
        <p:spPr bwMode="auto">
          <a:xfrm>
            <a:off x="539750" y="692150"/>
            <a:ext cx="8280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a-IR" sz="4000"/>
              <a:t> </a:t>
            </a:r>
            <a:r>
              <a:rPr lang="fa-IR" sz="4000">
                <a:solidFill>
                  <a:schemeClr val="accent2"/>
                </a:solidFill>
              </a:rPr>
              <a:t>پاسخ ایمنی سلولی به باکتریهای خارج سلولی:</a:t>
            </a:r>
            <a:endParaRPr lang="en-US" sz="400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811196"/>
          </a:xfrm>
        </p:spPr>
        <p:txBody>
          <a:bodyPr/>
          <a:lstStyle/>
          <a:p>
            <a:pPr algn="ctr"/>
            <a:r>
              <a:rPr lang="fa-IR" sz="3200" b="1" dirty="0">
                <a:solidFill>
                  <a:schemeClr val="tx1"/>
                </a:solidFill>
                <a:cs typeface="B Nazanin" pitchFamily="2" charset="-78"/>
              </a:rPr>
              <a:t>عوارض جانبی پاسخ ایمنی به باکتریهای خارج سلولی </a:t>
            </a:r>
            <a:endParaRPr lang="en-US" sz="32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314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التهاب شدید </a:t>
            </a:r>
          </a:p>
          <a:p>
            <a:r>
              <a:rPr lang="fa-IR" dirty="0">
                <a:cs typeface="B Nazanin" pitchFamily="2" charset="-78"/>
              </a:rPr>
              <a:t> شوک سپتیک </a:t>
            </a:r>
          </a:p>
          <a:p>
            <a:pPr>
              <a:buNone/>
            </a:pPr>
            <a:endParaRPr lang="en-US" dirty="0">
              <a:cs typeface="B Nazanin" pitchFamily="2" charset="-78"/>
            </a:endParaRPr>
          </a:p>
        </p:txBody>
      </p:sp>
      <p:pic>
        <p:nvPicPr>
          <p:cNvPr id="5" name="Picture 4" descr="5mtcc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2428868"/>
            <a:ext cx="5903912" cy="428625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-900608" y="549275"/>
            <a:ext cx="10082213" cy="868363"/>
          </a:xfrm>
        </p:spPr>
        <p:txBody>
          <a:bodyPr/>
          <a:lstStyle/>
          <a:p>
            <a:pPr algn="r"/>
            <a:r>
              <a:rPr lang="fa-IR" sz="3200" dirty="0">
                <a:cs typeface="B Nazanin" pitchFamily="2" charset="-78"/>
              </a:rPr>
              <a:t> چگونه باکتریهای خارج سلولی از سیستم ایمنی فرار می کنند؟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2334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>
                <a:cs typeface="B Nazanin" pitchFamily="2" charset="-78"/>
              </a:rPr>
              <a:t>تغییر مکرر آنتی ژنی</a:t>
            </a:r>
          </a:p>
          <a:p>
            <a:r>
              <a:rPr lang="fa-IR" sz="2800" dirty="0">
                <a:cs typeface="B Nazanin" pitchFamily="2" charset="-78"/>
              </a:rPr>
              <a:t>مکانیسمهای ضد فاگوسیتوز (تولید کپسول)</a:t>
            </a:r>
          </a:p>
          <a:p>
            <a:r>
              <a:rPr lang="fa-IR" sz="2800" dirty="0">
                <a:cs typeface="B Nazanin" pitchFamily="2" charset="-78"/>
              </a:rPr>
              <a:t>مکانیسمهای ضد کمپلمان</a:t>
            </a:r>
          </a:p>
          <a:p>
            <a:r>
              <a:rPr lang="fa-IR" sz="2800" dirty="0">
                <a:cs typeface="B Nazanin" pitchFamily="2" charset="-78"/>
              </a:rPr>
              <a:t>پوشیده شدن آنتی ژن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70100"/>
            <a:ext cx="8229600" cy="1143000"/>
          </a:xfrm>
        </p:spPr>
        <p:txBody>
          <a:bodyPr/>
          <a:lstStyle/>
          <a:p>
            <a:r>
              <a:rPr lang="fa-IR" sz="3200" b="1" dirty="0">
                <a:cs typeface="B Nazanin" pitchFamily="2" charset="-78"/>
              </a:rPr>
              <a:t>باکتریهای داخل سلولی</a:t>
            </a:r>
            <a:endParaRPr lang="en-US" sz="3200" b="1" dirty="0">
              <a:cs typeface="B Nazanin" pitchFamily="2" charset="-78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2400" b="1" dirty="0">
                <a:latin typeface="Cambria" pitchFamily="18" charset="0"/>
              </a:rPr>
              <a:t>Innate and adaptive immunity to intracellular   bacteria</a:t>
            </a:r>
            <a:endParaRPr lang="fa-IR" sz="2400" b="1" dirty="0">
              <a:latin typeface="Cambr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241" y="1700808"/>
            <a:ext cx="8481517" cy="4738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2286024"/>
            <a:ext cx="7772400" cy="4572000"/>
          </a:xfrm>
        </p:spPr>
        <p:txBody>
          <a:bodyPr/>
          <a:lstStyle/>
          <a:p>
            <a:pPr algn="l" rtl="0"/>
            <a:r>
              <a:rPr lang="en-US" dirty="0"/>
              <a:t>CD4</a:t>
            </a:r>
            <a:r>
              <a:rPr lang="en-US" baseline="30000" dirty="0"/>
              <a:t>+</a:t>
            </a:r>
            <a:r>
              <a:rPr lang="en-US" dirty="0"/>
              <a:t> T cells</a:t>
            </a:r>
          </a:p>
          <a:p>
            <a:pPr algn="l" rtl="0"/>
            <a:r>
              <a:rPr lang="en-US" dirty="0"/>
              <a:t>CD8</a:t>
            </a:r>
            <a:r>
              <a:rPr lang="en-US" baseline="30000" dirty="0"/>
              <a:t>+</a:t>
            </a:r>
            <a:r>
              <a:rPr lang="en-US" dirty="0"/>
              <a:t> T cells</a:t>
            </a:r>
            <a:endParaRPr lang="fa-IR" dirty="0"/>
          </a:p>
          <a:p>
            <a:endParaRPr lang="en-US" dirty="0"/>
          </a:p>
        </p:txBody>
      </p:sp>
      <p:pic>
        <p:nvPicPr>
          <p:cNvPr id="237572" name="Picture 4" descr="S9781416031222-015-f004"/>
          <p:cNvPicPr>
            <a:picLocks noChangeAspect="1" noChangeArrowheads="1"/>
          </p:cNvPicPr>
          <p:nvPr/>
        </p:nvPicPr>
        <p:blipFill>
          <a:blip r:embed="rId2"/>
          <a:srcRect b="1226"/>
          <a:stretch>
            <a:fillRect/>
          </a:stretch>
        </p:blipFill>
        <p:spPr bwMode="auto">
          <a:xfrm>
            <a:off x="4497388" y="1785926"/>
            <a:ext cx="3638550" cy="4857784"/>
          </a:xfrm>
          <a:prstGeom prst="rect">
            <a:avLst/>
          </a:prstGeom>
          <a:noFill/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68313" y="285728"/>
            <a:ext cx="8218487" cy="1143000"/>
          </a:xfrm>
          <a:prstGeom prst="rect">
            <a:avLst/>
          </a:prstGeom>
        </p:spPr>
        <p:txBody>
          <a:bodyPr bIns="91440" anchor="b" anchorCtr="0">
            <a:normAutofit fontScale="97500"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پاسخ ایمنی اصلی وموثر در برابر باکتریهای درون سلولی  به عهده سلولهای 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T</a:t>
            </a:r>
            <a:r>
              <a:rPr kumimoji="0" lang="fa-I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B Nazanin" pitchFamily="2" charset="-78"/>
              </a:rPr>
              <a:t> 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B Nazanin" pitchFamily="2" charset="-78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txBody>
          <a:bodyPr/>
          <a:lstStyle/>
          <a:p>
            <a:pPr algn="ctr"/>
            <a:r>
              <a:rPr lang="fa-IR" sz="3200" b="1" dirty="0">
                <a:cs typeface="B Nazanin" pitchFamily="2" charset="-78"/>
              </a:rPr>
              <a:t>ویژگیهای پاسخ ایمنی به عوامل عفونی</a:t>
            </a:r>
            <a:endParaRPr lang="en-US" sz="3200" b="1" dirty="0">
              <a:cs typeface="B Nazanin" pitchFamily="2" charset="-78"/>
            </a:endParaRPr>
          </a:p>
        </p:txBody>
      </p:sp>
      <p:sp>
        <p:nvSpPr>
          <p:cNvPr id="220163" name="Rectangle 3"/>
          <p:cNvSpPr>
            <a:spLocks noGrp="1" noChangeArrowheads="1"/>
          </p:cNvSpPr>
          <p:nvPr>
            <p:ph idx="1"/>
          </p:nvPr>
        </p:nvSpPr>
        <p:spPr>
          <a:xfrm>
            <a:off x="-32165" y="2111356"/>
            <a:ext cx="8786842" cy="4472006"/>
          </a:xfrm>
        </p:spPr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itchFamily="2" charset="-78"/>
              </a:rPr>
              <a:t>دفاع در برابر عوامل عفونی توسط ایمنی ذاتی و اختصاصی صورت می گیرد.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2400" dirty="0">
              <a:cs typeface="B Nazanin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itchFamily="2" charset="-78"/>
              </a:rPr>
              <a:t>سیستم ایمنی به عوامل عفونی مختلف پاسخ اختصاصی و متفاوت می دهد.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2400" dirty="0">
              <a:cs typeface="B Nazanin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endParaRPr lang="fa-IR" sz="2400" dirty="0">
              <a:cs typeface="B Nazanin" pitchFamily="2" charset="-78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fa-IR" sz="2800" b="1" dirty="0">
                <a:cs typeface="B Nazanin" pitchFamily="2" charset="-78"/>
              </a:rPr>
              <a:t>مکانیسمهای فرار باکتریهای داخل سلولی از سیستم ایمنی</a:t>
            </a:r>
            <a:endParaRPr lang="en-US" sz="2800" b="1" dirty="0">
              <a:cs typeface="B Nazanin" pitchFamily="2" charset="-78"/>
            </a:endParaRPr>
          </a:p>
        </p:txBody>
      </p:sp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>
                <a:cs typeface="B Nazanin" pitchFamily="2" charset="-78"/>
              </a:rPr>
              <a:t>ممانعت از تشکیل فاگولیزوزوم</a:t>
            </a:r>
          </a:p>
          <a:p>
            <a:r>
              <a:rPr lang="fa-IR" sz="2800" dirty="0">
                <a:cs typeface="B Nazanin" pitchFamily="2" charset="-78"/>
              </a:rPr>
              <a:t>پاره نمودن غشای فاگوزومها و فرار به داخل سیتوپلاسم</a:t>
            </a:r>
            <a:endParaRPr lang="en-US" sz="2800" dirty="0">
              <a:cs typeface="B Nazanin" pitchFamily="2" charset="-78"/>
            </a:endParaRPr>
          </a:p>
          <a:p>
            <a:r>
              <a:rPr lang="fa-IR" sz="2800" dirty="0">
                <a:cs typeface="B Nazanin" pitchFamily="2" charset="-78"/>
              </a:rPr>
              <a:t>پاکسازی واسطه های فعال اکسیژن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324975" cy="1143000"/>
          </a:xfrm>
        </p:spPr>
        <p:txBody>
          <a:bodyPr/>
          <a:lstStyle/>
          <a:p>
            <a:r>
              <a:rPr lang="fa-IR" sz="3200" b="1" dirty="0">
                <a:cs typeface="B Nazanin" pitchFamily="2" charset="-78"/>
              </a:rPr>
              <a:t>اثرات جانبی پاسخ ایمنی به باکتریهای داخل سلولی  </a:t>
            </a:r>
            <a:endParaRPr lang="en-US" sz="3200" b="1" dirty="0">
              <a:cs typeface="B Nazanin" pitchFamily="2" charset="-78"/>
            </a:endParaRPr>
          </a:p>
        </p:txBody>
      </p:sp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آسیب بافتی ناشی از تحریک مزمن سیستم ایمنی (گرانولوما</a:t>
            </a:r>
            <a:r>
              <a:rPr lang="en-US" dirty="0">
                <a:cs typeface="B Nazanin" panose="00000400000000000000" pitchFamily="2" charset="-78"/>
              </a:rPr>
              <a:t>(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CA9239-4285-3259-C7F3-5FF80DAC36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922" y="3010693"/>
            <a:ext cx="2686050" cy="170497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2C669F-6DB1-19E9-C642-EC0345DC9A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889275"/>
            <a:ext cx="2788518" cy="210068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81175"/>
            <a:ext cx="8229600" cy="1143000"/>
          </a:xfrm>
        </p:spPr>
        <p:txBody>
          <a:bodyPr/>
          <a:lstStyle/>
          <a:p>
            <a:r>
              <a:rPr lang="fa-IR" sz="5400" b="1"/>
              <a:t>ویروسها </a:t>
            </a:r>
            <a:endParaRPr lang="en-US" sz="5400" b="1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>
          <a:xfrm>
            <a:off x="899592" y="658782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cs typeface="B Nazanin" panose="00000400000000000000" pitchFamily="2" charset="-78"/>
              </a:rPr>
              <a:t>ویروسها</a:t>
            </a:r>
            <a:endParaRPr lang="en-US" sz="3600" b="1" dirty="0">
              <a:cs typeface="B Nazanin" panose="00000400000000000000" pitchFamily="2" charset="-78"/>
            </a:endParaRPr>
          </a:p>
        </p:txBody>
      </p:sp>
      <p:sp>
        <p:nvSpPr>
          <p:cNvPr id="2447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28358" y="1989306"/>
            <a:ext cx="7772400" cy="457200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ارگانیزمهای درون سلولی اجباری</a:t>
            </a:r>
          </a:p>
          <a:p>
            <a:r>
              <a:rPr lang="fa-IR" dirty="0">
                <a:cs typeface="B Nazanin" panose="00000400000000000000" pitchFamily="2" charset="-78"/>
              </a:rPr>
              <a:t>سلولهای بسیار متنوعی را آلوده می سازند.</a:t>
            </a:r>
          </a:p>
          <a:p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6" descr="CB114BB6"/>
          <p:cNvPicPr>
            <a:picLocks noChangeAspect="1" noChangeArrowheads="1"/>
          </p:cNvPicPr>
          <p:nvPr/>
        </p:nvPicPr>
        <p:blipFill>
          <a:blip r:embed="rId3"/>
          <a:srcRect l="58261" t="64113" b="14925"/>
          <a:stretch>
            <a:fillRect/>
          </a:stretch>
        </p:blipFill>
        <p:spPr>
          <a:xfrm>
            <a:off x="4602723" y="3240906"/>
            <a:ext cx="3246314" cy="35004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7" name="Picture 7" descr="2F89C934"/>
          <p:cNvPicPr>
            <a:picLocks noChangeAspect="1" noChangeArrowheads="1"/>
          </p:cNvPicPr>
          <p:nvPr/>
        </p:nvPicPr>
        <p:blipFill>
          <a:blip r:embed="rId4"/>
          <a:srcRect l="60349" t="47318" b="38048"/>
          <a:stretch>
            <a:fillRect/>
          </a:stretch>
        </p:blipFill>
        <p:spPr>
          <a:xfrm>
            <a:off x="1115616" y="3240906"/>
            <a:ext cx="3393147" cy="35004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>
          <a:xfrm>
            <a:off x="861202" y="-155244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پاسخ ایمنی ذاتی  به ویروسها</a:t>
            </a:r>
            <a:endParaRPr lang="en-US" sz="36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457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dirty="0">
                <a:cs typeface="B Nazanin" pitchFamily="2" charset="-78"/>
              </a:rPr>
              <a:t>اینترفرونهای نوع یک</a:t>
            </a:r>
          </a:p>
          <a:p>
            <a:r>
              <a:rPr lang="fa-IR" dirty="0">
                <a:cs typeface="B Nazanin" pitchFamily="2" charset="-78"/>
              </a:rPr>
              <a:t>سلولهای </a:t>
            </a:r>
            <a:r>
              <a:rPr lang="en-US" dirty="0">
                <a:cs typeface="B Nazanin" pitchFamily="2" charset="-78"/>
              </a:rPr>
              <a:t>NK</a:t>
            </a:r>
          </a:p>
        </p:txBody>
      </p:sp>
      <p:pic>
        <p:nvPicPr>
          <p:cNvPr id="245764" name="Picture 4" descr="showi3"/>
          <p:cNvPicPr>
            <a:picLocks noChangeAspect="1" noChangeArrowheads="1"/>
          </p:cNvPicPr>
          <p:nvPr/>
        </p:nvPicPr>
        <p:blipFill>
          <a:blip r:embed="rId3"/>
          <a:srcRect r="63229"/>
          <a:stretch>
            <a:fillRect/>
          </a:stretch>
        </p:blipFill>
        <p:spPr bwMode="auto">
          <a:xfrm>
            <a:off x="457200" y="925199"/>
            <a:ext cx="3671887" cy="584173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پاسخ ایمنی اختصاصی  به ویروسها</a:t>
            </a:r>
            <a:endParaRPr lang="en-US" sz="36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4678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fa-IR" b="1" dirty="0">
                <a:cs typeface="B Nazanin" pitchFamily="2" charset="-78"/>
              </a:rPr>
              <a:t>آنتی بادیها:</a:t>
            </a:r>
          </a:p>
          <a:p>
            <a:pPr lvl="4"/>
            <a:r>
              <a:rPr lang="fa-IR" dirty="0">
                <a:cs typeface="B Nazanin" pitchFamily="2" charset="-78"/>
              </a:rPr>
              <a:t>نوترالیزاسیون</a:t>
            </a:r>
          </a:p>
          <a:p>
            <a:pPr lvl="4"/>
            <a:r>
              <a:rPr lang="fa-IR" dirty="0">
                <a:cs typeface="B Nazanin" pitchFamily="2" charset="-78"/>
              </a:rPr>
              <a:t>اپسونیزاسیون</a:t>
            </a:r>
          </a:p>
          <a:p>
            <a:pPr lvl="4"/>
            <a:r>
              <a:rPr lang="fa-IR" dirty="0">
                <a:cs typeface="B Nazanin" pitchFamily="2" charset="-78"/>
              </a:rPr>
              <a:t>فعال نمودن کمپلمان</a:t>
            </a:r>
          </a:p>
          <a:p>
            <a:r>
              <a:rPr lang="fa-IR" b="1" dirty="0">
                <a:cs typeface="B Nazanin" pitchFamily="2" charset="-78"/>
              </a:rPr>
              <a:t>سلولهای </a:t>
            </a:r>
            <a:r>
              <a:rPr lang="en-US" b="1" dirty="0">
                <a:cs typeface="B Nazanin" pitchFamily="2" charset="-78"/>
              </a:rPr>
              <a:t>T</a:t>
            </a:r>
            <a:r>
              <a:rPr lang="fa-IR" b="1" dirty="0">
                <a:cs typeface="B Nazanin" pitchFamily="2" charset="-78"/>
              </a:rPr>
              <a:t> سیتوتوکسیک</a:t>
            </a:r>
            <a:r>
              <a:rPr lang="en-US" b="1" dirty="0">
                <a:cs typeface="B Nazanin" pitchFamily="2" charset="-78"/>
              </a:rPr>
              <a:t>(CTL) </a:t>
            </a:r>
            <a:r>
              <a:rPr lang="fa-IR" dirty="0">
                <a:cs typeface="B Nazanin" pitchFamily="2" charset="-78"/>
              </a:rPr>
              <a:t> </a:t>
            </a:r>
            <a:endParaRPr lang="en-US" dirty="0">
              <a:cs typeface="B Nazanin" pitchFamily="2" charset="-78"/>
            </a:endParaRPr>
          </a:p>
          <a:p>
            <a:pPr lvl="4"/>
            <a:r>
              <a:rPr lang="fa-IR" dirty="0">
                <a:cs typeface="B Nazanin" pitchFamily="2" charset="-78"/>
              </a:rPr>
              <a:t>کشتن سلولهای آلوده به ویروس</a:t>
            </a:r>
          </a:p>
          <a:p>
            <a:pPr lvl="4"/>
            <a:r>
              <a:rPr lang="fa-IR" dirty="0">
                <a:cs typeface="B Nazanin" pitchFamily="2" charset="-78"/>
              </a:rPr>
              <a:t>ترشح سایتوکاینها</a:t>
            </a:r>
          </a:p>
          <a:p>
            <a:pPr lvl="4"/>
            <a:endParaRPr lang="en-US" dirty="0">
              <a:cs typeface="B Nazanin" pitchFamily="2" charset="-78"/>
            </a:endParaRPr>
          </a:p>
        </p:txBody>
      </p:sp>
      <p:pic>
        <p:nvPicPr>
          <p:cNvPr id="246788" name="Picture 4" descr="showi3"/>
          <p:cNvPicPr>
            <a:picLocks noChangeAspect="1" noChangeArrowheads="1"/>
          </p:cNvPicPr>
          <p:nvPr/>
        </p:nvPicPr>
        <p:blipFill>
          <a:blip r:embed="rId2"/>
          <a:srcRect l="36855" r="22520"/>
          <a:stretch>
            <a:fillRect/>
          </a:stretch>
        </p:blipFill>
        <p:spPr bwMode="auto">
          <a:xfrm>
            <a:off x="322263" y="1428736"/>
            <a:ext cx="3392481" cy="4885173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fa-IR" sz="2800" b="1" dirty="0">
                <a:cs typeface="B Nazanin" pitchFamily="2" charset="-78"/>
              </a:rPr>
              <a:t>چگونه ویروسها از سیستم ایمنی فرار می کنند؟</a:t>
            </a:r>
            <a:endParaRPr lang="en-US" sz="2800" b="1" dirty="0">
              <a:cs typeface="B Nazanin" pitchFamily="2" charset="-78"/>
            </a:endParaRPr>
          </a:p>
        </p:txBody>
      </p:sp>
      <p:sp>
        <p:nvSpPr>
          <p:cNvPr id="2498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>
                <a:cs typeface="B Nazanin" pitchFamily="2" charset="-78"/>
              </a:rPr>
              <a:t>تغییرات آنتی ژنی</a:t>
            </a:r>
          </a:p>
          <a:p>
            <a:r>
              <a:rPr lang="fa-IR" sz="2800" dirty="0">
                <a:cs typeface="B Nazanin" pitchFamily="2" charset="-78"/>
              </a:rPr>
              <a:t>جلوگیری از پردازش آنتی ژن</a:t>
            </a:r>
          </a:p>
          <a:p>
            <a:r>
              <a:rPr lang="fa-IR" sz="2800" dirty="0">
                <a:cs typeface="B Nazanin" pitchFamily="2" charset="-78"/>
              </a:rPr>
              <a:t>تولید سایتوکاینهای مهاری</a:t>
            </a:r>
          </a:p>
          <a:p>
            <a:r>
              <a:rPr lang="fa-IR" sz="2800" dirty="0">
                <a:cs typeface="B Nazanin" pitchFamily="2" charset="-78"/>
              </a:rPr>
              <a:t>کاهش پاسخ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CTL</a:t>
            </a:r>
            <a:endParaRPr lang="fa-IR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fa-IR" sz="2800" dirty="0">
                <a:cs typeface="B Nazanin" pitchFamily="2" charset="-78"/>
              </a:rPr>
              <a:t>آلوده ساختن سلولهای سیستم ایمنی</a:t>
            </a:r>
            <a:endParaRPr lang="en-US" sz="2800" dirty="0">
              <a:cs typeface="B Nazanin" pitchFamily="2" charset="-78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4" name="Picture 4" descr="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214414" y="1428736"/>
            <a:ext cx="7283450" cy="3713162"/>
          </a:xfrm>
          <a:noFill/>
          <a:ln/>
        </p:spPr>
      </p:pic>
    </p:spTree>
  </p:cSld>
  <p:clrMapOvr>
    <a:masterClrMapping/>
  </p:clrMapOvr>
  <p:transition>
    <p:checke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a-IR" sz="3600" b="1" dirty="0">
                <a:cs typeface="B Nazanin" pitchFamily="2" charset="-78"/>
              </a:rPr>
              <a:t>انگل </a:t>
            </a:r>
            <a:endParaRPr lang="en-GB" sz="3600" b="1" dirty="0">
              <a:cs typeface="B Nazanin" pitchFamily="2" charset="-78"/>
            </a:endParaRPr>
          </a:p>
        </p:txBody>
      </p:sp>
      <p:pic>
        <p:nvPicPr>
          <p:cNvPr id="7" name="Picture 4" descr="http://www.bio.ic.ac.uk/research/selkirk/selk2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r:link="rId3"/>
          <a:srcRect/>
          <a:stretch>
            <a:fillRect/>
          </a:stretch>
        </p:blipFill>
        <p:spPr>
          <a:xfrm>
            <a:off x="0" y="1916113"/>
            <a:ext cx="9144000" cy="4941887"/>
          </a:xfrm>
          <a:noFill/>
          <a:ln/>
        </p:spPr>
      </p:pic>
    </p:spTree>
  </p:cSld>
  <p:clrMapOvr>
    <a:masterClrMapping/>
  </p:clrMapOvr>
  <p:transition>
    <p:checker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7332" y="274638"/>
            <a:ext cx="5614998" cy="654032"/>
          </a:xfrm>
        </p:spPr>
        <p:txBody>
          <a:bodyPr/>
          <a:lstStyle/>
          <a:p>
            <a:r>
              <a:rPr lang="fa-IR" sz="3200" b="1" dirty="0">
                <a:cs typeface="B Nazanin" pitchFamily="2" charset="-78"/>
              </a:rPr>
              <a:t>انگل ها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7615"/>
            <a:ext cx="8229600" cy="4525963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fa-IR" sz="2800" dirty="0">
                <a:solidFill>
                  <a:srgbClr val="C00000"/>
                </a:solidFill>
                <a:cs typeface="B Nazanin" pitchFamily="2" charset="-78"/>
              </a:rPr>
              <a:t>پروتوزوآ</a:t>
            </a:r>
          </a:p>
          <a:p>
            <a:pPr lvl="1"/>
            <a:r>
              <a:rPr lang="fa-IR" sz="2400" dirty="0">
                <a:cs typeface="B Nazanin" pitchFamily="2" charset="-78"/>
              </a:rPr>
              <a:t>خارج سلولی</a:t>
            </a:r>
          </a:p>
          <a:p>
            <a:pPr lvl="1"/>
            <a:r>
              <a:rPr lang="fa-IR" sz="2400" dirty="0">
                <a:cs typeface="B Nazanin" pitchFamily="2" charset="-78"/>
              </a:rPr>
              <a:t>داخل سلولی</a:t>
            </a:r>
          </a:p>
          <a:p>
            <a:pPr lvl="1">
              <a:buNone/>
            </a:pPr>
            <a:r>
              <a:rPr lang="fa-IR" sz="2000" dirty="0">
                <a:cs typeface="B Nazanin" pitchFamily="2" charset="-78"/>
              </a:rPr>
              <a:t>مثال: پلاسمودیوم, آمیب, تریپانوزوم, لیشمانیا و توکسوپلاسما</a:t>
            </a:r>
          </a:p>
          <a:p>
            <a:pPr>
              <a:buClr>
                <a:srgbClr val="C00000"/>
              </a:buClr>
              <a:buFont typeface="Wingdings" pitchFamily="2" charset="2"/>
              <a:buChar char="ü"/>
            </a:pPr>
            <a:r>
              <a:rPr lang="fa-IR" sz="2800" dirty="0">
                <a:solidFill>
                  <a:srgbClr val="C00000"/>
                </a:solidFill>
                <a:cs typeface="B Nazanin" pitchFamily="2" charset="-78"/>
              </a:rPr>
              <a:t>کرمها</a:t>
            </a:r>
          </a:p>
          <a:p>
            <a:pPr lvl="1">
              <a:buNone/>
            </a:pPr>
            <a:r>
              <a:rPr lang="fa-IR" sz="2400" dirty="0">
                <a:cs typeface="B Nazanin" pitchFamily="2" charset="-78"/>
              </a:rPr>
              <a:t>ساکن در بافت و روده</a:t>
            </a:r>
          </a:p>
          <a:p>
            <a:pPr lvl="1">
              <a:buNone/>
            </a:pPr>
            <a:r>
              <a:rPr lang="fa-IR" sz="2000" dirty="0">
                <a:cs typeface="B Nazanin" pitchFamily="2" charset="-78"/>
              </a:rPr>
              <a:t>مثال: شیستوزوما, فیلاریا, کرمهای قلاب دار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501C23-DA66-B36F-E9E3-28BA7525E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44311-75B4-0E77-AE17-85C5BE5835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rtl="1">
              <a:buNone/>
            </a:pPr>
            <a:r>
              <a:rPr lang="fa-IR" sz="2800" b="1" dirty="0">
                <a:cs typeface="B Nazanin" panose="00000400000000000000" pitchFamily="2" charset="-78"/>
              </a:rPr>
              <a:t>پس </a:t>
            </a:r>
            <a:r>
              <a:rPr lang="fa-IR" sz="2800" b="1" kern="1200" dirty="0">
                <a:solidFill>
                  <a:schemeClr val="tx1"/>
                </a:solidFill>
                <a:cs typeface="B Nazanin" panose="00000400000000000000" pitchFamily="2" charset="-78"/>
              </a:rPr>
              <a:t>چرا بیمار میشویم؟</a:t>
            </a:r>
          </a:p>
          <a:p>
            <a:pPr marL="0" indent="0" rtl="1">
              <a:buNone/>
            </a:pPr>
            <a:endParaRPr lang="en-US" sz="2800" kern="12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lvl="0" indent="0" rtl="1">
              <a:buNone/>
            </a:pPr>
            <a:r>
              <a:rPr lang="fa-IR" sz="2800" kern="1200" dirty="0">
                <a:solidFill>
                  <a:schemeClr val="tx1"/>
                </a:solidFill>
                <a:cs typeface="B Nazanin" panose="00000400000000000000" pitchFamily="2" charset="-78"/>
              </a:rPr>
              <a:t>1-نقص در سیستم ایمنی فرد</a:t>
            </a:r>
            <a:endParaRPr lang="en-US" sz="2800" kern="12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marL="0" lvl="0" indent="0" rtl="1">
              <a:buNone/>
            </a:pPr>
            <a:r>
              <a:rPr lang="fa-IR" sz="2800" kern="1200" dirty="0">
                <a:solidFill>
                  <a:schemeClr val="tx1"/>
                </a:solidFill>
                <a:cs typeface="B Nazanin" panose="00000400000000000000" pitchFamily="2" charset="-78"/>
              </a:rPr>
              <a:t>2-استراتژیهای کارآمد پاتوژن در فرار از سیستم ایمنی</a:t>
            </a:r>
            <a:endParaRPr lang="en-US" sz="2800" kern="12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2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518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fa-IR" sz="3600" b="1" dirty="0">
                <a:cs typeface="B Nazanin" pitchFamily="2" charset="-78"/>
              </a:rPr>
              <a:t>ایمنی در برابر انگلها</a:t>
            </a:r>
            <a:endParaRPr lang="en-US" sz="3600" b="1" dirty="0">
              <a:cs typeface="B Nazanin" pitchFamily="2" charset="-78"/>
            </a:endParaRPr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356350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5AE29B88-B32E-4AFC-870B-E6A71F91C3DE}" type="slidenum">
              <a:rPr lang="en-US"/>
              <a:pPr/>
              <a:t>30</a:t>
            </a:fld>
            <a:endParaRPr lang="en-US"/>
          </a:p>
        </p:txBody>
      </p:sp>
      <p:sp>
        <p:nvSpPr>
          <p:cNvPr id="7172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fa-IR" b="1" dirty="0">
                <a:cs typeface="B Nazanin" pitchFamily="2" charset="-78"/>
              </a:rPr>
              <a:t>انگل های تک سلولی</a:t>
            </a:r>
          </a:p>
          <a:p>
            <a:pPr marL="1257300" lvl="6" indent="-342900">
              <a:buFontTx/>
              <a:buChar char="•"/>
            </a:pPr>
            <a:r>
              <a:rPr lang="fa-IR" sz="2400" dirty="0">
                <a:cs typeface="B Nazanin" pitchFamily="2" charset="-78"/>
              </a:rPr>
              <a:t>فاگوسیتوز</a:t>
            </a:r>
            <a:endParaRPr lang="fa-IR" dirty="0">
              <a:cs typeface="B Nazanin" pitchFamily="2" charset="-78"/>
            </a:endParaRPr>
          </a:p>
          <a:p>
            <a:pPr lvl="3">
              <a:buClr>
                <a:srgbClr val="C00000"/>
              </a:buClr>
              <a:buFont typeface="Arial" pitchFamily="34" charset="0"/>
              <a:buChar char="•"/>
            </a:pPr>
            <a:r>
              <a:rPr lang="fa-IR" sz="2400" dirty="0">
                <a:cs typeface="B Nazanin" pitchFamily="2" charset="-78"/>
              </a:rPr>
              <a:t> ایمنی سلولی</a:t>
            </a:r>
            <a:r>
              <a:rPr lang="fa-IR" dirty="0">
                <a:cs typeface="B Nazanin" pitchFamily="2" charset="-78"/>
              </a:rPr>
              <a:t> </a:t>
            </a:r>
          </a:p>
          <a:p>
            <a:pPr eaLnBrk="1" hangingPunct="1"/>
            <a:endParaRPr lang="fa-IR" dirty="0">
              <a:cs typeface="B Nazanin" pitchFamily="2" charset="-78"/>
            </a:endParaRPr>
          </a:p>
          <a:p>
            <a:pPr lvl="4" eaLnBrk="1" hangingPunct="1">
              <a:buNone/>
            </a:pPr>
            <a:endParaRPr lang="fa-IR" dirty="0">
              <a:cs typeface="B Nazanin" pitchFamily="2" charset="-78"/>
            </a:endParaRPr>
          </a:p>
        </p:txBody>
      </p:sp>
      <p:pic>
        <p:nvPicPr>
          <p:cNvPr id="5" name="Picture 5" descr="leishmaniosi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000372"/>
            <a:ext cx="159226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000496" y="3929066"/>
            <a:ext cx="10390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2400" b="1" dirty="0">
                <a:cs typeface="B Nazanin" pitchFamily="2" charset="-78"/>
              </a:rPr>
              <a:t>لیشمانیا</a:t>
            </a:r>
            <a:endParaRPr lang="fa-IR" sz="2400" b="1" dirty="0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 sz="3200" b="1" dirty="0">
                <a:cs typeface="B Nazanin" pitchFamily="2" charset="-78"/>
              </a:rPr>
              <a:t>پاسخ ایمنی به انگلهای کرمی</a:t>
            </a:r>
            <a:endParaRPr lang="en-US" sz="3200" b="1" dirty="0">
              <a:cs typeface="B Nazanin" pitchFamily="2" charset="-78"/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600200"/>
            <a:ext cx="8713788" cy="4525963"/>
          </a:xfrm>
        </p:spPr>
        <p:txBody>
          <a:bodyPr/>
          <a:lstStyle/>
          <a:p>
            <a:pPr lvl="1"/>
            <a:r>
              <a:rPr lang="fa-IR" dirty="0">
                <a:cs typeface="B Nazanin" pitchFamily="2" charset="-78"/>
              </a:rPr>
              <a:t>فعال شدن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TH2</a:t>
            </a:r>
            <a:r>
              <a:rPr lang="fa-IR" dirty="0">
                <a:cs typeface="B Nazanin" pitchFamily="2" charset="-78"/>
              </a:rPr>
              <a:t> و تولید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IgE</a:t>
            </a:r>
            <a:r>
              <a:rPr lang="fa-IR" sz="2400" dirty="0">
                <a:latin typeface="Times New Roman" pitchFamily="18" charset="0"/>
                <a:cs typeface="Times New Roman" pitchFamily="18" charset="0"/>
              </a:rPr>
              <a:t> </a:t>
            </a:r>
            <a:endParaRPr lang="fa-IR" dirty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fa-IR" dirty="0">
                <a:cs typeface="B Nazanin" pitchFamily="2" charset="-78"/>
              </a:rPr>
              <a:t>فعال شدن ائوزینوفیل ها</a:t>
            </a:r>
          </a:p>
        </p:txBody>
      </p:sp>
      <p:pic>
        <p:nvPicPr>
          <p:cNvPr id="4" name="Picture 22" descr="ADCC 4"/>
          <p:cNvPicPr>
            <a:picLocks noChangeAspect="1" noChangeArrowheads="1"/>
          </p:cNvPicPr>
          <p:nvPr/>
        </p:nvPicPr>
        <p:blipFill>
          <a:blip r:embed="rId3">
            <a:lum bright="-24000" contrast="42000"/>
          </a:blip>
          <a:srcRect/>
          <a:stretch>
            <a:fillRect/>
          </a:stretch>
        </p:blipFill>
        <p:spPr>
          <a:xfrm>
            <a:off x="2197099" y="2571744"/>
            <a:ext cx="1377950" cy="1655762"/>
          </a:xfrm>
          <a:prstGeom prst="rect">
            <a:avLst/>
          </a:prstGeom>
          <a:noFill/>
        </p:spPr>
      </p:pic>
      <p:sp>
        <p:nvSpPr>
          <p:cNvPr id="5" name="Text Box 28"/>
          <p:cNvSpPr txBox="1">
            <a:spLocks noChangeArrowheads="1"/>
          </p:cNvSpPr>
          <p:nvPr/>
        </p:nvSpPr>
        <p:spPr bwMode="auto">
          <a:xfrm>
            <a:off x="2701924" y="4156069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rtl="0">
              <a:spcBef>
                <a:spcPct val="50000"/>
              </a:spcBef>
            </a:pPr>
            <a:r>
              <a:rPr lang="en-US" sz="2400" dirty="0" err="1">
                <a:solidFill>
                  <a:srgbClr val="CE0224"/>
                </a:solidFill>
              </a:rPr>
              <a:t>eosinophil</a:t>
            </a:r>
            <a:endParaRPr lang="en-US" sz="2400" dirty="0">
              <a:solidFill>
                <a:srgbClr val="CE0224"/>
              </a:solidFill>
            </a:endParaRPr>
          </a:p>
        </p:txBody>
      </p:sp>
      <p:sp>
        <p:nvSpPr>
          <p:cNvPr id="6" name="Oval 43"/>
          <p:cNvSpPr>
            <a:spLocks noChangeArrowheads="1"/>
          </p:cNvSpPr>
          <p:nvPr/>
        </p:nvSpPr>
        <p:spPr bwMode="auto">
          <a:xfrm>
            <a:off x="3141653" y="3141661"/>
            <a:ext cx="73025" cy="73025"/>
          </a:xfrm>
          <a:prstGeom prst="ellipse">
            <a:avLst/>
          </a:pr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7" name="Oval 44"/>
          <p:cNvSpPr>
            <a:spLocks noChangeArrowheads="1"/>
          </p:cNvSpPr>
          <p:nvPr/>
        </p:nvSpPr>
        <p:spPr bwMode="auto">
          <a:xfrm>
            <a:off x="2638416" y="2925761"/>
            <a:ext cx="71437" cy="71438"/>
          </a:xfrm>
          <a:prstGeom prst="ellipse">
            <a:avLst/>
          </a:pr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8" name="Oval 45"/>
          <p:cNvSpPr>
            <a:spLocks noChangeArrowheads="1"/>
          </p:cNvSpPr>
          <p:nvPr/>
        </p:nvSpPr>
        <p:spPr bwMode="auto">
          <a:xfrm>
            <a:off x="2714613" y="3070223"/>
            <a:ext cx="71437" cy="73025"/>
          </a:xfrm>
          <a:prstGeom prst="ellipse">
            <a:avLst/>
          </a:pr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9" name="Oval 46"/>
          <p:cNvSpPr>
            <a:spLocks noChangeArrowheads="1"/>
          </p:cNvSpPr>
          <p:nvPr/>
        </p:nvSpPr>
        <p:spPr bwMode="auto">
          <a:xfrm>
            <a:off x="2206616" y="2997199"/>
            <a:ext cx="71437" cy="73025"/>
          </a:xfrm>
          <a:prstGeom prst="ellipse">
            <a:avLst/>
          </a:pr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0" name="Oval 46"/>
          <p:cNvSpPr>
            <a:spLocks noChangeArrowheads="1"/>
          </p:cNvSpPr>
          <p:nvPr/>
        </p:nvSpPr>
        <p:spPr bwMode="auto">
          <a:xfrm>
            <a:off x="2359016" y="3149599"/>
            <a:ext cx="71437" cy="73025"/>
          </a:xfrm>
          <a:prstGeom prst="ellipse">
            <a:avLst/>
          </a:pr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1" name="Oval 43"/>
          <p:cNvSpPr>
            <a:spLocks noChangeArrowheads="1"/>
          </p:cNvSpPr>
          <p:nvPr/>
        </p:nvSpPr>
        <p:spPr bwMode="auto">
          <a:xfrm>
            <a:off x="3213091" y="3000372"/>
            <a:ext cx="73025" cy="73025"/>
          </a:xfrm>
          <a:prstGeom prst="ellipse">
            <a:avLst/>
          </a:pr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  <p:sp>
        <p:nvSpPr>
          <p:cNvPr id="12" name="Oval 43"/>
          <p:cNvSpPr>
            <a:spLocks noChangeArrowheads="1"/>
          </p:cNvSpPr>
          <p:nvPr/>
        </p:nvSpPr>
        <p:spPr bwMode="auto">
          <a:xfrm>
            <a:off x="3294053" y="3143248"/>
            <a:ext cx="73025" cy="73025"/>
          </a:xfrm>
          <a:prstGeom prst="ellipse">
            <a:avLst/>
          </a:prstGeom>
          <a:solidFill>
            <a:srgbClr val="008000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fa-I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/>
              <a:t>عوارض پاسخ ایمنی به انگلها:</a:t>
            </a:r>
            <a:endParaRPr lang="en-US"/>
          </a:p>
        </p:txBody>
      </p:sp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a-IR"/>
              <a:t>گرانولوما</a:t>
            </a:r>
          </a:p>
          <a:p>
            <a:pPr eaLnBrk="1" hangingPunct="1"/>
            <a:r>
              <a:rPr lang="fa-IR"/>
              <a:t>بیماری کمپلکس ایمنی</a:t>
            </a:r>
            <a:endParaRPr lang="en-US"/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70DBE7C5-EAAA-469C-8667-16EB454BCA22}" type="slidenum">
              <a:rPr lang="en-US"/>
              <a:pPr/>
              <a:t>32</a:t>
            </a:fld>
            <a:endParaRPr lang="en-US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 eaLnBrk="1" hangingPunct="1"/>
            <a:r>
              <a:rPr lang="fa-IR" sz="3200" b="1" dirty="0">
                <a:cs typeface="B Nazanin" pitchFamily="2" charset="-78"/>
              </a:rPr>
              <a:t>مکانیسم های گریز انگل ها از سیستم ایمنی</a:t>
            </a:r>
            <a:endParaRPr lang="en-US" sz="3200" b="1" dirty="0">
              <a:cs typeface="B Nazanin" pitchFamily="2" charset="-78"/>
            </a:endParaRPr>
          </a:p>
        </p:txBody>
      </p:sp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a-IR" sz="2800" dirty="0">
                <a:cs typeface="B Nazanin" pitchFamily="2" charset="-78"/>
              </a:rPr>
              <a:t>بعضی انگل ها آنتی ژن سطحی خود را تغییر میدهند.</a:t>
            </a:r>
          </a:p>
          <a:p>
            <a:pPr eaLnBrk="1" hangingPunct="1"/>
            <a:r>
              <a:rPr lang="fa-IR" sz="2800" dirty="0">
                <a:cs typeface="B Nazanin" pitchFamily="2" charset="-78"/>
              </a:rPr>
              <a:t>انگل ها دچار ریزش آنتی ژنی می شوند.</a:t>
            </a:r>
          </a:p>
          <a:p>
            <a:pPr eaLnBrk="1" hangingPunct="1"/>
            <a:r>
              <a:rPr lang="fa-IR" sz="2800" dirty="0">
                <a:cs typeface="B Nazanin" pitchFamily="2" charset="-78"/>
              </a:rPr>
              <a:t>انگل ها می توانند سیستم ایمنی را ضعیف سازند.</a:t>
            </a:r>
          </a:p>
          <a:p>
            <a:pPr eaLnBrk="1" hangingPunct="1"/>
            <a:endParaRPr lang="fa-IR" sz="2800" dirty="0">
              <a:cs typeface="B Nazanin" pitchFamily="2" charset="-78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709738"/>
            <a:ext cx="8229600" cy="1143000"/>
          </a:xfrm>
        </p:spPr>
        <p:txBody>
          <a:bodyPr/>
          <a:lstStyle/>
          <a:p>
            <a:pPr eaLnBrk="1" hangingPunct="1"/>
            <a:r>
              <a:rPr lang="fa-IR" sz="6600" b="1"/>
              <a:t>قارچها</a:t>
            </a:r>
            <a:endParaRPr lang="en-US" sz="6600" b="1"/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BB2C52CA-6912-45D7-87AA-9AC8DA7C7DBF}" type="slidenum">
              <a:rPr lang="en-US"/>
              <a:pPr/>
              <a:t>34</a:t>
            </a:fld>
            <a:endParaRPr lang="en-US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قارچ ها </a:t>
            </a:r>
            <a:endParaRPr lang="en-US" dirty="0"/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 err="1">
                <a:cs typeface="B Nazanin" pitchFamily="2" charset="-78"/>
              </a:rPr>
              <a:t>یوکاریوت</a:t>
            </a:r>
            <a:r>
              <a:rPr lang="fa-IR" sz="2800" dirty="0">
                <a:cs typeface="B Nazanin" pitchFamily="2" charset="-78"/>
              </a:rPr>
              <a:t> با دیواره سلولی غنی از پلی ساکاریدهای پیچیده نظیر </a:t>
            </a:r>
            <a:r>
              <a:rPr lang="fa-IR" sz="2400" dirty="0">
                <a:cs typeface="B Nazanin" pitchFamily="2" charset="-78"/>
              </a:rPr>
              <a:t>کتین، گلوکان و مانان</a:t>
            </a:r>
            <a:endParaRPr lang="fa-IR" sz="2800" dirty="0">
              <a:cs typeface="B Nazanin" pitchFamily="2" charset="-78"/>
            </a:endParaRPr>
          </a:p>
          <a:p>
            <a:pPr eaLnBrk="1" hangingPunct="1">
              <a:buNone/>
            </a:pPr>
            <a:endParaRPr lang="fa-IR" sz="2800" dirty="0">
              <a:cs typeface="B Nazanin" pitchFamily="2" charset="-78"/>
            </a:endParaRPr>
          </a:p>
          <a:p>
            <a:pPr eaLnBrk="1" hangingPunct="1">
              <a:buNone/>
            </a:pPr>
            <a:r>
              <a:rPr lang="fa-IR" sz="2800" dirty="0">
                <a:cs typeface="B Nazanin" pitchFamily="2" charset="-78"/>
              </a:rPr>
              <a:t>با توجه به ماهیت متنوع قارچها، پاسخ ایمنی نیز متفاوت است.</a:t>
            </a:r>
            <a:endParaRPr lang="en-US" sz="2800" dirty="0">
              <a:cs typeface="B Nazanin" pitchFamily="2" charset="-78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87338"/>
            <a:ext cx="8713787" cy="1557337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fa-IR" sz="4000" dirty="0"/>
            </a:br>
            <a:r>
              <a:rPr lang="fa-IR" sz="3600" dirty="0">
                <a:cs typeface="B Nazanin" pitchFamily="2" charset="-78"/>
              </a:rPr>
              <a:t>اطلاعات ما در مورد ایمنی علیه قارچها اندک است، چرا که:</a:t>
            </a:r>
            <a:br>
              <a:rPr lang="fa-IR" sz="4000" dirty="0"/>
            </a:br>
            <a:endParaRPr lang="en-US" sz="4000" dirty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27225"/>
            <a:ext cx="8229600" cy="4525963"/>
          </a:xfrm>
        </p:spPr>
        <p:txBody>
          <a:bodyPr/>
          <a:lstStyle/>
          <a:p>
            <a:pPr eaLnBrk="1" hangingPunct="1"/>
            <a:r>
              <a:rPr lang="fa-IR" dirty="0">
                <a:cs typeface="B Nazanin" pitchFamily="2" charset="-78"/>
              </a:rPr>
              <a:t>مدلهای حیوانی کمی داریم.</a:t>
            </a:r>
          </a:p>
          <a:p>
            <a:pPr eaLnBrk="1" hangingPunct="1"/>
            <a:r>
              <a:rPr lang="fa-IR" dirty="0">
                <a:cs typeface="B Nazanin" pitchFamily="2" charset="-78"/>
              </a:rPr>
              <a:t>عفونتهای قارچی شدید معمولا در افرادی رخ می دهد که سیستم ایمنی مناسبی ندارند.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433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843C5314-9717-40CB-9F25-9B0C277C2EC7}" type="slidenum">
              <a:rPr lang="en-US"/>
              <a:pPr/>
              <a:t>36</a:t>
            </a:fld>
            <a:endParaRPr lang="en-US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a-IR"/>
              <a:t>پاسخ ایمنی ذاتی به قارچها:</a:t>
            </a:r>
            <a:endParaRPr lang="en-US"/>
          </a:p>
        </p:txBody>
      </p:sp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 eaLnBrk="1" hangingPunct="1"/>
            <a:r>
              <a:rPr lang="fa-IR" dirty="0"/>
              <a:t>فاگوسیتوز </a:t>
            </a:r>
            <a:r>
              <a:rPr lang="fa-IR" sz="2400" dirty="0">
                <a:solidFill>
                  <a:srgbClr val="FF3300"/>
                </a:solidFill>
              </a:rPr>
              <a:t>افراد نوتروپنیک بسیار مستعد عفونتهای فرصت طلب قارچی هستند.</a:t>
            </a:r>
            <a:endParaRPr lang="en-US" sz="2400" dirty="0">
              <a:solidFill>
                <a:srgbClr val="FF3300"/>
              </a:solidFill>
            </a:endParaRPr>
          </a:p>
          <a:p>
            <a:pPr eaLnBrk="1" hangingPunct="1">
              <a:buClr>
                <a:srgbClr val="C00000"/>
              </a:buClr>
            </a:pPr>
            <a:r>
              <a:rPr lang="fa-IR" dirty="0"/>
              <a:t>کمپلمان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507412" cy="1143000"/>
          </a:xfrm>
        </p:spPr>
        <p:txBody>
          <a:bodyPr/>
          <a:lstStyle/>
          <a:p>
            <a:pPr algn="r" eaLnBrk="1" hangingPunct="1"/>
            <a:r>
              <a:rPr lang="fa-IR" sz="3600" b="1" dirty="0">
                <a:cs typeface="B Nazanin" pitchFamily="2" charset="-78"/>
              </a:rPr>
              <a:t>پاسخ ایمنی اختصاصی  به قارچها</a:t>
            </a:r>
            <a:endParaRPr lang="en-US" sz="3600" b="1" dirty="0">
              <a:cs typeface="B Nazanin" pitchFamily="2" charset="-78"/>
            </a:endParaRP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0" y="1600200"/>
            <a:ext cx="8686800" cy="4525963"/>
          </a:xfrm>
        </p:spPr>
        <p:txBody>
          <a:bodyPr/>
          <a:lstStyle/>
          <a:p>
            <a:pPr eaLnBrk="1" hangingPunct="1"/>
            <a:r>
              <a:rPr lang="fa-IR" dirty="0">
                <a:cs typeface="B Nazanin" pitchFamily="2" charset="-78"/>
              </a:rPr>
              <a:t>فعال شدن سلول </a:t>
            </a:r>
            <a:r>
              <a:rPr lang="en-GB" sz="28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fa-IR" dirty="0">
                <a:cs typeface="B Nazanin" pitchFamily="2" charset="-78"/>
              </a:rPr>
              <a:t> برای داشتن یک پاسخ ایمنی  اختصاصی مناسب لازم می باشد.</a:t>
            </a:r>
            <a:endParaRPr lang="en-US" dirty="0">
              <a:cs typeface="B Nazanin" pitchFamily="2" charset="-78"/>
            </a:endParaRPr>
          </a:p>
          <a:p>
            <a:pPr algn="l" rtl="0"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CD4</a:t>
            </a:r>
            <a:r>
              <a:rPr lang="en-US" baseline="300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 cells</a:t>
            </a:r>
          </a:p>
          <a:p>
            <a:pPr algn="l" rtl="0" eaLnBrk="1" hangingPunct="1"/>
            <a:r>
              <a:rPr lang="en-US" dirty="0">
                <a:latin typeface="Times New Roman" pitchFamily="18" charset="0"/>
                <a:cs typeface="Times New Roman" pitchFamily="18" charset="0"/>
              </a:rPr>
              <a:t>CD8</a:t>
            </a:r>
            <a:r>
              <a:rPr lang="en-US" baseline="300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T cells</a:t>
            </a:r>
            <a:endParaRPr lang="fa-IR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fa-IR" dirty="0">
                <a:cs typeface="B Nazanin" pitchFamily="2" charset="-78"/>
              </a:rPr>
              <a:t>پاسخ سلولی مناسب به قارچها ، از نوع </a:t>
            </a:r>
            <a:r>
              <a:rPr lang="en-GB" sz="2800" dirty="0">
                <a:latin typeface="Times New Roman" pitchFamily="18" charset="0"/>
                <a:cs typeface="Times New Roman" pitchFamily="18" charset="0"/>
              </a:rPr>
              <a:t>Th1</a:t>
            </a:r>
            <a:r>
              <a:rPr lang="fa-IR" dirty="0">
                <a:cs typeface="B Nazanin" pitchFamily="2" charset="-78"/>
              </a:rPr>
              <a:t> است. 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FE035-AF1F-3679-B555-CB1FD3409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59936-A5B5-0997-2E86-51128C57D3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itchFamily="2" charset="-78"/>
              </a:rPr>
              <a:t>بقا و آسیب زائی میکروب ها در بدن میزبان شدیداً وابسته به توان آنها در فرار یا مقاومت در برابر سیستم ایمنی است.</a:t>
            </a:r>
          </a:p>
          <a:p>
            <a:pPr algn="r" rtl="1">
              <a:buFont typeface="Wingdings" panose="05000000000000000000" pitchFamily="2" charset="2"/>
              <a:buChar char="q"/>
            </a:pPr>
            <a:endParaRPr lang="fa-IR" sz="2400" dirty="0">
              <a:cs typeface="B Nazanin" pitchFamily="2" charset="-78"/>
            </a:endParaRPr>
          </a:p>
          <a:p>
            <a:pPr algn="r" rtl="1">
              <a:buFont typeface="Wingdings" panose="05000000000000000000" pitchFamily="2" charset="2"/>
              <a:buChar char="q"/>
            </a:pPr>
            <a:r>
              <a:rPr lang="fa-IR" sz="2400" dirty="0">
                <a:cs typeface="B Nazanin" pitchFamily="2" charset="-78"/>
              </a:rPr>
              <a:t>آسیب </a:t>
            </a:r>
            <a:r>
              <a:rPr lang="fa-IR" sz="2400" dirty="0" err="1">
                <a:cs typeface="B Nazanin" pitchFamily="2" charset="-78"/>
              </a:rPr>
              <a:t>هاي</a:t>
            </a:r>
            <a:r>
              <a:rPr lang="fa-IR" sz="2400" dirty="0">
                <a:cs typeface="B Nazanin" pitchFamily="2" charset="-78"/>
              </a:rPr>
              <a:t> بافتی و </a:t>
            </a:r>
            <a:r>
              <a:rPr lang="fa-IR" sz="2400" dirty="0" err="1">
                <a:cs typeface="B Nazanin" pitchFamily="2" charset="-78"/>
              </a:rPr>
              <a:t>بیماري</a:t>
            </a:r>
            <a:r>
              <a:rPr lang="fa-IR" sz="2400" dirty="0">
                <a:cs typeface="B Nazanin" pitchFamily="2" charset="-78"/>
              </a:rPr>
              <a:t> در </a:t>
            </a:r>
            <a:r>
              <a:rPr lang="fa-IR" sz="2400" dirty="0" err="1">
                <a:cs typeface="B Nazanin" pitchFamily="2" charset="-78"/>
              </a:rPr>
              <a:t>بسیاري</a:t>
            </a:r>
            <a:r>
              <a:rPr lang="fa-IR" sz="2400" dirty="0">
                <a:cs typeface="B Nazanin" pitchFamily="2" charset="-78"/>
              </a:rPr>
              <a:t> از عفونت ها ممکن است به دلیل پاسخ ایمنی میزبان به میکروب ها و محصولات آنها باشد و خود میکروب در آن نقشی نداشته باشد . به این دسته از ضایعات اصطلاح </a:t>
            </a:r>
            <a:r>
              <a:rPr lang="fa-IR" sz="2400" dirty="0" err="1">
                <a:cs typeface="B Nazanin" pitchFamily="2" charset="-78"/>
              </a:rPr>
              <a:t>ایمونوپاتولوژیک</a:t>
            </a:r>
            <a:r>
              <a:rPr lang="fa-IR" sz="2400" dirty="0">
                <a:cs typeface="B Nazanin" pitchFamily="2" charset="-78"/>
              </a:rPr>
              <a:t> داده </a:t>
            </a:r>
            <a:r>
              <a:rPr lang="fa-IR" sz="2400" dirty="0" err="1">
                <a:cs typeface="B Nazanin" pitchFamily="2" charset="-78"/>
              </a:rPr>
              <a:t>اند</a:t>
            </a:r>
            <a:endParaRPr lang="fa-IR" sz="2400" dirty="0">
              <a:cs typeface="B Nazanin" pitchFamily="2" charset="-78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68349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63A1F-05D5-1700-D675-87A55FE71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42F6A-B13D-B4B5-F627-5DEE278460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وقایع اصلی طی عفونت شامل:</a:t>
            </a:r>
          </a:p>
          <a:p>
            <a:pPr algn="r" rtl="1"/>
            <a:r>
              <a:rPr lang="fa-I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ورود میکروب</a:t>
            </a:r>
          </a:p>
          <a:p>
            <a:pPr algn="r" rtl="1"/>
            <a:r>
              <a:rPr lang="fa-I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   تهاجم و استقرار در بافت ها</a:t>
            </a:r>
          </a:p>
          <a:p>
            <a:pPr algn="r" rtl="1"/>
            <a:r>
              <a:rPr lang="fa-I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                فرار از سیستم ایمنی میزبان</a:t>
            </a:r>
          </a:p>
          <a:p>
            <a:pPr algn="r" rtl="1"/>
            <a:r>
              <a:rPr lang="fa-IR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                          آسیب به بافت و اختلال در عملکرد طبیعی بافت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53723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0"/>
            <a:ext cx="7772400" cy="785794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tx1"/>
                </a:solidFill>
                <a:cs typeface="B Nazanin" pitchFamily="2" charset="-78"/>
              </a:rPr>
              <a:t>انواع عوامل عفونی</a:t>
            </a:r>
            <a:endParaRPr lang="en-US" sz="32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211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403367"/>
            <a:ext cx="8229600" cy="4525963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fa-IR" dirty="0">
                <a:cs typeface="B Nazanin" pitchFamily="2" charset="-78"/>
              </a:rPr>
              <a:t>باکتری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fa-IR" dirty="0">
                <a:cs typeface="B Nazanin" pitchFamily="2" charset="-78"/>
              </a:rPr>
              <a:t>ویروس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fa-IR" dirty="0">
                <a:cs typeface="B Nazanin" pitchFamily="2" charset="-78"/>
              </a:rPr>
              <a:t>انگل</a:t>
            </a:r>
          </a:p>
          <a:p>
            <a:pPr lvl="3"/>
            <a:r>
              <a:rPr lang="fa-IR" dirty="0">
                <a:cs typeface="B Nazanin" pitchFamily="2" charset="-78"/>
              </a:rPr>
              <a:t>پروتوزا ( تک سلولی) </a:t>
            </a:r>
            <a:endParaRPr lang="en-US" dirty="0">
              <a:cs typeface="B Nazanin" pitchFamily="2" charset="-78"/>
            </a:endParaRPr>
          </a:p>
          <a:p>
            <a:pPr lvl="3"/>
            <a:r>
              <a:rPr lang="fa-IR" dirty="0">
                <a:cs typeface="B Nazanin" pitchFamily="2" charset="-78"/>
              </a:rPr>
              <a:t>متازوا  (پرسلولی)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fa-IR" dirty="0">
                <a:cs typeface="B Nazanin" pitchFamily="2" charset="-78"/>
              </a:rPr>
              <a:t>قارچ</a:t>
            </a:r>
          </a:p>
          <a:p>
            <a:pPr lvl="3">
              <a:buClr>
                <a:srgbClr val="C00000"/>
              </a:buClr>
              <a:buFont typeface="Wingdings" pitchFamily="2" charset="2"/>
              <a:buChar char="Ø"/>
            </a:pPr>
            <a:endParaRPr lang="en-US" dirty="0">
              <a:cs typeface="B Nazanin" pitchFamily="2" charset="-78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90529" y="1747854"/>
            <a:ext cx="4752975" cy="4038600"/>
            <a:chOff x="285720" y="1104912"/>
            <a:chExt cx="4752975" cy="4038600"/>
          </a:xfrm>
        </p:grpSpPr>
        <p:pic>
          <p:nvPicPr>
            <p:cNvPr id="5" name="Picture 4" descr="bacecoli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73282" y="1104912"/>
              <a:ext cx="2665413" cy="1839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5" descr="pho_0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85720" y="1970099"/>
              <a:ext cx="1619250" cy="2419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6" descr="30005b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73282" y="3194062"/>
              <a:ext cx="2663825" cy="1949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221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221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221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221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221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b="1" dirty="0">
                <a:cs typeface="B Nazanin" pitchFamily="2" charset="-78"/>
              </a:rPr>
              <a:t>باکتریها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fa-IR" sz="2800" dirty="0">
                <a:solidFill>
                  <a:srgbClr val="C00000"/>
                </a:solidFill>
                <a:cs typeface="B Nazanin" pitchFamily="2" charset="-78"/>
              </a:rPr>
              <a:t>انواع باکتریها</a:t>
            </a:r>
          </a:p>
          <a:p>
            <a:pPr lvl="1"/>
            <a:r>
              <a:rPr lang="fa-IR" sz="2400" dirty="0">
                <a:cs typeface="B Nazanin" pitchFamily="2" charset="-78"/>
              </a:rPr>
              <a:t>گرم مثبت</a:t>
            </a:r>
          </a:p>
          <a:p>
            <a:pPr lvl="1"/>
            <a:r>
              <a:rPr lang="fa-IR" sz="2400" dirty="0">
                <a:cs typeface="B Nazanin" pitchFamily="2" charset="-78"/>
              </a:rPr>
              <a:t>گرم منفی</a:t>
            </a:r>
          </a:p>
          <a:p>
            <a:pPr lvl="1"/>
            <a:r>
              <a:rPr lang="fa-IR" sz="2400" dirty="0">
                <a:cs typeface="B Nazanin" pitchFamily="2" charset="-78"/>
              </a:rPr>
              <a:t>مایکوباکتریوم</a:t>
            </a:r>
          </a:p>
          <a:p>
            <a:pPr lvl="1"/>
            <a:r>
              <a:rPr lang="fa-IR" sz="2400" dirty="0">
                <a:cs typeface="B Nazanin" pitchFamily="2" charset="-78"/>
              </a:rPr>
              <a:t>اسپیروکت</a:t>
            </a:r>
          </a:p>
          <a:p>
            <a:pPr lvl="1">
              <a:buNone/>
            </a:pPr>
            <a:endParaRPr lang="fa-IR" sz="2400" dirty="0">
              <a:cs typeface="B Nazanin" pitchFamily="2" charset="-78"/>
            </a:endParaRPr>
          </a:p>
          <a:p>
            <a:pPr>
              <a:buNone/>
            </a:pPr>
            <a:r>
              <a:rPr lang="fa-IR" sz="2800" dirty="0">
                <a:solidFill>
                  <a:srgbClr val="C00000"/>
                </a:solidFill>
                <a:cs typeface="B Nazanin" pitchFamily="2" charset="-78"/>
              </a:rPr>
              <a:t>الگوی رشد باکتریها</a:t>
            </a:r>
          </a:p>
          <a:p>
            <a:pPr lvl="2">
              <a:buNone/>
            </a:pPr>
            <a:r>
              <a:rPr lang="fa-IR" dirty="0">
                <a:cs typeface="B Nazanin" pitchFamily="2" charset="-78"/>
              </a:rPr>
              <a:t>- داخل سلولی</a:t>
            </a:r>
          </a:p>
          <a:p>
            <a:pPr lvl="2">
              <a:buNone/>
            </a:pPr>
            <a:r>
              <a:rPr lang="fa-IR" dirty="0">
                <a:cs typeface="B Nazanin" pitchFamily="2" charset="-78"/>
              </a:rPr>
              <a:t>- خارج سلولی</a:t>
            </a:r>
          </a:p>
          <a:p>
            <a:pPr>
              <a:buNone/>
            </a:pPr>
            <a:endParaRPr lang="fa-IR" dirty="0">
              <a:cs typeface="B Nazanin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D9B2185-C700-0B56-4A81-3CB85C959162}"/>
              </a:ext>
            </a:extLst>
          </p:cNvPr>
          <p:cNvSpPr/>
          <p:nvPr/>
        </p:nvSpPr>
        <p:spPr>
          <a:xfrm>
            <a:off x="541104" y="1080209"/>
            <a:ext cx="17266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/>
              <a:t>Gram Negative wall</a:t>
            </a:r>
            <a:endParaRPr lang="fa-IR" sz="12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7B12B2-F37C-15F2-7717-E5576BDF5A80}"/>
              </a:ext>
            </a:extLst>
          </p:cNvPr>
          <p:cNvSpPr/>
          <p:nvPr/>
        </p:nvSpPr>
        <p:spPr>
          <a:xfrm>
            <a:off x="3275856" y="1094473"/>
            <a:ext cx="17266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/>
              <a:t>Gram Positive wall</a:t>
            </a:r>
            <a:endParaRPr lang="fa-IR" sz="1200" b="1" dirty="0"/>
          </a:p>
        </p:txBody>
      </p:sp>
      <p:pic>
        <p:nvPicPr>
          <p:cNvPr id="6" name="Picture 7" descr="E906945C">
            <a:extLst>
              <a:ext uri="{FF2B5EF4-FFF2-40B4-BE49-F238E27FC236}">
                <a16:creationId xmlns:a16="http://schemas.microsoft.com/office/drawing/2014/main" id="{C64C4C3C-21B0-CF5A-DC20-28D7516F2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l="43652" t="10452" b="56451"/>
          <a:stretch>
            <a:fillRect/>
          </a:stretch>
        </p:blipFill>
        <p:spPr>
          <a:xfrm>
            <a:off x="34180" y="1587654"/>
            <a:ext cx="2497432" cy="2089634"/>
          </a:xfrm>
          <a:prstGeom prst="rect">
            <a:avLst/>
          </a:prstGeom>
          <a:noFill/>
        </p:spPr>
      </p:pic>
      <p:pic>
        <p:nvPicPr>
          <p:cNvPr id="7" name="Content Placeholder 12" descr="7574CE9E">
            <a:extLst>
              <a:ext uri="{FF2B5EF4-FFF2-40B4-BE49-F238E27FC236}">
                <a16:creationId xmlns:a16="http://schemas.microsoft.com/office/drawing/2014/main" id="{7F1B41BF-B601-F5E7-8C53-04131D522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l="25043" t="6953" r="3999" b="62402"/>
          <a:stretch>
            <a:fillRect/>
          </a:stretch>
        </p:blipFill>
        <p:spPr>
          <a:xfrm>
            <a:off x="2775358" y="2033768"/>
            <a:ext cx="2497432" cy="14322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343894" y="1559470"/>
            <a:ext cx="2299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Gram Negative wall</a:t>
            </a:r>
            <a:endParaRPr lang="fa-IR" sz="2000" b="1" dirty="0"/>
          </a:p>
        </p:txBody>
      </p:sp>
      <p:sp>
        <p:nvSpPr>
          <p:cNvPr id="11" name="Rectangle 10"/>
          <p:cNvSpPr/>
          <p:nvPr/>
        </p:nvSpPr>
        <p:spPr>
          <a:xfrm>
            <a:off x="6010532" y="1785926"/>
            <a:ext cx="21986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/>
              <a:t>Gram Positive wall</a:t>
            </a:r>
            <a:endParaRPr lang="fa-IR" sz="2000" b="1" dirty="0"/>
          </a:p>
        </p:txBody>
      </p:sp>
      <p:pic>
        <p:nvPicPr>
          <p:cNvPr id="12" name="Picture 7" descr="E906945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43652" t="10452" b="56451"/>
          <a:stretch>
            <a:fillRect/>
          </a:stretch>
        </p:blipFill>
        <p:spPr>
          <a:xfrm>
            <a:off x="914400" y="2165099"/>
            <a:ext cx="3749675" cy="3137402"/>
          </a:xfrm>
          <a:prstGeom prst="rect">
            <a:avLst/>
          </a:prstGeom>
          <a:noFill/>
        </p:spPr>
      </p:pic>
      <p:pic>
        <p:nvPicPr>
          <p:cNvPr id="13" name="Content Placeholder 12" descr="7574CE9E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l="25043" t="6953" r="3999" b="62402"/>
          <a:stretch>
            <a:fillRect/>
          </a:stretch>
        </p:blipFill>
        <p:spPr>
          <a:xfrm>
            <a:off x="4933950" y="2658587"/>
            <a:ext cx="3749675" cy="215042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274638"/>
            <a:ext cx="8750331" cy="654032"/>
          </a:xfrm>
        </p:spPr>
        <p:txBody>
          <a:bodyPr/>
          <a:lstStyle/>
          <a:p>
            <a:r>
              <a:rPr lang="fa-IR" sz="2800" b="1" dirty="0">
                <a:cs typeface="B Nazanin" pitchFamily="2" charset="-78"/>
              </a:rPr>
              <a:t>چگونه باکتری های خارج سلولی بیماری ایجاد می کنند؟</a:t>
            </a:r>
            <a:endParaRPr lang="en-US" sz="2800" b="1" dirty="0">
              <a:cs typeface="B Nazanin" pitchFamily="2" charset="-78"/>
            </a:endParaRPr>
          </a:p>
        </p:txBody>
      </p:sp>
      <p:sp>
        <p:nvSpPr>
          <p:cNvPr id="2222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>
                <a:cs typeface="B Nazanin" pitchFamily="2" charset="-78"/>
              </a:rPr>
              <a:t>تخریب بافتی ناشی از التهاب</a:t>
            </a:r>
          </a:p>
          <a:p>
            <a:r>
              <a:rPr lang="fa-IR" sz="2800" dirty="0">
                <a:cs typeface="B Nazanin" pitchFamily="2" charset="-78"/>
              </a:rPr>
              <a:t>توکسین ها</a:t>
            </a:r>
          </a:p>
          <a:p>
            <a:pPr lvl="3"/>
            <a:r>
              <a:rPr lang="fa-IR" dirty="0">
                <a:cs typeface="B Nazanin" pitchFamily="2" charset="-78"/>
              </a:rPr>
              <a:t>اندوتوکسین</a:t>
            </a:r>
            <a:endParaRPr lang="en-US" dirty="0">
              <a:cs typeface="B Nazanin" pitchFamily="2" charset="-78"/>
            </a:endParaRPr>
          </a:p>
          <a:p>
            <a:pPr lvl="3"/>
            <a:r>
              <a:rPr lang="fa-IR" dirty="0">
                <a:cs typeface="B Nazanin" pitchFamily="2" charset="-78"/>
              </a:rPr>
              <a:t>اگزوتوکسین</a:t>
            </a:r>
          </a:p>
        </p:txBody>
      </p:sp>
    </p:spTree>
  </p:cSld>
  <p:clrMapOvr>
    <a:masterClrMapping/>
  </p:clrMapOvr>
  <p:transition/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Theme2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Theme2</Template>
  <TotalTime>2134</TotalTime>
  <Words>1075</Words>
  <Application>Microsoft Office PowerPoint</Application>
  <PresentationFormat>On-screen Show (4:3)</PresentationFormat>
  <Paragraphs>165</Paragraphs>
  <Slides>38</Slides>
  <Notes>17</Notes>
  <HiddenSlides>2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38</vt:i4>
      </vt:variant>
    </vt:vector>
  </HeadingPairs>
  <TitlesOfParts>
    <vt:vector size="50" baseType="lpstr">
      <vt:lpstr>Arial</vt:lpstr>
      <vt:lpstr>Calibri</vt:lpstr>
      <vt:lpstr>Calibri Light</vt:lpstr>
      <vt:lpstr>Cambria</vt:lpstr>
      <vt:lpstr>Franklin Gothic Book</vt:lpstr>
      <vt:lpstr>Perpetua</vt:lpstr>
      <vt:lpstr>Times New Roman</vt:lpstr>
      <vt:lpstr>Wingdings</vt:lpstr>
      <vt:lpstr>Wingdings 2</vt:lpstr>
      <vt:lpstr>Theme2</vt:lpstr>
      <vt:lpstr>Equity</vt:lpstr>
      <vt:lpstr>Retrospect</vt:lpstr>
      <vt:lpstr>Immunity to infection</vt:lpstr>
      <vt:lpstr>ویژگیهای پاسخ ایمنی به عوامل عفونی</vt:lpstr>
      <vt:lpstr>PowerPoint Presentation</vt:lpstr>
      <vt:lpstr>PowerPoint Presentation</vt:lpstr>
      <vt:lpstr>PowerPoint Presentation</vt:lpstr>
      <vt:lpstr>انواع عوامل عفونی</vt:lpstr>
      <vt:lpstr>باکتریها</vt:lpstr>
      <vt:lpstr>PowerPoint Presentation</vt:lpstr>
      <vt:lpstr>چگونه باکتری های خارج سلولی بیماری ایجاد می کنند؟</vt:lpstr>
      <vt:lpstr>PowerPoint Presentation</vt:lpstr>
      <vt:lpstr>بیماری وبا ناشی از یک اگزوتوکسین است.</vt:lpstr>
      <vt:lpstr>پاسخ ایمنی ذاتی به باکتری خارج سلولی</vt:lpstr>
      <vt:lpstr>PowerPoint Presentation</vt:lpstr>
      <vt:lpstr>PowerPoint Presentation</vt:lpstr>
      <vt:lpstr>عوارض جانبی پاسخ ایمنی به باکتریهای خارج سلولی </vt:lpstr>
      <vt:lpstr> چگونه باکتریهای خارج سلولی از سیستم ایمنی فرار می کنند؟</vt:lpstr>
      <vt:lpstr>باکتریهای داخل سلولی</vt:lpstr>
      <vt:lpstr>Innate and adaptive immunity to intracellular   bacteria</vt:lpstr>
      <vt:lpstr>PowerPoint Presentation</vt:lpstr>
      <vt:lpstr>مکانیسمهای فرار باکتریهای داخل سلولی از سیستم ایمنی</vt:lpstr>
      <vt:lpstr>اثرات جانبی پاسخ ایمنی به باکتریهای داخل سلولی  </vt:lpstr>
      <vt:lpstr>ویروسها </vt:lpstr>
      <vt:lpstr>ویروسها</vt:lpstr>
      <vt:lpstr>پاسخ ایمنی ذاتی  به ویروسها</vt:lpstr>
      <vt:lpstr>پاسخ ایمنی اختصاصی  به ویروسها</vt:lpstr>
      <vt:lpstr>چگونه ویروسها از سیستم ایمنی فرار می کنند؟</vt:lpstr>
      <vt:lpstr>PowerPoint Presentation</vt:lpstr>
      <vt:lpstr>انگل </vt:lpstr>
      <vt:lpstr>انگل ها</vt:lpstr>
      <vt:lpstr>ایمنی در برابر انگلها</vt:lpstr>
      <vt:lpstr>پاسخ ایمنی به انگلهای کرمی</vt:lpstr>
      <vt:lpstr>عوارض پاسخ ایمنی به انگلها:</vt:lpstr>
      <vt:lpstr>مکانیسم های گریز انگل ها از سیستم ایمنی</vt:lpstr>
      <vt:lpstr>قارچها</vt:lpstr>
      <vt:lpstr>قارچ ها </vt:lpstr>
      <vt:lpstr> اطلاعات ما در مورد ایمنی علیه قارچها اندک است، چرا که: </vt:lpstr>
      <vt:lpstr>پاسخ ایمنی ذاتی به قارچها:</vt:lpstr>
      <vt:lpstr>پاسخ ایمنی اختصاصی  به قارچها</vt:lpstr>
    </vt:vector>
  </TitlesOfParts>
  <Company>HCC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Immunity to infection</dc:title>
  <dc:creator>Hadish</dc:creator>
  <cp:lastModifiedBy>notebook</cp:lastModifiedBy>
  <cp:revision>97</cp:revision>
  <dcterms:created xsi:type="dcterms:W3CDTF">2012-06-26T13:05:37Z</dcterms:created>
  <dcterms:modified xsi:type="dcterms:W3CDTF">2023-10-29T18:10:07Z</dcterms:modified>
</cp:coreProperties>
</file>