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3" r:id="rId2"/>
    <p:sldMasterId id="2147483686" r:id="rId3"/>
    <p:sldMasterId id="2147483699" r:id="rId4"/>
    <p:sldMasterId id="2147483711" r:id="rId5"/>
    <p:sldMasterId id="2147483723" r:id="rId6"/>
    <p:sldMasterId id="2147483735" r:id="rId7"/>
    <p:sldMasterId id="2147483747" r:id="rId8"/>
    <p:sldMasterId id="2147483759" r:id="rId9"/>
    <p:sldMasterId id="2147483772" r:id="rId10"/>
    <p:sldMasterId id="2147483785" r:id="rId11"/>
    <p:sldMasterId id="2147483797" r:id="rId12"/>
  </p:sldMasterIdLst>
  <p:notesMasterIdLst>
    <p:notesMasterId r:id="rId70"/>
  </p:notesMasterIdLst>
  <p:sldIdLst>
    <p:sldId id="256" r:id="rId13"/>
    <p:sldId id="356" r:id="rId14"/>
    <p:sldId id="357" r:id="rId15"/>
    <p:sldId id="276" r:id="rId16"/>
    <p:sldId id="358" r:id="rId17"/>
    <p:sldId id="293" r:id="rId18"/>
    <p:sldId id="294" r:id="rId19"/>
    <p:sldId id="295" r:id="rId20"/>
    <p:sldId id="296" r:id="rId21"/>
    <p:sldId id="297" r:id="rId22"/>
    <p:sldId id="359" r:id="rId23"/>
    <p:sldId id="361" r:id="rId24"/>
    <p:sldId id="298" r:id="rId25"/>
    <p:sldId id="360" r:id="rId26"/>
    <p:sldId id="352" r:id="rId27"/>
    <p:sldId id="307" r:id="rId28"/>
    <p:sldId id="308" r:id="rId29"/>
    <p:sldId id="309" r:id="rId30"/>
    <p:sldId id="310" r:id="rId31"/>
    <p:sldId id="362" r:id="rId32"/>
    <p:sldId id="273" r:id="rId33"/>
    <p:sldId id="337" r:id="rId34"/>
    <p:sldId id="363" r:id="rId35"/>
    <p:sldId id="303" r:id="rId36"/>
    <p:sldId id="278" r:id="rId37"/>
    <p:sldId id="364" r:id="rId38"/>
    <p:sldId id="304" r:id="rId39"/>
    <p:sldId id="365" r:id="rId40"/>
    <p:sldId id="338" r:id="rId41"/>
    <p:sldId id="374" r:id="rId42"/>
    <p:sldId id="375" r:id="rId43"/>
    <p:sldId id="339" r:id="rId44"/>
    <p:sldId id="366" r:id="rId45"/>
    <p:sldId id="344" r:id="rId46"/>
    <p:sldId id="305" r:id="rId47"/>
    <p:sldId id="329" r:id="rId48"/>
    <p:sldId id="330" r:id="rId49"/>
    <p:sldId id="331" r:id="rId50"/>
    <p:sldId id="367" r:id="rId51"/>
    <p:sldId id="333" r:id="rId52"/>
    <p:sldId id="334" r:id="rId53"/>
    <p:sldId id="335" r:id="rId54"/>
    <p:sldId id="336" r:id="rId55"/>
    <p:sldId id="376" r:id="rId56"/>
    <p:sldId id="377" r:id="rId57"/>
    <p:sldId id="378" r:id="rId58"/>
    <p:sldId id="368" r:id="rId59"/>
    <p:sldId id="369" r:id="rId60"/>
    <p:sldId id="370" r:id="rId61"/>
    <p:sldId id="371" r:id="rId62"/>
    <p:sldId id="274" r:id="rId63"/>
    <p:sldId id="275" r:id="rId64"/>
    <p:sldId id="372" r:id="rId65"/>
    <p:sldId id="282" r:id="rId66"/>
    <p:sldId id="353" r:id="rId67"/>
    <p:sldId id="373" r:id="rId68"/>
    <p:sldId id="355" r:id="rId6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1317" autoAdjust="0"/>
  </p:normalViewPr>
  <p:slideViewPr>
    <p:cSldViewPr>
      <p:cViewPr varScale="1">
        <p:scale>
          <a:sx n="56" d="100"/>
          <a:sy n="56" d="100"/>
        </p:scale>
        <p:origin x="18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61" Type="http://schemas.openxmlformats.org/officeDocument/2006/relationships/slide" Target="slides/slide4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053B347-85E6-4C29-BB85-DBB7E200831A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1CB660-B822-4FD7-8A53-CD20B0D80B7A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دو ویژگی منحصر به فرد این سیستم گروه خونی که در سایر گروهها بدین وسعت وجود ندارد یکی وجود آنتی بادی بطور طبیعی بر ضد آنتی ژنهای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B,A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در افرادی است که فاقد هر کدام از این آنتی ژنها می باشند، ودیگری پراکندگی وسیع آنتی ژنهای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ABO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در سطح تمام بافتها حتی مو وناخن ودر مایعات بدن است.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CB660-B822-4FD7-8A53-CD20B0D80B7A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امروزه آنتي باديهاي منوکلونال جايگزين آنتي بايدهاي فوق شده اند كه علاوه بر اينكه از حساسيت زيادي برخوردار هستند، اختصاص ترنيز عمل مينمايند.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93053-7842-4E39-BE0F-7C637F67A11A}" type="slidenum">
              <a:rPr lang="fa-IR" smtClean="0"/>
              <a:pPr/>
              <a:t>35</a:t>
            </a:fld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93053-7842-4E39-BE0F-7C637F67A11A}" type="slidenum">
              <a:rPr lang="fa-IR" smtClean="0"/>
              <a:pPr/>
              <a:t>48</a:t>
            </a:fld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7CF280-EB05-4E2E-B008-B2EF100E4AEF}" type="slidenum">
              <a:rPr lang="ar-SA"/>
              <a:pPr/>
              <a:t>51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تست کومبس شامل دو نوع تست است که بوسیله آن میتوان آنتی بادیهای ناقص را تشخیص داد</a:t>
            </a:r>
          </a:p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برای تشخیص واکنشهای انتقال خون ناجور , آنمی همولیتیک اتوایمیون و حساس شدن گلبولهای قرمز در نتیجه مصرف دارو از روش کومبس مستقیم استفاده می شود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7CF280-EB05-4E2E-B008-B2EF100E4AEF}" type="slidenum">
              <a:rPr lang="ar-SA"/>
              <a:pPr/>
              <a:t>52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آزمایش کومبس غیر مستقیم را در خون مادران  برای تشخیص بیماری همولیتیک نوزادان انجام می دهند و با این آزمایش وجود ویا عدم وجود آنتی بادیهای ضد </a:t>
            </a:r>
            <a:r>
              <a:rPr lang="en-US" sz="12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Rh</a:t>
            </a:r>
            <a:r>
              <a:rPr lang="fa-I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را در خون مادر تعیین می کنند</a:t>
            </a:r>
            <a:r>
              <a:rPr lang="fa-IR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 برای </a:t>
            </a:r>
            <a:r>
              <a:rPr lang="fa-I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تعيين آنتي ژن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</a:t>
            </a:r>
            <a:r>
              <a:rPr lang="fa-I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</a:t>
            </a:r>
            <a:r>
              <a:rPr lang="fa-IR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نیز برای آزمایش کراس مچ نیز انجام می شود </a:t>
            </a:r>
            <a:r>
              <a:rPr lang="fa-I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این تست در دو مرحله انجام میشود. در مرحله اول آنتی بادیهای موجود در سرم روی گلبولهای قرمزمشخص( )می چسبد و در مرحله دوم آنتی بادیهای چسبیده بوسیله سرم ضد ایمونوگلوبولین آگلوتینه میشود.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6C70F-7AFC-4BD4-B1D7-9DD99252EF5E}" type="slidenum">
              <a:rPr lang="fa-IR" smtClean="0"/>
              <a:pPr/>
              <a:t>56</a:t>
            </a:fld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B1CCF-7D4D-4297-957A-D392E39BFE0C}" type="slidenum">
              <a:rPr lang="en-US" smtClean="0">
                <a:latin typeface="Arial" pitchFamily="34" charset="0"/>
                <a:cs typeface="Arial" pitchFamily="34" charset="0"/>
              </a:rPr>
              <a:pPr/>
              <a:t>57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BDE6E8-C65D-4441-A964-7D0D4B590722}" type="slidenum">
              <a:rPr lang="ar-SA"/>
              <a:pPr/>
              <a:t>8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/>
              <a:t>H enzyme is fucosyltransferase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آلو آنتی بادی ها آنتی بادی هایی هستند که بدن یک فرد بر علیه آنتی ژنهای غیر خودی می سازد.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CB660-B822-4FD7-8A53-CD20B0D80B7A}" type="slidenum">
              <a:rPr lang="fa-IR" smtClean="0"/>
              <a:pPr/>
              <a:t>21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CB660-B822-4FD7-8A53-CD20B0D80B7A}" type="slidenum">
              <a:rPr lang="fa-IR" smtClean="0"/>
              <a:pPr/>
              <a:t>22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اولین بار در سال 1937 لنداشتاینر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Landsteiner)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و وینر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Wiener)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متوجه شدند که در سطح گلبولهای قرمز میمون گونه رزوس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Rhesus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Macaca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mulatta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)، آنتی ژنهایی وجود دارد که مشابه آن در سطح گلبولهای قرمز حدود 85 درصد نژاد قفقازی (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Caucasians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انسان نیز وجود دارد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CB660-B822-4FD7-8A53-CD20B0D80B7A}" type="slidenum">
              <a:rPr lang="fa-IR" smtClean="0"/>
              <a:pPr/>
              <a:t>24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600" dirty="0">
                <a:cs typeface="Koodak" pitchFamily="2" charset="-78"/>
              </a:rPr>
              <a:t>گروه بندی </a:t>
            </a:r>
            <a:r>
              <a:rPr lang="en-US" sz="1600" dirty="0">
                <a:cs typeface="Koodak" pitchFamily="2" charset="-78"/>
              </a:rPr>
              <a:t>Rhesus</a:t>
            </a:r>
            <a:r>
              <a:rPr lang="fa-IR" sz="1600" dirty="0">
                <a:cs typeface="Koodak" pitchFamily="2" charset="-78"/>
              </a:rPr>
              <a:t> دومين گروه بندی تاثير گذار در انتقال خون است. مهمترين آنتی ژن در اين گروه بندی آنتی ژن </a:t>
            </a:r>
            <a:r>
              <a:rPr lang="en-US" sz="1600" dirty="0" err="1">
                <a:cs typeface="Koodak" pitchFamily="2" charset="-78"/>
              </a:rPr>
              <a:t>RhD</a:t>
            </a:r>
            <a:r>
              <a:rPr lang="fa-IR" sz="1600" dirty="0">
                <a:cs typeface="Koodak" pitchFamily="2" charset="-78"/>
              </a:rPr>
              <a:t>است زيرا بيشترين واکنش را در بين 5 آنتی ژن مهم در اين گروه بندی در سيستم دفاعی ايجاد می کند.برای افرادی که آنتی ژن </a:t>
            </a:r>
            <a:r>
              <a:rPr lang="en-US" sz="1600" dirty="0" err="1">
                <a:cs typeface="Koodak" pitchFamily="2" charset="-78"/>
              </a:rPr>
              <a:t>RhD</a:t>
            </a:r>
            <a:r>
              <a:rPr lang="fa-IR" sz="1600" dirty="0">
                <a:cs typeface="Koodak" pitchFamily="2" charset="-78"/>
              </a:rPr>
              <a:t> در  گلبولهايشان وجود ندارد عادی است که هيچ نوع آنتی بادی </a:t>
            </a:r>
            <a:r>
              <a:rPr lang="en-US" sz="1600" dirty="0">
                <a:cs typeface="Koodak" pitchFamily="2" charset="-78"/>
              </a:rPr>
              <a:t>IgG</a:t>
            </a:r>
            <a:r>
              <a:rPr lang="fa-IR" sz="1600" dirty="0">
                <a:cs typeface="Koodak" pitchFamily="2" charset="-78"/>
              </a:rPr>
              <a:t>و يا </a:t>
            </a:r>
            <a:r>
              <a:rPr lang="en-US" sz="1600" dirty="0" err="1">
                <a:cs typeface="Koodak" pitchFamily="2" charset="-78"/>
              </a:rPr>
              <a:t>IgM</a:t>
            </a:r>
            <a:r>
              <a:rPr lang="fa-IR" sz="1600" dirty="0">
                <a:cs typeface="Koodak" pitchFamily="2" charset="-78"/>
              </a:rPr>
              <a:t>در برابر  اين آنتی ژن در خون خود داشته باشند زيرا  معمولا اين آنتی ژنها به دليل شرايط محيطی ايجاد نمی شوند.ولی با اين همه در برخی موارد آنتی باد </a:t>
            </a:r>
            <a:r>
              <a:rPr lang="en-US" sz="1600" dirty="0">
                <a:cs typeface="Koodak" pitchFamily="2" charset="-78"/>
              </a:rPr>
              <a:t>IgG</a:t>
            </a:r>
            <a:r>
              <a:rPr lang="fa-IR" sz="1600" dirty="0">
                <a:cs typeface="Koodak" pitchFamily="2" charset="-78"/>
              </a:rPr>
              <a:t>به دليل شرايط محيطی بوجود می آيد: اين شرايط شامل انتقال خون از نوزاد از فرزند به مادر در دوران بارداری است و يا انتقال خون از يک فرد با </a:t>
            </a:r>
            <a:r>
              <a:rPr lang="en-US" sz="1600" dirty="0" err="1">
                <a:cs typeface="Koodak" pitchFamily="2" charset="-78"/>
              </a:rPr>
              <a:t>Rhd</a:t>
            </a:r>
            <a:r>
              <a:rPr lang="fa-IR" sz="1600" dirty="0">
                <a:cs typeface="Koodak" pitchFamily="2" charset="-78"/>
              </a:rPr>
              <a:t> مثبت به يک فرد با </a:t>
            </a:r>
            <a:r>
              <a:rPr lang="en-US" sz="1600" dirty="0" err="1">
                <a:cs typeface="Koodak" pitchFamily="2" charset="-78"/>
              </a:rPr>
              <a:t>RhD</a:t>
            </a:r>
            <a:r>
              <a:rPr lang="fa-IR" sz="1600" dirty="0">
                <a:cs typeface="Koodak" pitchFamily="2" charset="-78"/>
              </a:rPr>
              <a:t>منفی.</a:t>
            </a:r>
            <a:endParaRPr lang="en-US" sz="1600" dirty="0">
              <a:cs typeface="Koodak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CB660-B822-4FD7-8A53-CD20B0D80B7A}" type="slidenum">
              <a:rPr lang="fa-IR" smtClean="0"/>
              <a:pPr/>
              <a:t>25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dirty="0"/>
              <a:t>در هر دو مورد بالا تا72 ساعت وقت داریم آمپول روگام (</a:t>
            </a:r>
            <a:r>
              <a:rPr lang="en-US" sz="1200" dirty="0">
                <a:cs typeface="Arial" pitchFamily="34" charset="0"/>
              </a:rPr>
              <a:t>Anti </a:t>
            </a:r>
            <a:r>
              <a:rPr lang="en-US" sz="1200" dirty="0" err="1">
                <a:cs typeface="Arial" pitchFamily="34" charset="0"/>
              </a:rPr>
              <a:t>Igg</a:t>
            </a:r>
            <a:r>
              <a:rPr lang="fa-IR" sz="1200" dirty="0"/>
              <a:t>)تزریق کنیم (به ازای هر </a:t>
            </a:r>
            <a:r>
              <a:rPr lang="en-US" sz="1200" dirty="0">
                <a:cs typeface="Arial" pitchFamily="34" charset="0"/>
              </a:rPr>
              <a:t>10cc</a:t>
            </a:r>
            <a:r>
              <a:rPr lang="fa-IR" sz="1200" dirty="0"/>
              <a:t> خون اشتباه یک آمپول روگام تزریق کنیم.) در غیر این صورت فرد دچار اریتروروسفالوستی(؟)شده.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CB660-B822-4FD7-8A53-CD20B0D80B7A}" type="slidenum">
              <a:rPr lang="fa-IR" smtClean="0"/>
              <a:pPr/>
              <a:t>29</a:t>
            </a:fld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AE9F0-54DC-4B54-80EA-C0FD5927B7AD}" type="slidenum">
              <a:rPr lang="fa-IR" smtClean="0"/>
              <a:pPr/>
              <a:t>33</a:t>
            </a:fld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امروزه آنتي باديهاي منوکلونال جايگزين آنتي بايدهاي فوق شده اند كه علاوه بر اينكه از حساسيت زيادي برخوردار هستند، اختصاص ترنيز عمل مينمايند.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93053-7842-4E39-BE0F-7C637F67A11A}" type="slidenum">
              <a:rPr lang="fa-IR" smtClean="0"/>
              <a:pPr/>
              <a:t>34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9450" y="609600"/>
            <a:ext cx="2114550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61912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2F33A-BD98-41A6-B3A8-85A32C396B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fa-IR" noProof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CC43A-98A0-415C-A6E2-0B44AF3E4E00}" type="datetime10">
              <a:rPr lang="fa-IR"/>
              <a:pPr>
                <a:defRPr/>
              </a:pPr>
              <a:t>سه شنبه، 28 آوريل 2026</a:t>
            </a:fld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31D06-C761-4AEB-80D4-2FD25E208C2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7BC7D-C0B3-4845-8C23-3B94C675DB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07D76-9A86-4EFB-AB7C-A6561B07BF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F708F-3309-40D5-8C99-E8CBF12197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5DAD1-34F2-4278-9F67-0BA19B3DCD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BFDE0-8B55-4E52-A8EA-09DCBC4C03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2BFD5-C111-41BD-86A7-AA142FD0DF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388A9-3DB4-4AEF-BEC5-B37991FE90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5283E-1286-46F3-B064-E6F15FAC01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3DE7E-F5E2-4710-8B0F-AFC63E3837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7FA6C-9BBE-4FE4-90BB-ED39FFD6D2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3CA56-4D9B-4E68-A15D-063BD2832D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fa-IR" noProof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CC43A-98A0-415C-A6E2-0B44AF3E4E00}" type="datetime10">
              <a:rPr lang="fa-IR"/>
              <a:pPr>
                <a:defRPr/>
              </a:pPr>
              <a:t>سه شنبه، 28 آوريل 2026</a:t>
            </a:fld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31D06-C761-4AEB-80D4-2FD25E208C2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68473-5AE8-425F-B06C-8B48CBB904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C7A46-D5AC-45A9-B596-C21E9EA3FF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174A1-82C8-492B-A861-FC756CF2CF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EE84F-EAB3-490F-BF7E-2201B090B8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29D29-BC50-44F2-901C-DFAE0894E6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31AA8-2B9E-4B8E-BB3E-ED1AD8931A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9BC80-721F-49F9-BFDC-EC224A38DD6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ld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44F73-C738-47A3-B63D-65476F312F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92974-8D43-4FBC-A525-19DA56D551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1FE94-E38F-4C77-B871-C3FB61B185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060C4-3DD9-4BAD-8B3E-7F18243BB6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676400"/>
            <a:ext cx="1885950" cy="4449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1676400"/>
            <a:ext cx="5505450" cy="4449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A66B6-370F-46A4-B4D0-34F4B71A4A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32643-A4C8-F73D-40BA-B534E662A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20B9DD-9DB5-4861-2C6B-BC26ABF055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FED94-F082-BF3E-8BF6-23E60AFC0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45266-23A9-A25C-4BFD-75CFBC6A2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B2DB4-7F36-4C3E-C783-2D1ABFB2F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477082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817A5-1617-98B5-A771-1C31FAC29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4BC91-B672-D241-A0F1-363C140B4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0F485-175D-A7E5-18C9-8208C0B37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575B9-DF22-8055-264A-034C0D657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14A8E-D59B-78E2-FEB4-8201D2525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208911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7067-CAD9-21B6-F851-E3F67C96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AF7D8-7A8E-7FC0-9C21-86D8F34AB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6E417-E2AD-D804-91F7-6A705A890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0E25B-A46B-7D22-DB0C-DA507C196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F4F6B-9355-2BCE-7C9B-00C1A78F6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67782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1401A-2201-0FBD-1536-53F57E6C7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01D24-7D2C-C001-768B-34A8DCB633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3E024-B224-A3F8-6BA6-4D1CA59F8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B2BCBB-C3E3-0AD4-13EB-496855C9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71C68-1CD4-7AA2-B897-339701578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D712C-AB9E-6ABD-C3E8-CBC69D7ED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199571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C6FED-D919-B2E3-B0BC-B62958B3C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CCD71-7532-DFA0-A1CD-2D25A6841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0E98E-8B6A-3941-C9EE-D99B46C49B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2E2A7F-2788-880D-C3D6-2034DF55C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9E4FD5-4256-1E7D-3F11-472FD52522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C1AEEB-DB8B-3C91-4395-0ED0453DE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64769-A957-5EDB-8CCC-4485F34A5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716AB2-C814-6C08-0358-C44461BA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5215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E5B96-1323-ED5F-4A07-1B7F8A2F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DE12EE-73C5-3147-C2B6-59F2466C5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97FB88-087B-0A40-5EEC-45C5BC4A1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2A7E2-101A-2AD1-31B0-627F43F6C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865153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FA3F8-A5B2-2EFF-6E78-45AB44203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17B828-1C92-94D7-134E-74D57172F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3286BD-D6D6-BA61-07F9-654ED5EED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084262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FC927-46FE-5E61-6B95-95AF6D8AC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482D3-855B-59D8-45DB-6E2863206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E50B36-AFF8-658A-E576-6EC4A54466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698A90-3B2E-32F3-101C-6E0C9F3E0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8B7039-6CE2-B65F-A9F2-E497BC11D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8C8EF0-C499-4202-9D76-FEDEBAB2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57747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B7C85-2E14-70F2-7868-1FF786A3A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2FFFFD-23D5-AC24-CDCA-166BD341C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B16EF-53AC-74B3-54FE-1122DEA8D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0EBF7C-9FB1-9D35-5740-29A6F9E79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2EC3E7-8111-723A-DD21-5937804AC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B822D2-C60D-F3EE-C116-2899E2BE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574730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94F9C-2FD2-355F-29BB-7DD27E96B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8D8AF0-24E0-81AF-7293-7F5D89417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13813-98F0-5AE3-2046-15A14BC32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76771-62D7-CA39-1586-A63EF048A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7B78E-61BD-BCD6-A04F-0A45A6FBF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024492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AD0842-C25D-84FE-8D44-52AD07924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E9E4E5-6B80-E2AC-DC1C-C1FBF26413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F10EC-6EB6-77B3-5DAC-45EA1DB8D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B4656E-5F35-79FA-C829-A0A3672A4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6EB7-25C8-1ED1-829E-F1BA7A149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7473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98639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798639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9450" y="609600"/>
            <a:ext cx="2114550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61912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4D95C-27C8-41BF-8040-9A7A78A85E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0043-3382-4964-B5DC-77E0BE05E1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2ABDB-4074-4A85-A87C-8E706EA9AD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70ECF-3753-4FB3-9507-64688F67A5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E0D20-77D1-4DDC-B51B-9CA06FC538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029C9-BF5E-4FDA-A898-5F01774B06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DE3FC-9ECD-417A-87CD-01A99DB2A0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7E9AA-B4B7-48EF-823C-F9A9302267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263CE-B173-44CE-A43D-169C2A6F91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F6579-C4E7-457B-A262-8660CF08A0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84FCE-B34A-432E-BB4E-B3807C4A23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3AA0C-E4E2-4359-8250-98332013D1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14647-3A4C-4683-BB6E-AD683BD24C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AEC48-DE39-429B-935B-775CFBE644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4E5C4-B984-4452-B57A-5B5269D15C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D09AC-EF42-4972-86C9-7302D4ADF4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B97BE-3EBF-42FB-8F36-04F6027796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DAC29-5873-4692-AADC-C4B6751463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A22E8-EAC0-4586-8CE5-45113A66C3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4F991-7FFB-46D7-A052-E5B9E60314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7463E-F84D-4702-8F63-747D5807C2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676400"/>
            <a:ext cx="1885950" cy="4449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1676400"/>
            <a:ext cx="5505450" cy="4449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EC3CA-D0FB-4D36-BF09-9A47C51B9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201A7-37AA-436C-AEB5-4935E6EEBB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9687F-402D-4018-9804-5A277ABBCB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B2494-996F-466F-819F-8714DF6331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98639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798639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5241E-F103-4F0D-8A95-CFEC666630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6D31D-973D-4D97-9CC7-E6F3287B97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9D48D-2991-496E-B1A3-8AA875719E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5EC3F-1A1C-4A44-99E2-C4F18D1648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9D2BD-DF59-4567-B33C-FC434E2BF3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410E9-A82F-4237-BEEA-F70E8BE74E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C51FF-23F6-4D43-BF4B-8CAB3F7D03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9450" y="609600"/>
            <a:ext cx="2114550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61912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26D25-52E8-4D3E-B5AB-508747705E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9C71B-CAE8-42F2-A1CC-8C1F6E53AD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D818A-6FDD-403A-AF14-B501FF38A6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E4E79-8950-4FE2-91EC-04504D2EB4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08036-63AB-4622-9F79-9EB41E613F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0A639-0D19-44EC-B20C-6EC6E5BDC0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05DCC-879D-40A8-80D4-658FDA4D88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CA72A-BECA-420E-A2AC-425D5C8767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F3666-EABB-48B5-AB20-E5B4CDC4F5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9E71-C579-4253-B5F3-D9C429AD93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647C9-9830-488F-B96A-CF1913E05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2464F-E7C1-4286-8447-0C5E2C6DC5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FFD64-0D43-44C8-868A-46E0C1E4FE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E65BB-E659-45E4-AF55-B8B59743A9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AFD77-FB13-4BF0-AEBD-65E9804C11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0CD2B-069B-4840-9F08-1853FD9E36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85432-CC97-4557-878A-5BC57C1884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02855-BC04-475B-B585-B6918EE296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1FE65-E797-4583-A7EE-53D453CC74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F4FC1-9164-4CBF-969B-1B04E981CE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B6A8D-61CF-43D9-A43F-2D7E8D227A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82C08-5FB1-4D7D-B04D-DE405B0531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676400"/>
            <a:ext cx="1885950" cy="4449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1676400"/>
            <a:ext cx="5505450" cy="4449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8D9B3-C076-4EDA-A3ED-BBF3CF6F5E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A9A5E-5A0F-4DDB-A31F-10A746D613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DD452-7BA6-4CBE-A1DF-10C57FD2CD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C4B9-1ACF-472D-A6A5-74217C9D35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98639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798639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0D0BF-9D31-4FBA-B1DB-1977EC8429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54B74-49B2-49D0-A005-C0A7CB1B2A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AFF4E-232E-4553-9A0E-B20959CC69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19C24-86FE-46B0-ADEE-7CC54227CA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1EFD8-2688-4477-88B0-1485E37C44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51C81-C6AD-4AC5-A5EA-2F7105E609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4A937-7456-40E7-AD69-C80354930E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image" Target="../media/image9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5" r:id="rId12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B072E6-9C16-4647-8015-CCECC194A8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6764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9223917-BAA4-4EA4-A109-71A2A53334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D19AC9-43BD-7589-30C9-5394509B6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197DE-2900-26B0-5CC6-83723717C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D421B-A72C-EE08-72EC-8D461B34FC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70501-C604-1104-C597-3FF078FF1C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69FEE-048B-575A-1E63-1EE6B54F1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613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8638"/>
            <a:ext cx="822960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fld id="{DA84A86A-FF92-42DB-8D43-32C3BDDC0AC2}" type="datetimeFigureOut">
              <a:rPr lang="fa-IR" smtClean="0"/>
              <a:pPr/>
              <a:t>12/11/1447</a:t>
            </a:fld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fld id="{B52EFB79-3CB1-4E1A-9F09-84ED61A5212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A789DA6-F1A8-4165-8BCA-CA4966C507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6764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4D20C8C-925A-4833-9A41-41C0A8365E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8638"/>
            <a:ext cx="822960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4637B5B-7984-4C12-B75C-4FF5E9AF25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D60E184-4DD1-44A8-A7FE-D95CBA2E11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6764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ABCD938-7543-4579-B527-E643B0B2DD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8638"/>
            <a:ext cx="822960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2230608-3ED2-405E-92F9-341B9FD0CA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mage:Blood_Compatibility.sv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772316"/>
            <a:ext cx="7772400" cy="1470025"/>
          </a:xfrm>
        </p:spPr>
        <p:txBody>
          <a:bodyPr/>
          <a:lstStyle/>
          <a:p>
            <a:r>
              <a:rPr lang="fa-IR" dirty="0"/>
              <a:t>ایمنوهماتولوژی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E00BB2-C485-EE20-2DEC-879F21849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327" y="3242341"/>
            <a:ext cx="3147343" cy="29816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/>
          <p:cNvSpPr>
            <a:spLocks noGrp="1" noChangeArrowheads="1"/>
          </p:cNvSpPr>
          <p:nvPr>
            <p:ph type="title"/>
          </p:nvPr>
        </p:nvSpPr>
        <p:spPr>
          <a:xfrm>
            <a:off x="296689" y="1430181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Formation of the B antigen</a:t>
            </a:r>
          </a:p>
        </p:txBody>
      </p:sp>
      <p:sp>
        <p:nvSpPr>
          <p:cNvPr id="16387" name="Line 4"/>
          <p:cNvSpPr>
            <a:spLocks noChangeShapeType="1"/>
          </p:cNvSpPr>
          <p:nvPr/>
        </p:nvSpPr>
        <p:spPr bwMode="auto">
          <a:xfrm>
            <a:off x="1627312" y="2931100"/>
            <a:ext cx="0" cy="297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6388" name="Oval 5"/>
          <p:cNvSpPr>
            <a:spLocks noChangeArrowheads="1"/>
          </p:cNvSpPr>
          <p:nvPr/>
        </p:nvSpPr>
        <p:spPr bwMode="auto">
          <a:xfrm rot="5400000">
            <a:off x="1436812" y="2969200"/>
            <a:ext cx="381000" cy="1524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6389" name="Line 19"/>
          <p:cNvSpPr>
            <a:spLocks noChangeShapeType="1"/>
          </p:cNvSpPr>
          <p:nvPr/>
        </p:nvSpPr>
        <p:spPr bwMode="auto">
          <a:xfrm>
            <a:off x="941512" y="5750500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6390" name="Line 21"/>
          <p:cNvSpPr>
            <a:spLocks noChangeShapeType="1"/>
          </p:cNvSpPr>
          <p:nvPr/>
        </p:nvSpPr>
        <p:spPr bwMode="auto">
          <a:xfrm>
            <a:off x="1211394" y="579962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fa-IR"/>
          </a:p>
        </p:txBody>
      </p:sp>
      <p:sp>
        <p:nvSpPr>
          <p:cNvPr id="16391" name="Line 23"/>
          <p:cNvSpPr>
            <a:spLocks noChangeShapeType="1"/>
          </p:cNvSpPr>
          <p:nvPr/>
        </p:nvSpPr>
        <p:spPr bwMode="auto">
          <a:xfrm>
            <a:off x="1627312" y="5979100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818600" y="2478791"/>
            <a:ext cx="3960433" cy="3320834"/>
            <a:chOff x="1728" y="672"/>
            <a:chExt cx="3024" cy="3471"/>
          </a:xfrm>
        </p:grpSpPr>
        <p:sp>
          <p:nvSpPr>
            <p:cNvPr id="16393" name="Oval 3"/>
            <p:cNvSpPr>
              <a:spLocks noChangeArrowheads="1"/>
            </p:cNvSpPr>
            <p:nvPr/>
          </p:nvSpPr>
          <p:spPr bwMode="auto">
            <a:xfrm>
              <a:off x="2064" y="672"/>
              <a:ext cx="1152" cy="1104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4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  <p:sp>
          <p:nvSpPr>
            <p:cNvPr id="16394" name="AutoShape 6"/>
            <p:cNvSpPr>
              <a:spLocks noChangeArrowheads="1"/>
            </p:cNvSpPr>
            <p:nvPr/>
          </p:nvSpPr>
          <p:spPr bwMode="auto">
            <a:xfrm>
              <a:off x="2448" y="2064"/>
              <a:ext cx="384" cy="336"/>
            </a:xfrm>
            <a:prstGeom prst="triangle">
              <a:avLst>
                <a:gd name="adj" fmla="val 50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  <p:sp>
          <p:nvSpPr>
            <p:cNvPr id="16395" name="Oval 7"/>
            <p:cNvSpPr>
              <a:spLocks noChangeArrowheads="1"/>
            </p:cNvSpPr>
            <p:nvPr/>
          </p:nvSpPr>
          <p:spPr bwMode="auto">
            <a:xfrm>
              <a:off x="2496" y="3408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  <p:sp>
          <p:nvSpPr>
            <p:cNvPr id="16396" name="Rectangle 8"/>
            <p:cNvSpPr>
              <a:spLocks noChangeArrowheads="1"/>
            </p:cNvSpPr>
            <p:nvPr/>
          </p:nvSpPr>
          <p:spPr bwMode="auto">
            <a:xfrm>
              <a:off x="2496" y="2976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  <p:sp>
          <p:nvSpPr>
            <p:cNvPr id="16397" name="Oval 9"/>
            <p:cNvSpPr>
              <a:spLocks noChangeArrowheads="1"/>
            </p:cNvSpPr>
            <p:nvPr/>
          </p:nvSpPr>
          <p:spPr bwMode="auto">
            <a:xfrm>
              <a:off x="2496" y="2544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  <p:sp>
          <p:nvSpPr>
            <p:cNvPr id="16398" name="Line 10"/>
            <p:cNvSpPr>
              <a:spLocks noChangeShapeType="1"/>
            </p:cNvSpPr>
            <p:nvPr/>
          </p:nvSpPr>
          <p:spPr bwMode="auto">
            <a:xfrm>
              <a:off x="2880" y="225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6399" name="Line 11"/>
            <p:cNvSpPr>
              <a:spLocks noChangeShapeType="1"/>
            </p:cNvSpPr>
            <p:nvPr/>
          </p:nvSpPr>
          <p:spPr bwMode="auto">
            <a:xfrm>
              <a:off x="288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6400" name="Line 12"/>
            <p:cNvSpPr>
              <a:spLocks noChangeShapeType="1"/>
            </p:cNvSpPr>
            <p:nvPr/>
          </p:nvSpPr>
          <p:spPr bwMode="auto">
            <a:xfrm>
              <a:off x="2880" y="31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6401" name="Line 13"/>
            <p:cNvSpPr>
              <a:spLocks noChangeShapeType="1"/>
            </p:cNvSpPr>
            <p:nvPr/>
          </p:nvSpPr>
          <p:spPr bwMode="auto">
            <a:xfrm>
              <a:off x="2880" y="35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6402" name="Text Box 14"/>
            <p:cNvSpPr txBox="1">
              <a:spLocks noChangeArrowheads="1"/>
            </p:cNvSpPr>
            <p:nvPr/>
          </p:nvSpPr>
          <p:spPr bwMode="auto">
            <a:xfrm>
              <a:off x="3216" y="2160"/>
              <a:ext cx="81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/>
                <a:t>Glucose </a:t>
              </a:r>
            </a:p>
          </p:txBody>
        </p:sp>
        <p:sp>
          <p:nvSpPr>
            <p:cNvPr id="16403" name="Text Box 15"/>
            <p:cNvSpPr txBox="1">
              <a:spLocks noChangeArrowheads="1"/>
            </p:cNvSpPr>
            <p:nvPr/>
          </p:nvSpPr>
          <p:spPr bwMode="auto">
            <a:xfrm>
              <a:off x="3216" y="2592"/>
              <a:ext cx="100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/>
                <a:t>Galactose </a:t>
              </a:r>
            </a:p>
          </p:txBody>
        </p:sp>
        <p:sp>
          <p:nvSpPr>
            <p:cNvPr id="16404" name="Text Box 16"/>
            <p:cNvSpPr txBox="1">
              <a:spLocks noChangeArrowheads="1"/>
            </p:cNvSpPr>
            <p:nvPr/>
          </p:nvSpPr>
          <p:spPr bwMode="auto">
            <a:xfrm>
              <a:off x="3216" y="3023"/>
              <a:ext cx="153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/>
                <a:t>N-acetylglucosamine</a:t>
              </a:r>
            </a:p>
          </p:txBody>
        </p:sp>
        <p:sp>
          <p:nvSpPr>
            <p:cNvPr id="16405" name="Text Box 17"/>
            <p:cNvSpPr txBox="1">
              <a:spLocks noChangeArrowheads="1"/>
            </p:cNvSpPr>
            <p:nvPr/>
          </p:nvSpPr>
          <p:spPr bwMode="auto">
            <a:xfrm>
              <a:off x="3216" y="3456"/>
              <a:ext cx="153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/>
                <a:t>Galactose </a:t>
              </a:r>
            </a:p>
          </p:txBody>
        </p:sp>
        <p:sp>
          <p:nvSpPr>
            <p:cNvPr id="16406" name="Text Box 18"/>
            <p:cNvSpPr txBox="1">
              <a:spLocks noChangeArrowheads="1"/>
            </p:cNvSpPr>
            <p:nvPr/>
          </p:nvSpPr>
          <p:spPr bwMode="auto">
            <a:xfrm>
              <a:off x="2400" y="1104"/>
              <a:ext cx="52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 b="1">
                  <a:solidFill>
                    <a:schemeClr val="bg1"/>
                  </a:solidFill>
                </a:rPr>
                <a:t> RBC</a:t>
              </a:r>
            </a:p>
          </p:txBody>
        </p:sp>
        <p:sp>
          <p:nvSpPr>
            <p:cNvPr id="16407" name="AutoShape 20"/>
            <p:cNvSpPr>
              <a:spLocks noChangeArrowheads="1"/>
            </p:cNvSpPr>
            <p:nvPr/>
          </p:nvSpPr>
          <p:spPr bwMode="auto">
            <a:xfrm>
              <a:off x="1824" y="3360"/>
              <a:ext cx="384" cy="384"/>
            </a:xfrm>
            <a:prstGeom prst="diamond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  <p:sp>
          <p:nvSpPr>
            <p:cNvPr id="16408" name="Text Box 22"/>
            <p:cNvSpPr txBox="1">
              <a:spLocks noChangeArrowheads="1"/>
            </p:cNvSpPr>
            <p:nvPr/>
          </p:nvSpPr>
          <p:spPr bwMode="auto">
            <a:xfrm>
              <a:off x="1728" y="3938"/>
              <a:ext cx="76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 dirty="0" err="1"/>
                <a:t>Fucose</a:t>
              </a:r>
              <a:endParaRPr lang="en-US" sz="1200" dirty="0"/>
            </a:p>
          </p:txBody>
        </p:sp>
        <p:sp>
          <p:nvSpPr>
            <p:cNvPr id="16409" name="Line 25"/>
            <p:cNvSpPr>
              <a:spLocks noChangeShapeType="1"/>
            </p:cNvSpPr>
            <p:nvPr/>
          </p:nvSpPr>
          <p:spPr bwMode="auto">
            <a:xfrm>
              <a:off x="2880" y="39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6410" name="Text Box 26"/>
            <p:cNvSpPr txBox="1">
              <a:spLocks noChangeArrowheads="1"/>
            </p:cNvSpPr>
            <p:nvPr/>
          </p:nvSpPr>
          <p:spPr bwMode="auto">
            <a:xfrm>
              <a:off x="3216" y="3888"/>
              <a:ext cx="912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200" b="1">
                  <a:solidFill>
                    <a:srgbClr val="009999"/>
                  </a:solidFill>
                </a:rPr>
                <a:t>Galactose</a:t>
              </a:r>
            </a:p>
          </p:txBody>
        </p:sp>
        <p:sp>
          <p:nvSpPr>
            <p:cNvPr id="16411" name="Oval 27"/>
            <p:cNvSpPr>
              <a:spLocks noChangeArrowheads="1"/>
            </p:cNvSpPr>
            <p:nvPr/>
          </p:nvSpPr>
          <p:spPr bwMode="auto">
            <a:xfrm>
              <a:off x="2496" y="3840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20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1E54DA9-B685-7D12-C441-77BB8D8C5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033" y="2468121"/>
            <a:ext cx="4374912" cy="27457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669E9-9C4B-C4B4-1FE9-6C73B8E16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04C919-1C99-7B13-8F64-E0D279A39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648" y="1988840"/>
            <a:ext cx="632070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5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87B68-5C31-F25A-9CEF-B8D9078E9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0F4FFF-4BEF-F2D4-2BCD-59849030A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132856"/>
            <a:ext cx="7528611" cy="414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02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21000"/>
            <a:ext cx="6400800" cy="1016000"/>
          </a:xfrm>
        </p:spPr>
        <p:txBody>
          <a:bodyPr/>
          <a:lstStyle/>
          <a:p>
            <a:pPr algn="ctr" eaLnBrk="1" hangingPunct="1"/>
            <a:r>
              <a:rPr lang="en-US" sz="4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ABO Antibodies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8C537-A294-2961-9F7B-250C25A2F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FCBFB-221C-67B6-74E4-AD55665C8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9169EF-9A15-685C-7855-32DE4C2B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17638"/>
            <a:ext cx="7374198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30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2296303"/>
            <a:ext cx="8229600" cy="4525963"/>
          </a:xfrm>
        </p:spPr>
        <p:txBody>
          <a:bodyPr/>
          <a:lstStyle/>
          <a:p>
            <a:pPr eaLnBrk="1" hangingPunct="1"/>
            <a:r>
              <a:rPr lang="fa-IR" sz="2800" dirty="0">
                <a:cs typeface="B Nazanin" panose="00000400000000000000" pitchFamily="2" charset="-78"/>
              </a:rPr>
              <a:t>سیر افزایش </a:t>
            </a:r>
            <a:r>
              <a:rPr lang="en-US" sz="2800" dirty="0" err="1">
                <a:cs typeface="B Nazanin" panose="00000400000000000000" pitchFamily="2" charset="-78"/>
              </a:rPr>
              <a:t>Ab</a:t>
            </a:r>
            <a:r>
              <a:rPr lang="fa-IR" sz="2800" dirty="0">
                <a:cs typeface="B Nazanin" panose="00000400000000000000" pitchFamily="2" charset="-78"/>
              </a:rPr>
              <a:t> :</a:t>
            </a:r>
          </a:p>
          <a:p>
            <a:pPr eaLnBrk="1" hangingPunct="1">
              <a:buFont typeface="Arial" pitchFamily="34" charset="0"/>
              <a:buNone/>
            </a:pPr>
            <a:r>
              <a:rPr lang="fa-IR" sz="2800" dirty="0">
                <a:cs typeface="B Nazanin" panose="00000400000000000000" pitchFamily="2" charset="-78"/>
              </a:rPr>
              <a:t>از 3-6 ماهگی شروع به ساخت میکند و تا 5-10 سالگی به اوج خود رسیده و در 60-70 سالگی شروع به کاهش می کند.</a:t>
            </a:r>
          </a:p>
          <a:p>
            <a:pPr eaLnBrk="1" hangingPunct="1"/>
            <a:r>
              <a:rPr lang="en-US" sz="2800" dirty="0" err="1">
                <a:cs typeface="B Nazanin" panose="00000400000000000000" pitchFamily="2" charset="-78"/>
              </a:rPr>
              <a:t>Ab</a:t>
            </a:r>
            <a:r>
              <a:rPr lang="fa-IR" sz="2800" dirty="0">
                <a:cs typeface="B Nazanin" panose="00000400000000000000" pitchFamily="2" charset="-78"/>
              </a:rPr>
              <a:t> در برخورد با گیاهان و باکتری ها و ... به صورت طبیعی به وجود می آید.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3326590" y="1723883"/>
            <a:ext cx="14947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Type A</a:t>
            </a:r>
          </a:p>
        </p:txBody>
      </p:sp>
      <p:pic>
        <p:nvPicPr>
          <p:cNvPr id="115715" name="Picture 3" descr="http://lomalindahealth.org/health-library/graphics/images/en/19450.jpg"/>
          <p:cNvPicPr>
            <a:picLocks noChangeAspect="1" noChangeArrowheads="1"/>
          </p:cNvPicPr>
          <p:nvPr/>
        </p:nvPicPr>
        <p:blipFill>
          <a:blip r:embed="rId2"/>
          <a:srcRect l="12000" r="46001" b="45000"/>
          <a:stretch>
            <a:fillRect/>
          </a:stretch>
        </p:blipFill>
        <p:spPr bwMode="auto">
          <a:xfrm>
            <a:off x="2924294" y="2441013"/>
            <a:ext cx="2835375" cy="298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481467" y="5574434"/>
            <a:ext cx="404661" cy="667378"/>
            <a:chOff x="3927" y="3264"/>
            <a:chExt cx="320" cy="542"/>
          </a:xfrm>
        </p:grpSpPr>
        <p:sp>
          <p:nvSpPr>
            <p:cNvPr id="115717" name="Line 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18" name="Line 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19" name="Line 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20" name="Text Box 8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795667" y="4583834"/>
            <a:ext cx="404661" cy="667378"/>
            <a:chOff x="3927" y="3264"/>
            <a:chExt cx="320" cy="542"/>
          </a:xfrm>
        </p:grpSpPr>
        <p:sp>
          <p:nvSpPr>
            <p:cNvPr id="115722" name="Line 1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23" name="Line 1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24" name="Line 1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25" name="Text Box 13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7014867" y="4050434"/>
            <a:ext cx="404661" cy="667378"/>
            <a:chOff x="3927" y="3264"/>
            <a:chExt cx="320" cy="542"/>
          </a:xfrm>
        </p:grpSpPr>
        <p:sp>
          <p:nvSpPr>
            <p:cNvPr id="115727" name="Line 1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28" name="Line 1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29" name="Line 1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30" name="Text Box 18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6481467" y="1764434"/>
            <a:ext cx="404661" cy="667378"/>
            <a:chOff x="3927" y="3264"/>
            <a:chExt cx="320" cy="542"/>
          </a:xfrm>
        </p:grpSpPr>
        <p:sp>
          <p:nvSpPr>
            <p:cNvPr id="115732" name="Line 2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33" name="Line 2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34" name="Line 2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35" name="Text Box 23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1223667" y="2374034"/>
            <a:ext cx="404661" cy="667378"/>
            <a:chOff x="3927" y="3264"/>
            <a:chExt cx="320" cy="542"/>
          </a:xfrm>
        </p:grpSpPr>
        <p:sp>
          <p:nvSpPr>
            <p:cNvPr id="115737" name="Line 2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38" name="Line 2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39" name="Line 2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40" name="Text Box 28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1409404" y="4690197"/>
            <a:ext cx="404660" cy="667377"/>
            <a:chOff x="3927" y="3264"/>
            <a:chExt cx="320" cy="542"/>
          </a:xfrm>
        </p:grpSpPr>
        <p:sp>
          <p:nvSpPr>
            <p:cNvPr id="115742" name="Line 3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43" name="Line 3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44" name="Line 3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45" name="Text Box 33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7929267" y="2602634"/>
            <a:ext cx="404661" cy="667378"/>
            <a:chOff x="3927" y="3264"/>
            <a:chExt cx="320" cy="542"/>
          </a:xfrm>
        </p:grpSpPr>
        <p:sp>
          <p:nvSpPr>
            <p:cNvPr id="115747" name="Line 3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48" name="Line 3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49" name="Line 3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5750" name="Text Box 38"/>
            <p:cNvSpPr txBox="1">
              <a:spLocks noChangeArrowheads="1"/>
            </p:cNvSpPr>
            <p:nvPr/>
          </p:nvSpPr>
          <p:spPr bwMode="auto">
            <a:xfrm>
              <a:off x="3927" y="3331"/>
              <a:ext cx="320" cy="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sp>
        <p:nvSpPr>
          <p:cNvPr id="115751" name="Text Box 39"/>
          <p:cNvSpPr txBox="1">
            <a:spLocks noChangeArrowheads="1"/>
          </p:cNvSpPr>
          <p:nvPr/>
        </p:nvSpPr>
        <p:spPr bwMode="auto">
          <a:xfrm>
            <a:off x="6937220" y="3547195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5753" name="Text Box 41"/>
          <p:cNvSpPr txBox="1">
            <a:spLocks noChangeArrowheads="1"/>
          </p:cNvSpPr>
          <p:nvPr/>
        </p:nvSpPr>
        <p:spPr bwMode="auto">
          <a:xfrm>
            <a:off x="1155545" y="1918420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5754" name="Text Box 42"/>
          <p:cNvSpPr txBox="1">
            <a:spLocks noChangeArrowheads="1"/>
          </p:cNvSpPr>
          <p:nvPr/>
        </p:nvSpPr>
        <p:spPr bwMode="auto">
          <a:xfrm>
            <a:off x="1387320" y="4198070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5755" name="Text Box 43"/>
          <p:cNvSpPr txBox="1">
            <a:spLocks noChangeArrowheads="1"/>
          </p:cNvSpPr>
          <p:nvPr/>
        </p:nvSpPr>
        <p:spPr bwMode="auto">
          <a:xfrm>
            <a:off x="6440332" y="5096595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5756" name="Text Box 44"/>
          <p:cNvSpPr txBox="1">
            <a:spLocks noChangeArrowheads="1"/>
          </p:cNvSpPr>
          <p:nvPr/>
        </p:nvSpPr>
        <p:spPr bwMode="auto">
          <a:xfrm>
            <a:off x="5706907" y="4126632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5757" name="Text Box 45"/>
          <p:cNvSpPr txBox="1">
            <a:spLocks noChangeArrowheads="1"/>
          </p:cNvSpPr>
          <p:nvPr/>
        </p:nvSpPr>
        <p:spPr bwMode="auto">
          <a:xfrm>
            <a:off x="6457795" y="1335807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5758" name="Text Box 46"/>
          <p:cNvSpPr txBox="1">
            <a:spLocks noChangeArrowheads="1"/>
          </p:cNvSpPr>
          <p:nvPr/>
        </p:nvSpPr>
        <p:spPr bwMode="auto">
          <a:xfrm>
            <a:off x="7892895" y="2134320"/>
            <a:ext cx="5108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2711670" y="1631610"/>
            <a:ext cx="22074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Type B</a:t>
            </a:r>
          </a:p>
        </p:txBody>
      </p:sp>
      <p:pic>
        <p:nvPicPr>
          <p:cNvPr id="116739" name="Picture 3" descr="http://lomalindahealth.org/health-library/graphics/images/en/19450.jpg"/>
          <p:cNvPicPr>
            <a:picLocks noChangeAspect="1" noChangeArrowheads="1"/>
          </p:cNvPicPr>
          <p:nvPr/>
        </p:nvPicPr>
        <p:blipFill>
          <a:blip r:embed="rId2"/>
          <a:srcRect l="56000" r="6000" b="45000"/>
          <a:stretch>
            <a:fillRect/>
          </a:stretch>
        </p:blipFill>
        <p:spPr bwMode="auto">
          <a:xfrm>
            <a:off x="2811229" y="2346328"/>
            <a:ext cx="3175179" cy="368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27358" y="5795421"/>
            <a:ext cx="437710" cy="636813"/>
            <a:chOff x="3936" y="3264"/>
            <a:chExt cx="312" cy="443"/>
          </a:xfrm>
        </p:grpSpPr>
        <p:sp>
          <p:nvSpPr>
            <p:cNvPr id="116741" name="Line 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42" name="Line 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43" name="Line 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44" name="Text Box 8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641558" y="4804821"/>
            <a:ext cx="437710" cy="636813"/>
            <a:chOff x="3936" y="3264"/>
            <a:chExt cx="312" cy="443"/>
          </a:xfrm>
        </p:grpSpPr>
        <p:sp>
          <p:nvSpPr>
            <p:cNvPr id="116746" name="Line 1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47" name="Line 1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48" name="Line 1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49" name="Text Box 13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6860758" y="4271421"/>
            <a:ext cx="437710" cy="636813"/>
            <a:chOff x="3936" y="3264"/>
            <a:chExt cx="312" cy="443"/>
          </a:xfrm>
        </p:grpSpPr>
        <p:sp>
          <p:nvSpPr>
            <p:cNvPr id="116751" name="Line 1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52" name="Line 1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53" name="Line 1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54" name="Text Box 18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946358" y="2595021"/>
            <a:ext cx="437710" cy="636813"/>
            <a:chOff x="3936" y="3264"/>
            <a:chExt cx="312" cy="443"/>
          </a:xfrm>
        </p:grpSpPr>
        <p:sp>
          <p:nvSpPr>
            <p:cNvPr id="116756" name="Line 2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57" name="Line 2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58" name="Line 2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59" name="Text Box 23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1069558" y="2595021"/>
            <a:ext cx="437710" cy="636813"/>
            <a:chOff x="3936" y="3264"/>
            <a:chExt cx="312" cy="443"/>
          </a:xfrm>
        </p:grpSpPr>
        <p:sp>
          <p:nvSpPr>
            <p:cNvPr id="116761" name="Line 2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62" name="Line 2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63" name="Line 2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64" name="Text Box 28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1315621" y="4423821"/>
            <a:ext cx="437710" cy="636813"/>
            <a:chOff x="3936" y="3264"/>
            <a:chExt cx="312" cy="443"/>
          </a:xfrm>
        </p:grpSpPr>
        <p:sp>
          <p:nvSpPr>
            <p:cNvPr id="116766" name="Line 3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67" name="Line 3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68" name="Line 3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69" name="Text Box 33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7775158" y="2823621"/>
            <a:ext cx="437710" cy="636813"/>
            <a:chOff x="3936" y="3264"/>
            <a:chExt cx="312" cy="443"/>
          </a:xfrm>
        </p:grpSpPr>
        <p:sp>
          <p:nvSpPr>
            <p:cNvPr id="116771" name="Line 3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72" name="Line 3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73" name="Line 3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16774" name="Text Box 38"/>
            <p:cNvSpPr txBox="1">
              <a:spLocks noChangeArrowheads="1"/>
            </p:cNvSpPr>
            <p:nvPr/>
          </p:nvSpPr>
          <p:spPr bwMode="auto">
            <a:xfrm>
              <a:off x="3988" y="3300"/>
              <a:ext cx="2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36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sp>
        <p:nvSpPr>
          <p:cNvPr id="116775" name="Rectangle 39"/>
          <p:cNvSpPr>
            <a:spLocks noChangeArrowheads="1"/>
          </p:cNvSpPr>
          <p:nvPr/>
        </p:nvSpPr>
        <p:spPr bwMode="auto">
          <a:xfrm>
            <a:off x="1974208" y="2671217"/>
            <a:ext cx="942760" cy="48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a-IR" sz="1400"/>
          </a:p>
        </p:txBody>
      </p:sp>
      <p:sp>
        <p:nvSpPr>
          <p:cNvPr id="116776" name="Text Box 40"/>
          <p:cNvSpPr txBox="1">
            <a:spLocks noChangeArrowheads="1"/>
          </p:cNvSpPr>
          <p:nvPr/>
        </p:nvSpPr>
        <p:spPr bwMode="auto">
          <a:xfrm>
            <a:off x="7847582" y="2444206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6777" name="Text Box 41"/>
          <p:cNvSpPr txBox="1">
            <a:spLocks noChangeArrowheads="1"/>
          </p:cNvSpPr>
          <p:nvPr/>
        </p:nvSpPr>
        <p:spPr bwMode="auto">
          <a:xfrm>
            <a:off x="6952232" y="3847556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6778" name="Text Box 42"/>
          <p:cNvSpPr txBox="1">
            <a:spLocks noChangeArrowheads="1"/>
          </p:cNvSpPr>
          <p:nvPr/>
        </p:nvSpPr>
        <p:spPr bwMode="auto">
          <a:xfrm>
            <a:off x="6047357" y="2247356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6780" name="Text Box 44"/>
          <p:cNvSpPr txBox="1">
            <a:spLocks noChangeArrowheads="1"/>
          </p:cNvSpPr>
          <p:nvPr/>
        </p:nvSpPr>
        <p:spPr bwMode="auto">
          <a:xfrm>
            <a:off x="1161032" y="2199731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6781" name="Text Box 45"/>
          <p:cNvSpPr txBox="1">
            <a:spLocks noChangeArrowheads="1"/>
          </p:cNvSpPr>
          <p:nvPr/>
        </p:nvSpPr>
        <p:spPr bwMode="auto">
          <a:xfrm>
            <a:off x="1422970" y="4044406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6782" name="Text Box 46"/>
          <p:cNvSpPr txBox="1">
            <a:spLocks noChangeArrowheads="1"/>
          </p:cNvSpPr>
          <p:nvPr/>
        </p:nvSpPr>
        <p:spPr bwMode="auto">
          <a:xfrm>
            <a:off x="5709220" y="4453981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6783" name="Text Box 47"/>
          <p:cNvSpPr txBox="1">
            <a:spLocks noChangeArrowheads="1"/>
          </p:cNvSpPr>
          <p:nvPr/>
        </p:nvSpPr>
        <p:spPr bwMode="auto">
          <a:xfrm>
            <a:off x="6398195" y="5409656"/>
            <a:ext cx="422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2"/>
                </a:solidFill>
              </a:rPr>
              <a:t>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lomalindahealth.org/health-library/graphics/images/en/19450.jpg"/>
          <p:cNvPicPr>
            <a:picLocks noChangeAspect="1" noChangeArrowheads="1"/>
          </p:cNvPicPr>
          <p:nvPr/>
        </p:nvPicPr>
        <p:blipFill>
          <a:blip r:embed="rId2"/>
          <a:srcRect l="56000" t="55000" r="6000" b="7500"/>
          <a:stretch>
            <a:fillRect/>
          </a:stretch>
        </p:blipFill>
        <p:spPr bwMode="auto">
          <a:xfrm>
            <a:off x="2699792" y="1988840"/>
            <a:ext cx="4122179" cy="326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2435139" y="1432168"/>
            <a:ext cx="24771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Type O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407894" y="5276556"/>
            <a:ext cx="529965" cy="682807"/>
            <a:chOff x="3936" y="3175"/>
            <a:chExt cx="409" cy="485"/>
          </a:xfrm>
        </p:grpSpPr>
        <p:sp>
          <p:nvSpPr>
            <p:cNvPr id="117765" name="Line 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66" name="Line 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67" name="Line 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68" name="Text Box 8"/>
            <p:cNvSpPr txBox="1">
              <a:spLocks noChangeArrowheads="1"/>
            </p:cNvSpPr>
            <p:nvPr/>
          </p:nvSpPr>
          <p:spPr bwMode="auto">
            <a:xfrm>
              <a:off x="4038" y="3175"/>
              <a:ext cx="30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924794" y="1680868"/>
            <a:ext cx="529965" cy="682807"/>
            <a:chOff x="3936" y="3175"/>
            <a:chExt cx="409" cy="485"/>
          </a:xfrm>
        </p:grpSpPr>
        <p:sp>
          <p:nvSpPr>
            <p:cNvPr id="117770" name="Line 1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71" name="Line 1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72" name="Line 1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73" name="Text Box 13"/>
            <p:cNvSpPr txBox="1">
              <a:spLocks noChangeArrowheads="1"/>
            </p:cNvSpPr>
            <p:nvPr/>
          </p:nvSpPr>
          <p:spPr bwMode="auto">
            <a:xfrm>
              <a:off x="4038" y="3175"/>
              <a:ext cx="30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7904908" y="3463631"/>
            <a:ext cx="529964" cy="682807"/>
            <a:chOff x="3936" y="3175"/>
            <a:chExt cx="409" cy="485"/>
          </a:xfrm>
        </p:grpSpPr>
        <p:sp>
          <p:nvSpPr>
            <p:cNvPr id="117775" name="Line 1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76" name="Line 1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77" name="Line 1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78" name="Text Box 18"/>
            <p:cNvSpPr txBox="1">
              <a:spLocks noChangeArrowheads="1"/>
            </p:cNvSpPr>
            <p:nvPr/>
          </p:nvSpPr>
          <p:spPr bwMode="auto">
            <a:xfrm>
              <a:off x="4038" y="3175"/>
              <a:ext cx="30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2121998" y="2900068"/>
            <a:ext cx="496274" cy="682807"/>
            <a:chOff x="3936" y="3175"/>
            <a:chExt cx="383" cy="485"/>
          </a:xfrm>
        </p:grpSpPr>
        <p:sp>
          <p:nvSpPr>
            <p:cNvPr id="117780" name="Line 2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81" name="Line 2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82" name="Line 2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83" name="Text Box 23"/>
            <p:cNvSpPr txBox="1">
              <a:spLocks noChangeArrowheads="1"/>
            </p:cNvSpPr>
            <p:nvPr/>
          </p:nvSpPr>
          <p:spPr bwMode="auto">
            <a:xfrm>
              <a:off x="4027" y="3175"/>
              <a:ext cx="292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1142510" y="2076156"/>
            <a:ext cx="496275" cy="682807"/>
            <a:chOff x="3936" y="3175"/>
            <a:chExt cx="383" cy="485"/>
          </a:xfrm>
        </p:grpSpPr>
        <p:sp>
          <p:nvSpPr>
            <p:cNvPr id="117785" name="Line 2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86" name="Line 2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87" name="Line 2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88" name="Text Box 28"/>
            <p:cNvSpPr txBox="1">
              <a:spLocks noChangeArrowheads="1"/>
            </p:cNvSpPr>
            <p:nvPr/>
          </p:nvSpPr>
          <p:spPr bwMode="auto">
            <a:xfrm>
              <a:off x="4027" y="3175"/>
              <a:ext cx="292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3512294" y="5962356"/>
            <a:ext cx="529965" cy="682807"/>
            <a:chOff x="3936" y="3175"/>
            <a:chExt cx="409" cy="485"/>
          </a:xfrm>
        </p:grpSpPr>
        <p:sp>
          <p:nvSpPr>
            <p:cNvPr id="117790" name="Line 30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91" name="Line 31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92" name="Line 32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93" name="Text Box 33"/>
            <p:cNvSpPr txBox="1">
              <a:spLocks noChangeArrowheads="1"/>
            </p:cNvSpPr>
            <p:nvPr/>
          </p:nvSpPr>
          <p:spPr bwMode="auto">
            <a:xfrm>
              <a:off x="4038" y="3175"/>
              <a:ext cx="30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b</a:t>
              </a: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6287598" y="2512718"/>
            <a:ext cx="496274" cy="682807"/>
            <a:chOff x="3936" y="3175"/>
            <a:chExt cx="383" cy="485"/>
          </a:xfrm>
        </p:grpSpPr>
        <p:sp>
          <p:nvSpPr>
            <p:cNvPr id="117795" name="Line 35"/>
            <p:cNvSpPr>
              <a:spLocks noChangeShapeType="1"/>
            </p:cNvSpPr>
            <p:nvPr/>
          </p:nvSpPr>
          <p:spPr bwMode="auto">
            <a:xfrm>
              <a:off x="3936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96" name="Line 36"/>
            <p:cNvSpPr>
              <a:spLocks noChangeShapeType="1"/>
            </p:cNvSpPr>
            <p:nvPr/>
          </p:nvSpPr>
          <p:spPr bwMode="auto">
            <a:xfrm flipH="1">
              <a:off x="4032" y="3264"/>
              <a:ext cx="9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97" name="Line 37"/>
            <p:cNvSpPr>
              <a:spLocks noChangeShapeType="1"/>
            </p:cNvSpPr>
            <p:nvPr/>
          </p:nvSpPr>
          <p:spPr bwMode="auto">
            <a:xfrm>
              <a:off x="4032" y="336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a-IR" sz="1200"/>
            </a:p>
          </p:txBody>
        </p:sp>
        <p:sp>
          <p:nvSpPr>
            <p:cNvPr id="117798" name="Text Box 38"/>
            <p:cNvSpPr txBox="1">
              <a:spLocks noChangeArrowheads="1"/>
            </p:cNvSpPr>
            <p:nvPr/>
          </p:nvSpPr>
          <p:spPr bwMode="auto">
            <a:xfrm>
              <a:off x="4027" y="3175"/>
              <a:ext cx="292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4400" b="1">
                  <a:solidFill>
                    <a:srgbClr val="0033CC"/>
                  </a:solidFill>
                </a:rPr>
                <a:t>a</a:t>
              </a:r>
            </a:p>
          </p:txBody>
        </p:sp>
      </p:grpSp>
      <p:sp>
        <p:nvSpPr>
          <p:cNvPr id="117799" name="Rectangle 39"/>
          <p:cNvSpPr>
            <a:spLocks noChangeArrowheads="1"/>
          </p:cNvSpPr>
          <p:nvPr/>
        </p:nvSpPr>
        <p:spPr bwMode="auto">
          <a:xfrm>
            <a:off x="1294740" y="3854154"/>
            <a:ext cx="39801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b</a:t>
            </a:r>
          </a:p>
        </p:txBody>
      </p:sp>
      <p:sp>
        <p:nvSpPr>
          <p:cNvPr id="117800" name="Rectangle 40"/>
          <p:cNvSpPr>
            <a:spLocks noChangeArrowheads="1"/>
          </p:cNvSpPr>
          <p:nvPr/>
        </p:nvSpPr>
        <p:spPr bwMode="auto">
          <a:xfrm>
            <a:off x="7387565" y="1488779"/>
            <a:ext cx="39801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b</a:t>
            </a:r>
          </a:p>
        </p:txBody>
      </p:sp>
      <p:sp>
        <p:nvSpPr>
          <p:cNvPr id="117801" name="Rectangle 41"/>
          <p:cNvSpPr>
            <a:spLocks noChangeArrowheads="1"/>
          </p:cNvSpPr>
          <p:nvPr/>
        </p:nvSpPr>
        <p:spPr bwMode="auto">
          <a:xfrm>
            <a:off x="5241265" y="1806279"/>
            <a:ext cx="39801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b</a:t>
            </a:r>
          </a:p>
        </p:txBody>
      </p:sp>
      <p:sp>
        <p:nvSpPr>
          <p:cNvPr id="117802" name="Rectangle 42"/>
          <p:cNvSpPr>
            <a:spLocks noChangeArrowheads="1"/>
          </p:cNvSpPr>
          <p:nvPr/>
        </p:nvSpPr>
        <p:spPr bwMode="auto">
          <a:xfrm>
            <a:off x="6234030" y="3655716"/>
            <a:ext cx="3783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a</a:t>
            </a:r>
          </a:p>
        </p:txBody>
      </p:sp>
      <p:sp>
        <p:nvSpPr>
          <p:cNvPr id="117803" name="Rectangle 43"/>
          <p:cNvSpPr>
            <a:spLocks noChangeArrowheads="1"/>
          </p:cNvSpPr>
          <p:nvPr/>
        </p:nvSpPr>
        <p:spPr bwMode="auto">
          <a:xfrm>
            <a:off x="1512805" y="5971879"/>
            <a:ext cx="3783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a</a:t>
            </a:r>
          </a:p>
        </p:txBody>
      </p:sp>
      <p:sp>
        <p:nvSpPr>
          <p:cNvPr id="117804" name="Rectangle 44"/>
          <p:cNvSpPr>
            <a:spLocks noChangeArrowheads="1"/>
          </p:cNvSpPr>
          <p:nvPr/>
        </p:nvSpPr>
        <p:spPr bwMode="auto">
          <a:xfrm>
            <a:off x="5230730" y="5832179"/>
            <a:ext cx="3783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a</a:t>
            </a:r>
          </a:p>
        </p:txBody>
      </p:sp>
      <p:sp>
        <p:nvSpPr>
          <p:cNvPr id="117805" name="Rectangle 45"/>
          <p:cNvSpPr>
            <a:spLocks noChangeArrowheads="1"/>
          </p:cNvSpPr>
          <p:nvPr/>
        </p:nvSpPr>
        <p:spPr bwMode="auto">
          <a:xfrm>
            <a:off x="8250155" y="5773441"/>
            <a:ext cx="3783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0033CC"/>
                </a:solidFill>
              </a:rPr>
              <a:t>a</a:t>
            </a:r>
          </a:p>
        </p:txBody>
      </p:sp>
      <p:sp>
        <p:nvSpPr>
          <p:cNvPr id="117806" name="Text Box 46"/>
          <p:cNvSpPr txBox="1">
            <a:spLocks noChangeArrowheads="1"/>
          </p:cNvSpPr>
          <p:nvPr/>
        </p:nvSpPr>
        <p:spPr bwMode="auto">
          <a:xfrm>
            <a:off x="1493109" y="5589290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07" name="Text Box 47"/>
          <p:cNvSpPr txBox="1">
            <a:spLocks noChangeArrowheads="1"/>
          </p:cNvSpPr>
          <p:nvPr/>
        </p:nvSpPr>
        <p:spPr bwMode="auto">
          <a:xfrm>
            <a:off x="1247046" y="3347740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08" name="Text Box 48"/>
          <p:cNvSpPr txBox="1">
            <a:spLocks noChangeArrowheads="1"/>
          </p:cNvSpPr>
          <p:nvPr/>
        </p:nvSpPr>
        <p:spPr bwMode="auto">
          <a:xfrm>
            <a:off x="3523521" y="5463878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09" name="Text Box 49"/>
          <p:cNvSpPr txBox="1">
            <a:spLocks noChangeArrowheads="1"/>
          </p:cNvSpPr>
          <p:nvPr/>
        </p:nvSpPr>
        <p:spPr bwMode="auto">
          <a:xfrm>
            <a:off x="2251934" y="2590503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0" name="Text Box 50"/>
          <p:cNvSpPr txBox="1">
            <a:spLocks noChangeArrowheads="1"/>
          </p:cNvSpPr>
          <p:nvPr/>
        </p:nvSpPr>
        <p:spPr bwMode="auto">
          <a:xfrm>
            <a:off x="2023334" y="1199853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1" name="Text Box 51"/>
          <p:cNvSpPr txBox="1">
            <a:spLocks noChangeArrowheads="1"/>
          </p:cNvSpPr>
          <p:nvPr/>
        </p:nvSpPr>
        <p:spPr bwMode="auto">
          <a:xfrm>
            <a:off x="1240696" y="1769765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2" name="Text Box 52"/>
          <p:cNvSpPr txBox="1">
            <a:spLocks noChangeArrowheads="1"/>
          </p:cNvSpPr>
          <p:nvPr/>
        </p:nvSpPr>
        <p:spPr bwMode="auto">
          <a:xfrm>
            <a:off x="5233259" y="5482928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3" name="Text Box 53"/>
          <p:cNvSpPr txBox="1">
            <a:spLocks noChangeArrowheads="1"/>
          </p:cNvSpPr>
          <p:nvPr/>
        </p:nvSpPr>
        <p:spPr bwMode="auto">
          <a:xfrm>
            <a:off x="7939946" y="2961978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4" name="Text Box 54"/>
          <p:cNvSpPr txBox="1">
            <a:spLocks noChangeArrowheads="1"/>
          </p:cNvSpPr>
          <p:nvPr/>
        </p:nvSpPr>
        <p:spPr bwMode="auto">
          <a:xfrm>
            <a:off x="7298596" y="1007765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5" name="Text Box 55"/>
          <p:cNvSpPr txBox="1">
            <a:spLocks noChangeArrowheads="1"/>
          </p:cNvSpPr>
          <p:nvPr/>
        </p:nvSpPr>
        <p:spPr bwMode="auto">
          <a:xfrm>
            <a:off x="6515959" y="4789190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6" name="Text Box 56"/>
          <p:cNvSpPr txBox="1">
            <a:spLocks noChangeArrowheads="1"/>
          </p:cNvSpPr>
          <p:nvPr/>
        </p:nvSpPr>
        <p:spPr bwMode="auto">
          <a:xfrm>
            <a:off x="8243159" y="5463878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7" name="Text Box 57"/>
          <p:cNvSpPr txBox="1">
            <a:spLocks noChangeArrowheads="1"/>
          </p:cNvSpPr>
          <p:nvPr/>
        </p:nvSpPr>
        <p:spPr bwMode="auto">
          <a:xfrm>
            <a:off x="6422296" y="2180928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8" name="Text Box 58"/>
          <p:cNvSpPr txBox="1">
            <a:spLocks noChangeArrowheads="1"/>
          </p:cNvSpPr>
          <p:nvPr/>
        </p:nvSpPr>
        <p:spPr bwMode="auto">
          <a:xfrm>
            <a:off x="6236559" y="3330278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117819" name="Text Box 59"/>
          <p:cNvSpPr txBox="1">
            <a:spLocks noChangeArrowheads="1"/>
          </p:cNvSpPr>
          <p:nvPr/>
        </p:nvSpPr>
        <p:spPr bwMode="auto">
          <a:xfrm>
            <a:off x="5179284" y="1315740"/>
            <a:ext cx="367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2627784" y="1268760"/>
            <a:ext cx="29033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Type AB</a:t>
            </a:r>
          </a:p>
        </p:txBody>
      </p:sp>
      <p:pic>
        <p:nvPicPr>
          <p:cNvPr id="118787" name="Picture 3" descr="http://lomalindahealth.org/health-library/graphics/images/en/19450.jpg"/>
          <p:cNvPicPr>
            <a:picLocks noChangeAspect="1" noChangeArrowheads="1"/>
          </p:cNvPicPr>
          <p:nvPr/>
        </p:nvPicPr>
        <p:blipFill>
          <a:blip r:embed="rId2"/>
          <a:srcRect l="12000" t="52499" r="48000" b="5000"/>
          <a:stretch>
            <a:fillRect/>
          </a:stretch>
        </p:blipFill>
        <p:spPr bwMode="auto">
          <a:xfrm>
            <a:off x="2339752" y="2348880"/>
            <a:ext cx="4732881" cy="402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92F6F-142B-AE18-D2E9-B9A840A5F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62961-8509-A995-3D0B-8EA2002F7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721339-68BC-3D06-0DE3-6C75E4119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33" y="1027907"/>
            <a:ext cx="7654445" cy="571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575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F8BF2-C162-1EF1-F1E4-7FA6A543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0560D7-579A-BBE1-901E-D0A66FE49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54414"/>
            <a:ext cx="7816564" cy="453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776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Grp="1" noChangeArrowheads="1"/>
          </p:cNvSpPr>
          <p:nvPr>
            <p:ph type="title"/>
          </p:nvPr>
        </p:nvSpPr>
        <p:spPr>
          <a:xfrm>
            <a:off x="496051" y="1054756"/>
            <a:ext cx="8229600" cy="1143000"/>
          </a:xfrm>
        </p:spPr>
        <p:txBody>
          <a:bodyPr>
            <a:normAutofit fontScale="90000"/>
          </a:bodyPr>
          <a:lstStyle/>
          <a:p>
            <a:pPr rtl="1">
              <a:defRPr/>
            </a:pPr>
            <a:r>
              <a:rPr lang="fa-IR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tr" pitchFamily="2" charset="-78"/>
              </a:rPr>
              <a:t>چه گروههايي خونی می توانند به هم خون انتقال دهند؟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Titr" pitchFamily="2" charset="-78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27873" y="2637482"/>
            <a:ext cx="2424146" cy="2929531"/>
            <a:chOff x="-66724" y="1524000"/>
            <a:chExt cx="2424146" cy="2929331"/>
          </a:xfrm>
        </p:grpSpPr>
        <p:pic>
          <p:nvPicPr>
            <p:cNvPr id="16394" name="Picture 6" descr="RBC Compatibility chartType O donors can give to A, B &amp; AB; donors of types A &amp; B can give to AB.">
              <a:hlinkClick r:id="rId3" tooltip="&quot;RBC Compatibility chartType O donors can give to A, B &amp; AB; donors of types A &amp; B can give to AB.&quot;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8600" y="1524000"/>
              <a:ext cx="1899285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5" name="TextBox 8"/>
            <p:cNvSpPr txBox="1">
              <a:spLocks noChangeArrowheads="1"/>
            </p:cNvSpPr>
            <p:nvPr/>
          </p:nvSpPr>
          <p:spPr bwMode="auto">
            <a:xfrm>
              <a:off x="-66724" y="4114800"/>
              <a:ext cx="2424146" cy="338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fa-IR" sz="1600" b="1" dirty="0">
                  <a:cs typeface="B Nazanin" pitchFamily="2" charset="-78"/>
                </a:rPr>
                <a:t>انتقال گلبولهای قرمز به يکديگر </a:t>
              </a:r>
              <a:endParaRPr lang="en-US" sz="1600" b="1" dirty="0">
                <a:cs typeface="B Nazanin" pitchFamily="2" charset="-78"/>
              </a:endParaRPr>
            </a:p>
          </p:txBody>
        </p:sp>
      </p:grpSp>
      <p:pic>
        <p:nvPicPr>
          <p:cNvPr id="16391" name="Picture 4" descr="C:\Users\Alireza Nazari\Pictures\400px-ABO_blood_type_svgad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62965" y="2708920"/>
            <a:ext cx="6505604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34593" y="1293185"/>
            <a:ext cx="8229600" cy="1143000"/>
          </a:xfrm>
        </p:spPr>
        <p:txBody>
          <a:bodyPr/>
          <a:lstStyle/>
          <a:p>
            <a:r>
              <a:rPr lang="fa-IR" sz="2800" dirty="0"/>
              <a:t>واکنش انتقال خون ناسازگار از لحاظ سیستم </a:t>
            </a:r>
            <a:r>
              <a:rPr lang="en-US" sz="2800" dirty="0"/>
              <a:t>ABO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840288"/>
          </a:xfrm>
        </p:spPr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1800" dirty="0">
                <a:cs typeface="B Nazanin" pitchFamily="2" charset="-78"/>
              </a:rPr>
              <a:t>اشتباه در گروه خونی (غیر قابل بخشش)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dirty="0">
                <a:cs typeface="B Nazanin" pitchFamily="2" charset="-78"/>
              </a:rPr>
              <a:t>اگر خون با گروه اشتباه تزریق شود </a:t>
            </a:r>
            <a:r>
              <a:rPr lang="en-US" sz="1600" dirty="0">
                <a:cs typeface="B Nazanin" pitchFamily="2" charset="-78"/>
              </a:rPr>
              <a:t>IgG , IgM</a:t>
            </a:r>
            <a:r>
              <a:rPr lang="fa-IR" sz="1600" dirty="0">
                <a:cs typeface="B Nazanin" pitchFamily="2" charset="-78"/>
              </a:rPr>
              <a:t> </a:t>
            </a:r>
            <a:r>
              <a:rPr lang="fa-IR" sz="1800" dirty="0">
                <a:cs typeface="B Nazanin" pitchFamily="2" charset="-78"/>
              </a:rPr>
              <a:t>روی </a:t>
            </a:r>
            <a:r>
              <a:rPr lang="en-US" sz="1600" dirty="0">
                <a:cs typeface="B Nazanin" pitchFamily="2" charset="-78"/>
              </a:rPr>
              <a:t>RBC</a:t>
            </a:r>
            <a:r>
              <a:rPr lang="fa-IR" sz="1600" dirty="0">
                <a:cs typeface="B Nazanin" pitchFamily="2" charset="-78"/>
              </a:rPr>
              <a:t> </a:t>
            </a:r>
            <a:r>
              <a:rPr lang="fa-IR" sz="1800" dirty="0">
                <a:cs typeface="B Nazanin" pitchFamily="2" charset="-78"/>
              </a:rPr>
              <a:t>نشسته و کمپلمان را فعال کرده و باعث خروج </a:t>
            </a:r>
            <a:r>
              <a:rPr lang="en-US" sz="1800" dirty="0" err="1">
                <a:cs typeface="B Nazanin" pitchFamily="2" charset="-78"/>
              </a:rPr>
              <a:t>Hb</a:t>
            </a:r>
            <a:r>
              <a:rPr lang="fa-IR" sz="1800" dirty="0">
                <a:cs typeface="B Nazanin" pitchFamily="2" charset="-78"/>
              </a:rPr>
              <a:t> از</a:t>
            </a:r>
            <a:r>
              <a:rPr lang="en-US" sz="1800" dirty="0">
                <a:cs typeface="B Nazanin" pitchFamily="2" charset="-78"/>
              </a:rPr>
              <a:t> RBC </a:t>
            </a:r>
            <a:r>
              <a:rPr lang="fa-IR" sz="1800" dirty="0">
                <a:cs typeface="B Nazanin" pitchFamily="2" charset="-78"/>
              </a:rPr>
              <a:t> شده (همولیز داخل عروقی رخ می دهد.) در نتیجه </a:t>
            </a:r>
            <a:r>
              <a:rPr lang="en-US" sz="1800" dirty="0" err="1">
                <a:cs typeface="B Nazanin" pitchFamily="2" charset="-78"/>
              </a:rPr>
              <a:t>Hb</a:t>
            </a:r>
            <a:r>
              <a:rPr lang="fa-IR" sz="1800" dirty="0">
                <a:cs typeface="B Nazanin" pitchFamily="2" charset="-78"/>
              </a:rPr>
              <a:t> در سیستم ها گردش می کند وعلائم تزریق اشتباه رخ داده مثل :</a:t>
            </a:r>
          </a:p>
          <a:p>
            <a:pPr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a-IR" sz="1800" dirty="0">
                <a:cs typeface="B Nazanin" pitchFamily="2" charset="-78"/>
              </a:rPr>
              <a:t>تشنج</a:t>
            </a:r>
          </a:p>
          <a:p>
            <a:pPr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a-IR" sz="1800" dirty="0">
                <a:cs typeface="B Nazanin" pitchFamily="2" charset="-78"/>
              </a:rPr>
              <a:t>شوک </a:t>
            </a:r>
          </a:p>
          <a:p>
            <a:pPr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a-IR" sz="1800" dirty="0">
                <a:cs typeface="B Nazanin" pitchFamily="2" charset="-78"/>
              </a:rPr>
              <a:t>خونریزی به علت عدم فعالیت سیستم انعقادی</a:t>
            </a:r>
          </a:p>
          <a:p>
            <a:pPr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a-IR" sz="1800" dirty="0">
                <a:cs typeface="B Nazanin" pitchFamily="2" charset="-78"/>
              </a:rPr>
              <a:t>تب و لرز و درد</a:t>
            </a:r>
          </a:p>
          <a:p>
            <a:pPr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a-IR" sz="1800" dirty="0">
                <a:cs typeface="B Nazanin" pitchFamily="2" charset="-78"/>
              </a:rPr>
              <a:t>راش های پوستی </a:t>
            </a:r>
          </a:p>
          <a:p>
            <a:pPr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a-IR" sz="1800" dirty="0">
                <a:cs typeface="B Nazanin" pitchFamily="2" charset="-78"/>
              </a:rPr>
              <a:t>تاکی کاردی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dirty="0">
                <a:cs typeface="B Nazanin" pitchFamily="2" charset="-78"/>
              </a:rPr>
              <a:t>باید تزریق را متوقف کرد.</a:t>
            </a:r>
            <a:endParaRPr lang="fa-IR" sz="4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18576-EFDF-BC74-6EA9-0F44CF8B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DA95C-F11F-46B7-F437-DC29C87AF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BAA80D-D7BF-FB55-F635-479A60F5D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65" y="2098267"/>
            <a:ext cx="8352269" cy="403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73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420500"/>
            <a:ext cx="8229600" cy="1143000"/>
          </a:xfrm>
        </p:spPr>
        <p:txBody>
          <a:bodyPr/>
          <a:lstStyle/>
          <a:p>
            <a:r>
              <a:rPr lang="fa-IR" sz="4000" b="1" i="1" dirty="0">
                <a:cs typeface="B Nazanin" pitchFamily="2" charset="-78"/>
              </a:rPr>
              <a:t>سیستم </a:t>
            </a:r>
            <a:r>
              <a:rPr lang="en-US" sz="4000" b="1" i="1" dirty="0" err="1">
                <a:latin typeface="Cambria" pitchFamily="18" charset="0"/>
                <a:cs typeface="B Nazanin" pitchFamily="2" charset="-78"/>
              </a:rPr>
              <a:t>Rh</a:t>
            </a:r>
            <a:endParaRPr lang="fa-IR" sz="4000" dirty="0">
              <a:latin typeface="Cambria" pitchFamily="18" charset="0"/>
              <a:cs typeface="B Nazanin" pitchFamily="2" charset="-7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fa-IR" sz="2400" dirty="0">
                <a:latin typeface="Cambria" pitchFamily="18" charset="0"/>
                <a:cs typeface="B Nazanin" pitchFamily="2" charset="-78"/>
              </a:rPr>
              <a:t>85 درصد افراد </a:t>
            </a:r>
            <a:r>
              <a:rPr lang="en-US" sz="2400" dirty="0" err="1">
                <a:latin typeface="Cambria" pitchFamily="18" charset="0"/>
                <a:cs typeface="B Nazanin" pitchFamily="2" charset="-78"/>
              </a:rPr>
              <a:t>Rh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مثبت هستند.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400" dirty="0">
                <a:latin typeface="Cambria" pitchFamily="18" charset="0"/>
                <a:cs typeface="B Nazanin" pitchFamily="2" charset="-78"/>
              </a:rPr>
              <a:t>Ag </a:t>
            </a:r>
            <a:r>
              <a:rPr lang="en-US" sz="2400" dirty="0" err="1">
                <a:latin typeface="Cambria" pitchFamily="18" charset="0"/>
                <a:cs typeface="B Nazanin" pitchFamily="2" charset="-78"/>
              </a:rPr>
              <a:t>Rh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روی غشای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RBC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که 5 تا ژن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CDE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که ژن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d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آمورف است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400" dirty="0">
                <a:latin typeface="Cambria" pitchFamily="18" charset="0"/>
                <a:cs typeface="B Nazanin" pitchFamily="2" charset="-78"/>
              </a:rPr>
              <a:t>Ag </a:t>
            </a:r>
            <a:r>
              <a:rPr lang="en-US" sz="2400" dirty="0" err="1">
                <a:latin typeface="Cambria" pitchFamily="18" charset="0"/>
                <a:cs typeface="B Nazanin" pitchFamily="2" charset="-78"/>
              </a:rPr>
              <a:t>Rh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محل انتقال آب وترکیبات از غشا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RBC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است.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FEBF4A-7FB7-A6CC-66AF-7450D294ED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539"/>
          <a:stretch/>
        </p:blipFill>
        <p:spPr>
          <a:xfrm>
            <a:off x="1649185" y="3777104"/>
            <a:ext cx="5845629" cy="26403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12776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err="1">
                <a:latin typeface="Cambria" pitchFamily="18" charset="0"/>
              </a:rPr>
              <a:t>Rh</a:t>
            </a:r>
            <a:r>
              <a:rPr lang="en-US" sz="3600" dirty="0">
                <a:latin typeface="Cambria" pitchFamily="18" charset="0"/>
              </a:rPr>
              <a:t> Antigen Frequency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924064"/>
            <a:ext cx="8229600" cy="4525963"/>
          </a:xfrm>
        </p:spPr>
        <p:txBody>
          <a:bodyPr/>
          <a:lstStyle/>
          <a:p>
            <a:pPr algn="l" rtl="0" eaLnBrk="1" hangingPunct="1"/>
            <a:r>
              <a:rPr lang="en-US" sz="2800" dirty="0">
                <a:latin typeface="Cambria" pitchFamily="18" charset="0"/>
              </a:rPr>
              <a:t>D antigen – 85%</a:t>
            </a:r>
          </a:p>
          <a:p>
            <a:pPr algn="l" rtl="0" eaLnBrk="1" hangingPunct="1"/>
            <a:r>
              <a:rPr lang="en-US" sz="2800" dirty="0">
                <a:latin typeface="Cambria" pitchFamily="18" charset="0"/>
              </a:rPr>
              <a:t>C antigen – 70%</a:t>
            </a:r>
          </a:p>
          <a:p>
            <a:pPr algn="l" rtl="0" eaLnBrk="1" hangingPunct="1"/>
            <a:r>
              <a:rPr lang="en-US" sz="2800" dirty="0">
                <a:latin typeface="Cambria" pitchFamily="18" charset="0"/>
              </a:rPr>
              <a:t>c antigen – 80%</a:t>
            </a:r>
          </a:p>
          <a:p>
            <a:pPr algn="l" rtl="0" eaLnBrk="1" hangingPunct="1"/>
            <a:r>
              <a:rPr lang="en-US" sz="2800" dirty="0">
                <a:latin typeface="Cambria" pitchFamily="18" charset="0"/>
              </a:rPr>
              <a:t>E antigen – 30%</a:t>
            </a:r>
          </a:p>
          <a:p>
            <a:pPr algn="l" rtl="0" eaLnBrk="1" hangingPunct="1"/>
            <a:r>
              <a:rPr lang="en-US" sz="2800" dirty="0">
                <a:latin typeface="Cambria" pitchFamily="18" charset="0"/>
              </a:rPr>
              <a:t>e antigen – 98%</a:t>
            </a: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843476" y="2995502"/>
            <a:ext cx="1728788" cy="1152525"/>
            <a:chOff x="2699" y="1434"/>
            <a:chExt cx="1089" cy="726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699" y="1434"/>
              <a:ext cx="1089" cy="363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rtl="0"/>
              <a:r>
                <a:rPr lang="en-US" b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Rh</a:t>
              </a:r>
              <a:r>
                <a:rPr lang="en-US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Positive</a:t>
              </a: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699" y="1797"/>
              <a:ext cx="1089" cy="363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rtl="0"/>
              <a:r>
                <a:rPr lang="en-US" b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Rh</a:t>
              </a:r>
              <a:r>
                <a:rPr lang="en-US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Negative</a:t>
              </a:r>
            </a:p>
          </p:txBody>
        </p:sp>
      </p:grp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4051314" y="3281254"/>
            <a:ext cx="7191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a-IR" sz="1600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>
            <a:off x="4081476" y="3924196"/>
            <a:ext cx="719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a-IR" sz="16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033F1-E28F-DE7B-6335-188B9106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76A3E-0CAD-5F52-D980-F9704562A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2FC082-2963-7ADB-B8BA-FF6111AF1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76651"/>
            <a:ext cx="7842165" cy="443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88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413074"/>
            <a:ext cx="8229600" cy="1143000"/>
          </a:xfrm>
        </p:spPr>
        <p:txBody>
          <a:bodyPr/>
          <a:lstStyle/>
          <a:p>
            <a:pPr eaLnBrk="1" hangingPunct="1"/>
            <a:r>
              <a:rPr lang="ar-SA" altLang="zh-CN" sz="3200" dirty="0">
                <a:solidFill>
                  <a:schemeClr val="tx1"/>
                </a:solidFill>
                <a:cs typeface="B Majid Shadow" pitchFamily="2" charset="-78"/>
              </a:rPr>
              <a:t>خون</a:t>
            </a:r>
            <a:r>
              <a:rPr lang="en-US" altLang="zh-CN" sz="4000" b="1" i="1" dirty="0">
                <a:solidFill>
                  <a:schemeClr val="tx1"/>
                </a:solidFill>
                <a:cs typeface="B Majid Shadow" pitchFamily="2" charset="-78"/>
              </a:rPr>
              <a:t> </a:t>
            </a:r>
            <a:r>
              <a:rPr lang="en-US" altLang="zh-CN" sz="4000" b="1" i="1" dirty="0" err="1">
                <a:solidFill>
                  <a:schemeClr val="tx1"/>
                </a:solidFill>
                <a:cs typeface="B Majid Shadow" pitchFamily="2" charset="-78"/>
              </a:rPr>
              <a:t>RhDu</a:t>
            </a:r>
            <a:r>
              <a:rPr lang="en-US" altLang="zh-CN" sz="4000" b="1" i="1" dirty="0">
                <a:solidFill>
                  <a:schemeClr val="tx1"/>
                </a:solidFill>
                <a:cs typeface="B Majid Shadow" pitchFamily="2" charset="-78"/>
              </a:rPr>
              <a:t> </a:t>
            </a:r>
            <a:r>
              <a:rPr lang="ar-SA" altLang="zh-CN" sz="3200" dirty="0">
                <a:solidFill>
                  <a:schemeClr val="tx1"/>
                </a:solidFill>
              </a:rPr>
              <a:t> </a:t>
            </a:r>
            <a:r>
              <a:rPr lang="ar-SA" altLang="zh-CN" sz="3200" dirty="0">
                <a:solidFill>
                  <a:schemeClr val="tx1"/>
                </a:solidFill>
                <a:cs typeface="B Majid Shadow" pitchFamily="2" charset="-78"/>
              </a:rPr>
              <a:t> </a:t>
            </a:r>
            <a:endParaRPr lang="en-US" sz="3200" dirty="0">
              <a:solidFill>
                <a:schemeClr val="tx1"/>
              </a:solidFill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852936"/>
            <a:ext cx="8229600" cy="44116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fa-IR" altLang="zh-CN" sz="2800" b="1" dirty="0">
                <a:solidFill>
                  <a:srgbClr val="FF0000"/>
                </a:solidFill>
              </a:rPr>
              <a:t> </a:t>
            </a:r>
            <a:r>
              <a:rPr lang="ar-SA" altLang="zh-CN" sz="2800" b="1" dirty="0">
                <a:solidFill>
                  <a:srgbClr val="FF0000"/>
                </a:solidFill>
                <a:cs typeface="B Nazanin" pitchFamily="2" charset="-78"/>
              </a:rPr>
              <a:t>دارای </a:t>
            </a:r>
            <a:r>
              <a:rPr lang="en-US" altLang="zh-CN" sz="24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D</a:t>
            </a:r>
            <a:r>
              <a:rPr lang="ar-SA" altLang="zh-CN" sz="2800" b="1" dirty="0">
                <a:solidFill>
                  <a:srgbClr val="FF0000"/>
                </a:solidFill>
                <a:cs typeface="B Nazanin" pitchFamily="2" charset="-78"/>
              </a:rPr>
              <a:t> ضعیف</a:t>
            </a:r>
            <a:r>
              <a:rPr lang="ar-SA" altLang="zh-CN" sz="2800" b="1" dirty="0">
                <a:cs typeface="B Nazanin" pitchFamily="2" charset="-78"/>
              </a:rPr>
              <a:t> </a:t>
            </a:r>
            <a:r>
              <a:rPr lang="fa-IR" altLang="zh-CN" sz="2800" b="1" dirty="0">
                <a:cs typeface="B Nazanin" pitchFamily="2" charset="-78"/>
              </a:rPr>
              <a:t>            </a:t>
            </a:r>
            <a:r>
              <a:rPr lang="en-US" altLang="zh-CN" sz="2400" b="1" dirty="0" err="1">
                <a:latin typeface="Cambria" pitchFamily="18" charset="0"/>
                <a:cs typeface="B Nazanin" pitchFamily="2" charset="-78"/>
              </a:rPr>
              <a:t>Rh</a:t>
            </a:r>
            <a:r>
              <a:rPr lang="fa-IR" altLang="zh-CN" sz="2400" b="1" dirty="0">
                <a:cs typeface="B Nazanin" pitchFamily="2" charset="-78"/>
              </a:rPr>
              <a:t> </a:t>
            </a:r>
            <a:r>
              <a:rPr lang="fa-IR" altLang="zh-CN" sz="2800" b="1" dirty="0">
                <a:cs typeface="B Nazanin" pitchFamily="2" charset="-78"/>
              </a:rPr>
              <a:t>ضعیف</a:t>
            </a:r>
            <a:endParaRPr lang="fa-IR" altLang="zh-CN" sz="2800" b="1" i="1" dirty="0">
              <a:solidFill>
                <a:srgbClr val="33CC33"/>
              </a:solidFill>
              <a:cs typeface="B Nazanin" pitchFamily="2" charset="-78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ar-SA" altLang="zh-CN" sz="2800" b="1" i="1" dirty="0">
                <a:solidFill>
                  <a:srgbClr val="33CC33"/>
                </a:solidFill>
                <a:cs typeface="B Nazanin" pitchFamily="2" charset="-78"/>
              </a:rPr>
              <a:t>در دریافت</a:t>
            </a:r>
            <a:r>
              <a:rPr lang="fa-IR" altLang="zh-CN" sz="2800" b="1" i="1" dirty="0">
                <a:solidFill>
                  <a:srgbClr val="33CC33"/>
                </a:solidFill>
                <a:cs typeface="B Nazanin" pitchFamily="2" charset="-78"/>
              </a:rPr>
              <a:t> بعنوان</a:t>
            </a:r>
            <a:r>
              <a:rPr lang="ar-SA" altLang="zh-CN" sz="2800" b="1" i="1" dirty="0">
                <a:solidFill>
                  <a:srgbClr val="33CC33"/>
                </a:solidFill>
                <a:cs typeface="B Nazanin" pitchFamily="2" charset="-78"/>
              </a:rPr>
              <a:t> </a:t>
            </a:r>
            <a:r>
              <a:rPr lang="fr-CA" altLang="zh-CN" sz="2400" b="1" i="1" dirty="0">
                <a:solidFill>
                  <a:srgbClr val="33CC33"/>
                </a:solidFill>
                <a:latin typeface="Cambria" pitchFamily="18" charset="0"/>
                <a:cs typeface="B Nazanin" pitchFamily="2" charset="-78"/>
              </a:rPr>
              <a:t>Rh</a:t>
            </a:r>
            <a:r>
              <a:rPr lang="ar-SA" altLang="zh-CN" sz="2800" b="1" i="1" dirty="0">
                <a:solidFill>
                  <a:srgbClr val="33CC33"/>
                </a:solidFill>
                <a:cs typeface="B Nazanin" pitchFamily="2" charset="-78"/>
              </a:rPr>
              <a:t> منفی</a:t>
            </a:r>
            <a:r>
              <a:rPr lang="en-US" altLang="zh-CN" sz="2800" b="1" dirty="0">
                <a:cs typeface="B Nazanin" pitchFamily="2" charset="-78"/>
              </a:rPr>
              <a:t>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ar-SA" altLang="zh-CN" sz="2800" b="1" dirty="0">
                <a:solidFill>
                  <a:srgbClr val="990099"/>
                </a:solidFill>
                <a:cs typeface="B Nazanin" pitchFamily="2" charset="-78"/>
              </a:rPr>
              <a:t>در اهداء بعنوان </a:t>
            </a:r>
            <a:r>
              <a:rPr lang="fr-CA" altLang="zh-CN" sz="2400" b="1" dirty="0">
                <a:solidFill>
                  <a:srgbClr val="990099"/>
                </a:solidFill>
                <a:latin typeface="Cambria" pitchFamily="18" charset="0"/>
                <a:cs typeface="B Nazanin" pitchFamily="2" charset="-78"/>
              </a:rPr>
              <a:t>Rh</a:t>
            </a:r>
            <a:r>
              <a:rPr lang="ar-SA" altLang="zh-CN" sz="2800" b="1" dirty="0">
                <a:solidFill>
                  <a:srgbClr val="990099"/>
                </a:solidFill>
                <a:cs typeface="B Nazanin" pitchFamily="2" charset="-78"/>
              </a:rPr>
              <a:t> مثبت</a:t>
            </a:r>
            <a:endParaRPr lang="fa-IR" altLang="zh-CN" sz="2800" b="1" dirty="0">
              <a:solidFill>
                <a:srgbClr val="990099"/>
              </a:solidFill>
              <a:cs typeface="B Nazanin" pitchFamily="2" charset="-78"/>
            </a:endParaRPr>
          </a:p>
          <a:p>
            <a:pPr eaLnBrk="1" hangingPunct="1">
              <a:buFont typeface="Times New Roman" pitchFamily="18" charset="0"/>
              <a:buNone/>
            </a:pPr>
            <a:endParaRPr lang="fa-IR" altLang="zh-CN" sz="2800" b="1" dirty="0"/>
          </a:p>
          <a:p>
            <a:pPr eaLnBrk="1" hangingPunct="1"/>
            <a:endParaRPr lang="en-US" sz="2800" b="1" dirty="0">
              <a:cs typeface="Arial" pitchFamily="34" charset="0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5436096" y="3067237"/>
            <a:ext cx="620709" cy="21431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a-IR" sz="160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E9D0-100F-33D9-B8BE-BDFDFC70E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67FB7-24A8-E13C-4CF2-1E12CE59C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1EC9A1-299A-5522-9E1D-BA569FFBB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3" y="1948330"/>
            <a:ext cx="6984776" cy="449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903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7200" y="2257115"/>
            <a:ext cx="8229600" cy="4340237"/>
          </a:xfrm>
        </p:spPr>
        <p:txBody>
          <a:bodyPr/>
          <a:lstStyle/>
          <a:p>
            <a:pPr eaLnBrk="1" hangingPunct="1"/>
            <a:r>
              <a:rPr lang="fa-IR" sz="2400" dirty="0">
                <a:cs typeface="B Nazanin" panose="00000400000000000000" pitchFamily="2" charset="-78"/>
              </a:rPr>
              <a:t>اگر اشتباه در </a:t>
            </a:r>
            <a:r>
              <a:rPr lang="en-US" sz="2400" dirty="0" err="1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 باشد در تزریق اول </a:t>
            </a:r>
            <a:r>
              <a:rPr lang="en-US" sz="2400" dirty="0">
                <a:cs typeface="B Nazanin" panose="00000400000000000000" pitchFamily="2" charset="-78"/>
              </a:rPr>
              <a:t>IgG</a:t>
            </a:r>
            <a:r>
              <a:rPr lang="fa-IR" sz="2400" dirty="0">
                <a:cs typeface="B Nazanin" panose="00000400000000000000" pitchFamily="2" charset="-78"/>
              </a:rPr>
              <a:t> تولید شده و لنفوسیت </a:t>
            </a:r>
            <a:r>
              <a:rPr lang="en-US" sz="2400" dirty="0">
                <a:cs typeface="B Nazanin" panose="00000400000000000000" pitchFamily="2" charset="-78"/>
              </a:rPr>
              <a:t>B</a:t>
            </a:r>
            <a:r>
              <a:rPr lang="fa-IR" sz="2400" dirty="0">
                <a:cs typeface="B Nazanin" panose="00000400000000000000" pitchFamily="2" charset="-78"/>
              </a:rPr>
              <a:t> تحریک شده و در تزیق اشتباه دوم یا برخورد با </a:t>
            </a:r>
            <a:r>
              <a:rPr lang="en-US" sz="2400" dirty="0">
                <a:cs typeface="B Nazanin" panose="00000400000000000000" pitchFamily="2" charset="-78"/>
              </a:rPr>
              <a:t>Ag</a:t>
            </a:r>
            <a:r>
              <a:rPr lang="fa-IR" sz="2400" dirty="0">
                <a:cs typeface="B Nazanin" panose="00000400000000000000" pitchFamily="2" charset="-78"/>
              </a:rPr>
              <a:t> همولیز خارج عروقی رخ می دهد و فاگوسیت ها شروع به فاگوسیتوز </a:t>
            </a:r>
            <a:r>
              <a:rPr lang="en-US" sz="2400" dirty="0">
                <a:cs typeface="B Nazanin" panose="00000400000000000000" pitchFamily="2" charset="-78"/>
              </a:rPr>
              <a:t>RBC</a:t>
            </a:r>
            <a:r>
              <a:rPr lang="fa-IR" sz="2400" dirty="0">
                <a:cs typeface="B Nazanin" panose="00000400000000000000" pitchFamily="2" charset="-78"/>
              </a:rPr>
              <a:t> می کنند.</a:t>
            </a:r>
          </a:p>
          <a:p>
            <a:pPr eaLnBrk="1" hangingPunct="1"/>
            <a:endParaRPr lang="fa-IR" sz="2400" dirty="0">
              <a:cs typeface="B Nazanin" panose="00000400000000000000" pitchFamily="2" charset="-78"/>
            </a:endParaRPr>
          </a:p>
          <a:p>
            <a:pPr eaLnBrk="1" hangingPunct="1"/>
            <a:r>
              <a:rPr lang="fa-IR" sz="2400" dirty="0">
                <a:cs typeface="B Nazanin" panose="00000400000000000000" pitchFamily="2" charset="-78"/>
              </a:rPr>
              <a:t>در مورد مادر </a:t>
            </a:r>
            <a:r>
              <a:rPr lang="en-US" sz="2400" dirty="0" err="1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 مثبت و جنین </a:t>
            </a:r>
            <a:r>
              <a:rPr lang="en-US" sz="2400" dirty="0" err="1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 منفی در زایمان های بعدی نیز همین طور است.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A2987-9B56-B14B-AB00-BF411C62A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01EEA-FF42-021A-58B6-1E2ABE023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7BAC65-F7C8-E05D-DA75-5DA85F951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347673"/>
            <a:ext cx="7111702" cy="530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33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49CD7-AFA7-89E4-83AD-18B3CB82E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72" y="1447750"/>
            <a:ext cx="9083352" cy="1354162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عوامل ایجاد کننده بیماری </a:t>
            </a:r>
            <a:r>
              <a:rPr lang="fa-IR" sz="2800" dirty="0" err="1">
                <a:cs typeface="B Nazanin" panose="00000400000000000000" pitchFamily="2" charset="-78"/>
              </a:rPr>
              <a:t>همولیتیک</a:t>
            </a:r>
            <a:r>
              <a:rPr lang="fa-IR" sz="2800" dirty="0">
                <a:cs typeface="B Nazanin" panose="00000400000000000000" pitchFamily="2" charset="-78"/>
              </a:rPr>
              <a:t> نوزادی</a:t>
            </a:r>
            <a:br>
              <a:rPr lang="fa-IR" sz="2800" dirty="0">
                <a:cs typeface="B Nazanin" panose="00000400000000000000" pitchFamily="2" charset="-78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Hemolytic disease of the newborn</a:t>
            </a:r>
            <a:r>
              <a:rPr lang="en-US" sz="3200" dirty="0"/>
              <a:t>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HDNA</a:t>
            </a:r>
            <a:r>
              <a:rPr lang="en-US" sz="3200" dirty="0"/>
              <a:t>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C56DA-6BCE-DA55-50A5-4866D12543A2}"/>
              </a:ext>
            </a:extLst>
          </p:cNvPr>
          <p:cNvSpPr txBox="1"/>
          <p:nvPr/>
        </p:nvSpPr>
        <p:spPr>
          <a:xfrm>
            <a:off x="755576" y="3140968"/>
            <a:ext cx="78488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a-IR" sz="1600" dirty="0">
                <a:cs typeface="B Nazanin" panose="00000400000000000000" pitchFamily="2" charset="-78"/>
              </a:rPr>
              <a:t>مهمترین علت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HDN</a:t>
            </a:r>
            <a:r>
              <a:rPr lang="en-US" sz="1600" dirty="0">
                <a:cs typeface="B Nazanin" panose="00000400000000000000" pitchFamily="2" charset="-78"/>
              </a:rPr>
              <a:t> </a:t>
            </a:r>
            <a:r>
              <a:rPr lang="fa-IR" sz="1600" dirty="0">
                <a:cs typeface="B Nazanin" panose="00000400000000000000" pitchFamily="2" charset="-78"/>
              </a:rPr>
              <a:t>ناسازگاری آنتی ژن </a:t>
            </a:r>
            <a:r>
              <a:rPr lang="en-US" sz="1600" dirty="0">
                <a:cs typeface="B Nazanin" panose="00000400000000000000" pitchFamily="2" charset="-78"/>
              </a:rPr>
              <a:t>Rh </a:t>
            </a:r>
            <a:r>
              <a:rPr lang="fa-IR" sz="1600" dirty="0">
                <a:cs typeface="B Nazanin" panose="00000400000000000000" pitchFamily="2" charset="-78"/>
              </a:rPr>
              <a:t>بین مادر و جنین است.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a-IR" sz="1600" dirty="0">
                <a:cs typeface="B Nazanin" panose="00000400000000000000" pitchFamily="2" charset="-78"/>
              </a:rPr>
              <a:t> آنتی بادی علیه آنتی ژن های </a:t>
            </a:r>
            <a:r>
              <a:rPr lang="en-US" sz="1600" dirty="0">
                <a:cs typeface="B Nazanin" panose="00000400000000000000" pitchFamily="2" charset="-78"/>
              </a:rPr>
              <a:t>Rh </a:t>
            </a:r>
            <a:r>
              <a:rPr lang="fa-IR" sz="1600" dirty="0">
                <a:cs typeface="B Nazanin" panose="00000400000000000000" pitchFamily="2" charset="-78"/>
              </a:rPr>
              <a:t>از کلاس </a:t>
            </a:r>
            <a:r>
              <a:rPr lang="en-US" sz="1600" dirty="0">
                <a:cs typeface="B Nazanin" panose="00000400000000000000" pitchFamily="2" charset="-78"/>
              </a:rPr>
              <a:t>IgG </a:t>
            </a:r>
            <a:r>
              <a:rPr lang="fa-IR" sz="1600" dirty="0">
                <a:cs typeface="B Nazanin" panose="00000400000000000000" pitchFamily="2" charset="-78"/>
              </a:rPr>
              <a:t>هستند که می توانند از جفت عبور نموده و به جریان خون جنین دسترسی پیدا کنند و با اتصال به گلبول های قرمز سبب لیز و از بین رفتن آنها شوند. اگر مادر </a:t>
            </a:r>
            <a:r>
              <a:rPr lang="en-US" sz="1600" dirty="0">
                <a:cs typeface="B Nazanin" panose="00000400000000000000" pitchFamily="2" charset="-78"/>
              </a:rPr>
              <a:t>Rh </a:t>
            </a:r>
            <a:r>
              <a:rPr lang="fa-IR" sz="1600" dirty="0">
                <a:cs typeface="B Nazanin" panose="00000400000000000000" pitchFamily="2" charset="-78"/>
              </a:rPr>
              <a:t>منفی باشد و پدر </a:t>
            </a:r>
            <a:r>
              <a:rPr lang="en-US" sz="1600" dirty="0">
                <a:cs typeface="B Nazanin" panose="00000400000000000000" pitchFamily="2" charset="-78"/>
              </a:rPr>
              <a:t>Rh </a:t>
            </a:r>
            <a:r>
              <a:rPr lang="fa-IR" sz="1600" dirty="0">
                <a:cs typeface="B Nazanin" panose="00000400000000000000" pitchFamily="2" charset="-78"/>
              </a:rPr>
              <a:t>مثبت باشد احتمال جنین </a:t>
            </a:r>
            <a:r>
              <a:rPr lang="en-US" sz="1600" dirty="0">
                <a:cs typeface="B Nazanin" panose="00000400000000000000" pitchFamily="2" charset="-78"/>
              </a:rPr>
              <a:t>Rh </a:t>
            </a:r>
            <a:r>
              <a:rPr lang="fa-IR" sz="1600" dirty="0">
                <a:cs typeface="B Nazanin" panose="00000400000000000000" pitchFamily="2" charset="-78"/>
              </a:rPr>
              <a:t>مثبت وجود دارد که با تعیین عدم حضور آنتی بادی علیه </a:t>
            </a:r>
            <a:r>
              <a:rPr lang="en-US" sz="1600" dirty="0">
                <a:cs typeface="B Nazanin" panose="00000400000000000000" pitchFamily="2" charset="-78"/>
              </a:rPr>
              <a:t>Rh </a:t>
            </a:r>
            <a:r>
              <a:rPr lang="fa-IR" sz="1600" dirty="0">
                <a:cs typeface="B Nazanin" panose="00000400000000000000" pitchFamily="2" charset="-78"/>
              </a:rPr>
              <a:t>با کمک </a:t>
            </a:r>
            <a:r>
              <a:rPr lang="en-US" sz="1600" dirty="0">
                <a:cs typeface="B Nazanin" panose="00000400000000000000" pitchFamily="2" charset="-78"/>
              </a:rPr>
              <a:t>screening Antibody </a:t>
            </a:r>
            <a:r>
              <a:rPr lang="fa-IR" sz="1600" dirty="0">
                <a:cs typeface="B Nazanin" panose="00000400000000000000" pitchFamily="2" charset="-78"/>
              </a:rPr>
              <a:t>می توان با تزریق </a:t>
            </a:r>
            <a:r>
              <a:rPr lang="fa-IR" sz="1600" dirty="0" err="1">
                <a:cs typeface="B Nazanin" panose="00000400000000000000" pitchFamily="2" charset="-78"/>
              </a:rPr>
              <a:t>روگام</a:t>
            </a:r>
            <a:r>
              <a:rPr lang="fa-IR" sz="1600" dirty="0">
                <a:cs typeface="B Nazanin" panose="00000400000000000000" pitchFamily="2" charset="-78"/>
              </a:rPr>
              <a:t> (</a:t>
            </a:r>
            <a:r>
              <a:rPr lang="en-US" sz="1600" dirty="0" err="1">
                <a:cs typeface="B Nazanin" panose="00000400000000000000" pitchFamily="2" charset="-78"/>
              </a:rPr>
              <a:t>RhIg</a:t>
            </a:r>
            <a:r>
              <a:rPr lang="en-US" sz="1600" dirty="0">
                <a:cs typeface="B Nazanin" panose="00000400000000000000" pitchFamily="2" charset="-78"/>
              </a:rPr>
              <a:t> (</a:t>
            </a:r>
            <a:r>
              <a:rPr lang="fa-IR" sz="1600" dirty="0">
                <a:cs typeface="B Nazanin" panose="00000400000000000000" pitchFamily="2" charset="-78"/>
              </a:rPr>
              <a:t>از ایجاد </a:t>
            </a:r>
            <a:r>
              <a:rPr lang="en-US" sz="1600" dirty="0">
                <a:cs typeface="B Nazanin" panose="00000400000000000000" pitchFamily="2" charset="-78"/>
              </a:rPr>
              <a:t>HDN </a:t>
            </a:r>
            <a:r>
              <a:rPr lang="fa-IR" sz="1600" dirty="0">
                <a:cs typeface="B Nazanin" panose="00000400000000000000" pitchFamily="2" charset="-78"/>
              </a:rPr>
              <a:t>بخصوص در حاملگی دوم جلوگیری کرد.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a-IR" sz="1600" dirty="0">
              <a:cs typeface="B Nazanin" panose="00000400000000000000" pitchFamily="2" charset="-78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cs typeface="B Nazanin" panose="00000400000000000000" pitchFamily="2" charset="-78"/>
              </a:rPr>
              <a:t>HDN</a:t>
            </a:r>
            <a:r>
              <a:rPr lang="fa-IR" sz="1600" dirty="0">
                <a:cs typeface="B Nazanin" panose="00000400000000000000" pitchFamily="2" charset="-78"/>
              </a:rPr>
              <a:t> همچنین می تواند بعلت ناسازگاری آنتی ژن های </a:t>
            </a:r>
            <a:r>
              <a:rPr lang="en-US" sz="1600" dirty="0">
                <a:cs typeface="B Nazanin" panose="00000400000000000000" pitchFamily="2" charset="-78"/>
              </a:rPr>
              <a:t>ABO </a:t>
            </a:r>
            <a:r>
              <a:rPr lang="fa-IR" sz="1600" dirty="0">
                <a:cs typeface="B Nazanin" panose="00000400000000000000" pitchFamily="2" charset="-78"/>
              </a:rPr>
              <a:t>بین مادر و جنین ایجاد شود. این بیماری در شرایطی ایجاد می شود که مادر با گروه خونی </a:t>
            </a:r>
            <a:r>
              <a:rPr lang="en-US" sz="1600" dirty="0">
                <a:cs typeface="B Nazanin" panose="00000400000000000000" pitchFamily="2" charset="-78"/>
              </a:rPr>
              <a:t>O </a:t>
            </a:r>
            <a:r>
              <a:rPr lang="fa-IR" sz="1600" dirty="0">
                <a:cs typeface="B Nazanin" panose="00000400000000000000" pitchFamily="2" charset="-78"/>
              </a:rPr>
              <a:t>دارای جنین با گروه خونی </a:t>
            </a:r>
            <a:r>
              <a:rPr lang="en-US" sz="1600" dirty="0">
                <a:cs typeface="B Nazanin" panose="00000400000000000000" pitchFamily="2" charset="-78"/>
              </a:rPr>
              <a:t>B ، A </a:t>
            </a:r>
            <a:r>
              <a:rPr lang="fa-IR" sz="1600" dirty="0">
                <a:cs typeface="B Nazanin" panose="00000400000000000000" pitchFamily="2" charset="-78"/>
              </a:rPr>
              <a:t>و یا </a:t>
            </a:r>
            <a:r>
              <a:rPr lang="en-US" sz="1600" dirty="0">
                <a:cs typeface="B Nazanin" panose="00000400000000000000" pitchFamily="2" charset="-78"/>
              </a:rPr>
              <a:t>AB </a:t>
            </a:r>
            <a:r>
              <a:rPr lang="fa-IR" sz="1600" dirty="0">
                <a:cs typeface="B Nazanin" panose="00000400000000000000" pitchFamily="2" charset="-78"/>
              </a:rPr>
              <a:t>باشد. سرم مادر حاوی آنتی بادی طبیعی از کلاس </a:t>
            </a:r>
            <a:r>
              <a:rPr lang="en-US" sz="1600" dirty="0">
                <a:cs typeface="B Nazanin" panose="00000400000000000000" pitchFamily="2" charset="-78"/>
              </a:rPr>
              <a:t>IgG </a:t>
            </a:r>
            <a:r>
              <a:rPr lang="fa-IR" sz="1600" dirty="0">
                <a:cs typeface="B Nazanin" panose="00000400000000000000" pitchFamily="2" charset="-78"/>
              </a:rPr>
              <a:t>است که تمایل به عبور از جفت را دارد و سبب لیز </a:t>
            </a:r>
            <a:r>
              <a:rPr lang="en-US" sz="1600" dirty="0">
                <a:cs typeface="B Nazanin" panose="00000400000000000000" pitchFamily="2" charset="-78"/>
              </a:rPr>
              <a:t>RBC </a:t>
            </a:r>
            <a:r>
              <a:rPr lang="fa-IR" sz="1600" dirty="0">
                <a:cs typeface="B Nazanin" panose="00000400000000000000" pitchFamily="2" charset="-78"/>
              </a:rPr>
              <a:t>جنین می شود.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a-IR" sz="1600" dirty="0">
              <a:cs typeface="B Nazanin" panose="00000400000000000000" pitchFamily="2" charset="-78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a-IR" sz="1600" dirty="0">
                <a:cs typeface="B Nazanin" panose="00000400000000000000" pitchFamily="2" charset="-78"/>
              </a:rPr>
              <a:t> سایر عوامل ایجاد کننده </a:t>
            </a:r>
            <a:r>
              <a:rPr lang="en-US" sz="1600" dirty="0">
                <a:cs typeface="B Nazanin" panose="00000400000000000000" pitchFamily="2" charset="-78"/>
              </a:rPr>
              <a:t>HDN </a:t>
            </a:r>
            <a:r>
              <a:rPr lang="fa-IR" sz="1600" dirty="0">
                <a:cs typeface="B Nazanin" panose="00000400000000000000" pitchFamily="2" charset="-78"/>
              </a:rPr>
              <a:t>ولی با شیوع کمتر شامل </a:t>
            </a:r>
            <a:r>
              <a:rPr lang="fa-IR" sz="1600" dirty="0" err="1">
                <a:cs typeface="B Nazanin" panose="00000400000000000000" pitchFamily="2" charset="-78"/>
              </a:rPr>
              <a:t>انتی</a:t>
            </a:r>
            <a:r>
              <a:rPr lang="fa-IR" sz="1600" dirty="0">
                <a:cs typeface="B Nazanin" panose="00000400000000000000" pitchFamily="2" charset="-78"/>
              </a:rPr>
              <a:t> بادی علیه گروه های خونی </a:t>
            </a:r>
            <a:r>
              <a:rPr lang="en-US" sz="1600" dirty="0" err="1">
                <a:cs typeface="B Nazanin" panose="00000400000000000000" pitchFamily="2" charset="-78"/>
              </a:rPr>
              <a:t>kell</a:t>
            </a:r>
            <a:r>
              <a:rPr lang="fa-IR" sz="1600" dirty="0">
                <a:cs typeface="B Nazanin" panose="00000400000000000000" pitchFamily="2" charset="-78"/>
              </a:rPr>
              <a:t>، </a:t>
            </a:r>
            <a:r>
              <a:rPr lang="en-US" sz="1600" dirty="0">
                <a:cs typeface="B Nazanin" panose="00000400000000000000" pitchFamily="2" charset="-78"/>
              </a:rPr>
              <a:t>kid</a:t>
            </a:r>
            <a:r>
              <a:rPr lang="fa-IR" sz="1600" dirty="0">
                <a:cs typeface="B Nazanin" panose="00000400000000000000" pitchFamily="2" charset="-78"/>
              </a:rPr>
              <a:t>، </a:t>
            </a:r>
            <a:r>
              <a:rPr lang="en-US" sz="1600" dirty="0">
                <a:cs typeface="B Nazanin" panose="00000400000000000000" pitchFamily="2" charset="-78"/>
              </a:rPr>
              <a:t>MNSs</a:t>
            </a:r>
            <a:r>
              <a:rPr lang="fa-IR" sz="1600" dirty="0">
                <a:cs typeface="B Nazanin" panose="00000400000000000000" pitchFamily="2" charset="-78"/>
              </a:rPr>
              <a:t> می باشد.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30553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2B81F-5C40-A634-4E90-8CA335ED5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385" y="1293306"/>
            <a:ext cx="8229600" cy="1143000"/>
          </a:xfrm>
        </p:spPr>
        <p:txBody>
          <a:bodyPr/>
          <a:lstStyle/>
          <a:p>
            <a:r>
              <a:rPr lang="fa-IR" b="1" i="0" dirty="0">
                <a:solidFill>
                  <a:srgbClr val="0000FF"/>
                </a:solidFill>
                <a:effectLst/>
                <a:highlight>
                  <a:srgbClr val="FFFFFF"/>
                </a:highlight>
                <a:latin typeface="Man (400)"/>
              </a:rPr>
              <a:t>همولیتیک جنین و نوزاد (</a:t>
            </a:r>
            <a:r>
              <a:rPr lang="en-US" b="1" i="0" dirty="0">
                <a:solidFill>
                  <a:srgbClr val="0000FF"/>
                </a:solidFill>
                <a:effectLst/>
                <a:highlight>
                  <a:srgbClr val="FFFFFF"/>
                </a:highlight>
                <a:latin typeface="Man (400)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Man (400)"/>
              </a:rPr>
              <a:t>(HDN</a:t>
            </a:r>
            <a:endParaRPr lang="en-US" dirty="0"/>
          </a:p>
        </p:txBody>
      </p:sp>
      <p:pic>
        <p:nvPicPr>
          <p:cNvPr id="1026" name="Picture 2" descr="همولیتیک جنین و نوزاد (HDFN)">
            <a:extLst>
              <a:ext uri="{FF2B5EF4-FFF2-40B4-BE49-F238E27FC236}">
                <a16:creationId xmlns:a16="http://schemas.microsoft.com/office/drawing/2014/main" id="{97239587-E89D-429F-03E8-3A131B2ED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72468"/>
            <a:ext cx="6831828" cy="38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225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1143000"/>
          </a:xfrm>
        </p:spPr>
        <p:txBody>
          <a:bodyPr/>
          <a:lstStyle/>
          <a:p>
            <a:r>
              <a:rPr lang="fa-IR" sz="3600" dirty="0">
                <a:cs typeface="B Nazanin" panose="00000400000000000000" pitchFamily="2" charset="-78"/>
              </a:rPr>
              <a:t>آزمایشات قبل ازانتقال خون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80928"/>
            <a:ext cx="8229600" cy="4525963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Nazanin" pitchFamily="2" charset="-78"/>
              </a:rPr>
              <a:t>تعیین گروه خونی سیستم  </a:t>
            </a:r>
            <a:r>
              <a:rPr lang="en-US" sz="2000" dirty="0">
                <a:cs typeface="B Nazanin" pitchFamily="2" charset="-78"/>
              </a:rPr>
              <a:t>ABO</a:t>
            </a:r>
            <a:r>
              <a:rPr lang="fa-IR" sz="2000" dirty="0">
                <a:cs typeface="B Nazanin" pitchFamily="2" charset="-78"/>
              </a:rPr>
              <a:t> و </a:t>
            </a:r>
            <a:r>
              <a:rPr lang="en-US" sz="2000" dirty="0" err="1">
                <a:cs typeface="B Nazanin" pitchFamily="2" charset="-78"/>
              </a:rPr>
              <a:t>Rh</a:t>
            </a:r>
            <a:r>
              <a:rPr lang="en-US" sz="2000" dirty="0">
                <a:cs typeface="B Nazanin" pitchFamily="2" charset="-78"/>
              </a:rPr>
              <a:t> </a:t>
            </a:r>
            <a:endParaRPr lang="fa-IR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آزمایش </a:t>
            </a:r>
            <a:r>
              <a:rPr lang="en-US" sz="2000" dirty="0">
                <a:cs typeface="B Nazanin" pitchFamily="2" charset="-78"/>
              </a:rPr>
              <a:t>Cross match</a:t>
            </a:r>
            <a:endParaRPr lang="fa-IR" sz="2400" dirty="0">
              <a:cs typeface="B Nazanin" pitchFamily="2" charset="-78"/>
            </a:endParaRPr>
          </a:p>
          <a:p>
            <a:pPr>
              <a:buNone/>
            </a:pPr>
            <a:endParaRPr lang="fa-IR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سه دسته آنتی بادی می توانند در انتقال خون موجب دردسر شوند:</a:t>
            </a:r>
            <a:endParaRPr lang="en-US" sz="2400" dirty="0">
              <a:cs typeface="B Nazanin" pitchFamily="2" charset="-78"/>
            </a:endParaRPr>
          </a:p>
          <a:p>
            <a:pPr lvl="1"/>
            <a:r>
              <a:rPr lang="fa-IR" sz="2000" dirty="0">
                <a:cs typeface="B Nazanin" panose="00000400000000000000" pitchFamily="2" charset="-78"/>
              </a:rPr>
              <a:t>انتی بادیهای طبیعی  یا سرد </a:t>
            </a:r>
            <a:r>
              <a:rPr lang="fa-IR" sz="1800" dirty="0">
                <a:cs typeface="B Nazanin" panose="00000400000000000000" pitchFamily="2" charset="-78"/>
              </a:rPr>
              <a:t>(</a:t>
            </a:r>
            <a:r>
              <a:rPr lang="en-CA" sz="1800" dirty="0" err="1">
                <a:cs typeface="B Nazanin" panose="00000400000000000000" pitchFamily="2" charset="-78"/>
              </a:rPr>
              <a:t>IgM</a:t>
            </a:r>
            <a:r>
              <a:rPr lang="fa-IR" sz="1800" dirty="0">
                <a:cs typeface="B Nazanin" panose="00000400000000000000" pitchFamily="2" charset="-78"/>
              </a:rPr>
              <a:t>)</a:t>
            </a:r>
            <a:endParaRPr lang="fa-IR" sz="2000" dirty="0">
              <a:cs typeface="B Nazanin" pitchFamily="2" charset="-78"/>
            </a:endParaRPr>
          </a:p>
          <a:p>
            <a:pPr lvl="1"/>
            <a:r>
              <a:rPr lang="fa-IR" sz="2000" dirty="0">
                <a:cs typeface="B Nazanin" pitchFamily="2" charset="-78"/>
              </a:rPr>
              <a:t>آنتی بادیهای گرم (آنتی بادیهای ضد </a:t>
            </a:r>
            <a:r>
              <a:rPr lang="en-US" sz="2000" dirty="0">
                <a:cs typeface="B Nazanin" pitchFamily="2" charset="-78"/>
              </a:rPr>
              <a:t>    (</a:t>
            </a:r>
            <a:r>
              <a:rPr lang="en-US" sz="1800" dirty="0" err="1">
                <a:cs typeface="B Nazanin" panose="00000400000000000000" pitchFamily="2" charset="-78"/>
              </a:rPr>
              <a:t>Rh</a:t>
            </a:r>
            <a:endParaRPr lang="en-US" sz="2000" dirty="0">
              <a:cs typeface="B Nazanin" panose="00000400000000000000" pitchFamily="2" charset="-78"/>
            </a:endParaRPr>
          </a:p>
          <a:p>
            <a:pPr lvl="1"/>
            <a:r>
              <a:rPr lang="fa-IR" sz="2000" dirty="0">
                <a:cs typeface="B Nazanin" panose="00000400000000000000" pitchFamily="2" charset="-78"/>
              </a:rPr>
              <a:t>آنتی بادی های یک ظرفیتی ناقص و بلوکان </a:t>
            </a:r>
            <a:r>
              <a:rPr lang="fa-IR" sz="1800" dirty="0">
                <a:cs typeface="B Nazanin" panose="00000400000000000000" pitchFamily="2" charset="-78"/>
              </a:rPr>
              <a:t>(</a:t>
            </a:r>
            <a:r>
              <a:rPr lang="en-CA" sz="1800" dirty="0" err="1">
                <a:cs typeface="B Nazanin" panose="00000400000000000000" pitchFamily="2" charset="-78"/>
              </a:rPr>
              <a:t>IgG</a:t>
            </a:r>
            <a:r>
              <a:rPr lang="fa-IR" sz="1800" dirty="0">
                <a:cs typeface="B Nazanin" panose="00000400000000000000" pitchFamily="2" charset="-78"/>
              </a:rPr>
              <a:t> و </a:t>
            </a:r>
            <a:r>
              <a:rPr lang="en-CA" sz="1800" dirty="0" err="1">
                <a:cs typeface="B Nazanin" panose="00000400000000000000" pitchFamily="2" charset="-78"/>
              </a:rPr>
              <a:t>IgA</a:t>
            </a:r>
            <a:r>
              <a:rPr lang="fa-IR" sz="1800" dirty="0">
                <a:cs typeface="B Nazanin" panose="00000400000000000000" pitchFamily="2" charset="-78"/>
              </a:rPr>
              <a:t>) </a:t>
            </a:r>
            <a:endParaRPr lang="en-US" sz="2000" dirty="0">
              <a:cs typeface="B Nazanin" panose="00000400000000000000" pitchFamily="2" charset="-78"/>
            </a:endParaRPr>
          </a:p>
          <a:p>
            <a:endParaRPr lang="fa-IR" sz="24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398203"/>
            <a:ext cx="8229600" cy="1143000"/>
          </a:xfrm>
        </p:spPr>
        <p:txBody>
          <a:bodyPr>
            <a:normAutofit/>
          </a:bodyPr>
          <a:lstStyle/>
          <a:p>
            <a:r>
              <a:rPr lang="fa-IR" sz="3200" dirty="0">
                <a:cs typeface="B Nazanin" pitchFamily="2" charset="-78"/>
              </a:rPr>
              <a:t>کاربرد تعیین گروههاي خوني و تست سازگاري در پزشكي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80928"/>
            <a:ext cx="8229600" cy="3700463"/>
          </a:xfrm>
        </p:spPr>
        <p:txBody>
          <a:bodyPr>
            <a:normAutofit/>
          </a:bodyPr>
          <a:lstStyle/>
          <a:p>
            <a:pPr lvl="0"/>
            <a:r>
              <a:rPr lang="fa-IR" sz="2800" dirty="0">
                <a:cs typeface="B Nazanin" pitchFamily="2" charset="-78"/>
              </a:rPr>
              <a:t>جهت سازگاري بين دهندگان و گيرندگان خون و پيوند بافتي</a:t>
            </a:r>
            <a:endParaRPr lang="en-US" sz="2800" dirty="0">
              <a:cs typeface="B Nazanin" pitchFamily="2" charset="-78"/>
            </a:endParaRPr>
          </a:p>
          <a:p>
            <a:pPr lvl="0"/>
            <a:r>
              <a:rPr lang="fa-IR" sz="2800" dirty="0">
                <a:cs typeface="B Nazanin" pitchFamily="2" charset="-78"/>
              </a:rPr>
              <a:t>پيشگيري از آلوايمونيزاسيون مادران </a:t>
            </a:r>
            <a:r>
              <a:rPr lang="en-US" sz="2400" dirty="0" err="1">
                <a:cs typeface="B Nazanin" pitchFamily="2" charset="-78"/>
              </a:rPr>
              <a:t>Rh</a:t>
            </a:r>
            <a:r>
              <a:rPr lang="fa-IR" sz="2800" dirty="0">
                <a:cs typeface="B Nazanin" pitchFamily="2" charset="-78"/>
              </a:rPr>
              <a:t> منفي بر عليه آنتي ژن </a:t>
            </a:r>
            <a:r>
              <a:rPr lang="en-US" sz="2400" dirty="0">
                <a:cs typeface="B Nazanin" pitchFamily="2" charset="-78"/>
              </a:rPr>
              <a:t>D</a:t>
            </a:r>
            <a:r>
              <a:rPr lang="fa-IR" sz="2800" dirty="0">
                <a:cs typeface="B Nazanin" pitchFamily="2" charset="-78"/>
              </a:rPr>
              <a:t> نوزاد در دوران بارداري يا در هنگام زايمان</a:t>
            </a:r>
            <a:endParaRPr lang="en-US" sz="2800" dirty="0">
              <a:cs typeface="B Nazanin" pitchFamily="2" charset="-78"/>
            </a:endParaRPr>
          </a:p>
          <a:p>
            <a:r>
              <a:rPr lang="fa-IR" sz="2800" dirty="0">
                <a:cs typeface="B Nazanin" pitchFamily="2" charset="-78"/>
              </a:rPr>
              <a:t>در پزشكي قانوني جهت ابوت و جمعيت شناسي و ژنتيك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1143000"/>
          </a:xfrm>
        </p:spPr>
        <p:txBody>
          <a:bodyPr>
            <a:normAutofit/>
          </a:bodyPr>
          <a:lstStyle/>
          <a:p>
            <a:r>
              <a:rPr lang="fa-IR" sz="2800" b="1" dirty="0">
                <a:cs typeface="B Nazanin" pitchFamily="2" charset="-78"/>
              </a:rPr>
              <a:t>گروه بندی گلبولی یا سلولی روی لام</a:t>
            </a:r>
            <a:endParaRPr lang="fa-IR" sz="28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420888"/>
            <a:ext cx="8229600" cy="3414711"/>
          </a:xfrm>
        </p:spPr>
        <p:txBody>
          <a:bodyPr/>
          <a:lstStyle/>
          <a:p>
            <a:r>
              <a:rPr lang="fa-IR" sz="2000" dirty="0">
                <a:cs typeface="B Nazanin" pitchFamily="2" charset="-78"/>
              </a:rPr>
              <a:t>کيت تعيين گروه خونی حاوی </a:t>
            </a:r>
            <a:endParaRPr lang="en-US" sz="2000" dirty="0">
              <a:cs typeface="B Nazanin" pitchFamily="2" charset="-78"/>
            </a:endParaRPr>
          </a:p>
          <a:p>
            <a:r>
              <a:rPr lang="fa-IR" sz="2000" dirty="0">
                <a:cs typeface="B Nazanin" pitchFamily="2" charset="-78"/>
              </a:rPr>
              <a:t>1- آنتي </a:t>
            </a:r>
            <a:r>
              <a:rPr lang="en-US" sz="2000" dirty="0">
                <a:cs typeface="B Nazanin" pitchFamily="2" charset="-78"/>
              </a:rPr>
              <a:t>A</a:t>
            </a:r>
          </a:p>
          <a:p>
            <a:r>
              <a:rPr lang="fa-IR" sz="2000" dirty="0">
                <a:cs typeface="B Nazanin" pitchFamily="2" charset="-78"/>
              </a:rPr>
              <a:t>2- آنتي </a:t>
            </a:r>
            <a:r>
              <a:rPr lang="en-US" sz="2000" dirty="0">
                <a:cs typeface="B Nazanin" pitchFamily="2" charset="-78"/>
              </a:rPr>
              <a:t>B</a:t>
            </a:r>
          </a:p>
          <a:p>
            <a:r>
              <a:rPr lang="fa-IR" sz="2000" dirty="0">
                <a:cs typeface="B Nazanin" pitchFamily="2" charset="-78"/>
              </a:rPr>
              <a:t>3- آنتی </a:t>
            </a:r>
            <a:r>
              <a:rPr lang="en-US" sz="2000" dirty="0">
                <a:cs typeface="B Nazanin" pitchFamily="2" charset="-78"/>
              </a:rPr>
              <a:t>D</a:t>
            </a:r>
            <a:endParaRPr lang="fa-IR" sz="2000" dirty="0">
              <a:cs typeface="B Nazanin" pitchFamily="2" charset="-78"/>
            </a:endParaRPr>
          </a:p>
        </p:txBody>
      </p:sp>
      <p:pic>
        <p:nvPicPr>
          <p:cNvPr id="4" name="Picture 20" descr="bloodtitl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64541"/>
            <a:ext cx="3602036" cy="2936293"/>
          </a:xfrm>
          <a:prstGeom prst="rect">
            <a:avLst/>
          </a:prstGeom>
          <a:noFill/>
        </p:spPr>
      </p:pic>
      <p:pic>
        <p:nvPicPr>
          <p:cNvPr id="5" name="Picture 9" descr="blood_cell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571876"/>
            <a:ext cx="3025775" cy="2892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412" y="1556792"/>
            <a:ext cx="8229600" cy="714356"/>
          </a:xfrm>
        </p:spPr>
        <p:txBody>
          <a:bodyPr>
            <a:normAutofit/>
          </a:bodyPr>
          <a:lstStyle/>
          <a:p>
            <a:r>
              <a:rPr lang="fa-IR" sz="2800" b="1" dirty="0">
                <a:cs typeface="B Nazanin" pitchFamily="2" charset="-78"/>
              </a:rPr>
              <a:t>گروه بندی گلبولی یا سلولی روی لام</a:t>
            </a:r>
            <a:endParaRPr lang="fa-IR" sz="28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0412" y="2151229"/>
            <a:ext cx="8229600" cy="3700463"/>
          </a:xfrm>
        </p:spPr>
        <p:txBody>
          <a:bodyPr>
            <a:normAutofit/>
          </a:bodyPr>
          <a:lstStyle/>
          <a:p>
            <a:r>
              <a:rPr lang="fa-IR" sz="2000" dirty="0">
                <a:cs typeface="B Nazanin" pitchFamily="2" charset="-78"/>
              </a:rPr>
              <a:t>کيت تعيين گروه خونی حاوی </a:t>
            </a:r>
            <a:endParaRPr lang="en-US" sz="2000" dirty="0">
              <a:cs typeface="B Nazanin" pitchFamily="2" charset="-78"/>
            </a:endParaRPr>
          </a:p>
          <a:p>
            <a:r>
              <a:rPr lang="fa-IR" sz="2000" dirty="0">
                <a:cs typeface="B Nazanin" pitchFamily="2" charset="-78"/>
              </a:rPr>
              <a:t>1- آنتي </a:t>
            </a:r>
            <a:r>
              <a:rPr lang="en-US" sz="2000" dirty="0">
                <a:cs typeface="B Nazanin" pitchFamily="2" charset="-78"/>
              </a:rPr>
              <a:t>A </a:t>
            </a:r>
            <a:r>
              <a:rPr lang="fa-IR" sz="2000" dirty="0">
                <a:cs typeface="B Nazanin" pitchFamily="2" charset="-78"/>
              </a:rPr>
              <a:t> که آنرا از افرادي با گروه خوني </a:t>
            </a:r>
            <a:r>
              <a:rPr lang="en-US" sz="2000" dirty="0">
                <a:cs typeface="B Nazanin" pitchFamily="2" charset="-78"/>
              </a:rPr>
              <a:t>B</a:t>
            </a:r>
            <a:r>
              <a:rPr lang="fa-IR" sz="2000" dirty="0">
                <a:cs typeface="B Nazanin" pitchFamily="2" charset="-78"/>
              </a:rPr>
              <a:t> كه با تزريق آنتي ژن </a:t>
            </a:r>
            <a:r>
              <a:rPr lang="en-US" sz="2000" dirty="0">
                <a:cs typeface="B Nazanin" pitchFamily="2" charset="-78"/>
              </a:rPr>
              <a:t>A</a:t>
            </a:r>
            <a:r>
              <a:rPr lang="fa-IR" sz="2000" dirty="0">
                <a:cs typeface="B Nazanin" pitchFamily="2" charset="-78"/>
              </a:rPr>
              <a:t> تيتر آنتي بادي آنها بالا رفته است تهیه کرده اند.</a:t>
            </a:r>
            <a:endParaRPr lang="en-US" sz="2000" dirty="0">
              <a:cs typeface="B Nazanin" pitchFamily="2" charset="-78"/>
            </a:endParaRPr>
          </a:p>
          <a:p>
            <a:r>
              <a:rPr lang="fa-IR" sz="2000" dirty="0">
                <a:cs typeface="B Nazanin" pitchFamily="2" charset="-78"/>
              </a:rPr>
              <a:t>2- آنتي </a:t>
            </a:r>
            <a:r>
              <a:rPr lang="en-US" sz="2000" dirty="0">
                <a:cs typeface="B Nazanin" pitchFamily="2" charset="-78"/>
              </a:rPr>
              <a:t>B</a:t>
            </a:r>
            <a:r>
              <a:rPr lang="fa-IR" sz="2000" dirty="0">
                <a:cs typeface="B Nazanin" pitchFamily="2" charset="-78"/>
              </a:rPr>
              <a:t> را از افرادي با گروه خوني </a:t>
            </a:r>
            <a:r>
              <a:rPr lang="en-US" sz="2000" dirty="0">
                <a:cs typeface="B Nazanin" pitchFamily="2" charset="-78"/>
              </a:rPr>
              <a:t>A</a:t>
            </a:r>
            <a:r>
              <a:rPr lang="fa-IR" sz="2000" dirty="0">
                <a:cs typeface="B Nazanin" pitchFamily="2" charset="-78"/>
              </a:rPr>
              <a:t> كه در اثر تزريق آنتي ژن </a:t>
            </a:r>
            <a:r>
              <a:rPr lang="en-US" sz="2000" dirty="0">
                <a:cs typeface="B Nazanin" pitchFamily="2" charset="-78"/>
              </a:rPr>
              <a:t>B</a:t>
            </a:r>
            <a:r>
              <a:rPr lang="fa-IR" sz="2000" dirty="0">
                <a:cs typeface="B Nazanin" pitchFamily="2" charset="-78"/>
              </a:rPr>
              <a:t> تيتر آنتي بادي آنها بالا رفته است تهیه کرده اند.</a:t>
            </a:r>
            <a:endParaRPr lang="en-US" sz="2000" dirty="0">
              <a:cs typeface="B Nazanin" pitchFamily="2" charset="-78"/>
            </a:endParaRPr>
          </a:p>
          <a:p>
            <a:r>
              <a:rPr lang="fa-IR" sz="2000" dirty="0">
                <a:cs typeface="B Nazanin" pitchFamily="2" charset="-78"/>
              </a:rPr>
              <a:t>3- آنتی </a:t>
            </a:r>
            <a:r>
              <a:rPr lang="en-US" sz="2000" dirty="0">
                <a:cs typeface="B Nazanin" pitchFamily="2" charset="-78"/>
              </a:rPr>
              <a:t>D</a:t>
            </a:r>
            <a:endParaRPr lang="fa-IR" sz="2000" dirty="0">
              <a:cs typeface="B Nazanin" pitchFamily="2" charset="-78"/>
            </a:endParaRPr>
          </a:p>
        </p:txBody>
      </p:sp>
      <p:pic>
        <p:nvPicPr>
          <p:cNvPr id="6" name="Picture 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246" y="4245283"/>
            <a:ext cx="4359427" cy="2111850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165956-CA1B-7932-7378-D1C08D99F4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156" t="28878" r="35000" b="27489"/>
          <a:stretch/>
        </p:blipFill>
        <p:spPr>
          <a:xfrm>
            <a:off x="4884538" y="4245283"/>
            <a:ext cx="4130774" cy="225969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39EAE-B01B-4CA7-033E-BC10594AA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3EE95-BC81-39A1-1CB0-961163B6891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0F6F9F-42A5-271E-6810-42C521B60A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88" t="34412" r="38594" b="18596"/>
          <a:stretch/>
        </p:blipFill>
        <p:spPr>
          <a:xfrm>
            <a:off x="1259632" y="2499266"/>
            <a:ext cx="5727090" cy="362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41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29A05-4C81-AC5B-28B5-38D1D7C39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FA3FF-4369-5943-1DFA-F10EC62C770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1B1460-B416-523B-381D-8D67EFA794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88" t="40273" r="35313" b="15538"/>
          <a:stretch/>
        </p:blipFill>
        <p:spPr>
          <a:xfrm>
            <a:off x="1608826" y="2854325"/>
            <a:ext cx="5926347" cy="327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252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7FFD9-9A95-CF31-854F-DE24C1063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6A746-2B64-ED79-27FF-180361BFFF1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73D1E-73DD-C081-0D23-F8A371685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56" t="37493" r="34531" b="17484"/>
          <a:stretch/>
        </p:blipFill>
        <p:spPr>
          <a:xfrm>
            <a:off x="1475656" y="2994679"/>
            <a:ext cx="5915025" cy="313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333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950" y="1509924"/>
            <a:ext cx="8153400" cy="985822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cs typeface="B Nazanin" pitchFamily="2" charset="-78"/>
              </a:rPr>
              <a:t>شناسایی آنتي ژنها و آنتي باديهاي گلبول قرمز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2898" y="2852936"/>
            <a:ext cx="8258204" cy="4714908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solidFill>
                  <a:srgbClr val="C00000"/>
                </a:solidFill>
                <a:cs typeface="B Nazanin" pitchFamily="2" charset="-78"/>
              </a:rPr>
              <a:t>مستقیم</a:t>
            </a:r>
            <a:r>
              <a:rPr lang="en-US" sz="2800" b="1" dirty="0">
                <a:solidFill>
                  <a:srgbClr val="C00000"/>
                </a:solidFill>
                <a:cs typeface="B Nazanin" pitchFamily="2" charset="-78"/>
              </a:rPr>
              <a:t>(</a:t>
            </a:r>
            <a:r>
              <a:rPr lang="en-US" sz="2400" dirty="0">
                <a:solidFill>
                  <a:srgbClr val="C00000"/>
                </a:solidFill>
                <a:latin typeface="Cambria" pitchFamily="18" charset="0"/>
                <a:cs typeface="B Nazanin" pitchFamily="2" charset="-78"/>
              </a:rPr>
              <a:t>Cell typing) </a:t>
            </a:r>
            <a:endParaRPr lang="fa-IR" sz="2400" dirty="0">
              <a:solidFill>
                <a:srgbClr val="C00000"/>
              </a:solidFill>
              <a:latin typeface="Cambria" pitchFamily="18" charset="0"/>
              <a:cs typeface="B Nazanin" pitchFamily="2" charset="-78"/>
            </a:endParaRPr>
          </a:p>
          <a:p>
            <a:pPr algn="r" rtl="1">
              <a:buNone/>
            </a:pPr>
            <a:endParaRPr lang="fa-IR" sz="2400" dirty="0">
              <a:solidFill>
                <a:srgbClr val="C00000"/>
              </a:solidFill>
              <a:latin typeface="Cambria" pitchFamily="18" charset="0"/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>
                <a:cs typeface="B Nazanin" pitchFamily="2" charset="-78"/>
              </a:rPr>
              <a:t>تعیین آگلوتینوژن موجود در گلبولهای قرمز بوسیله سرم های قوی</a:t>
            </a:r>
            <a:r>
              <a:rPr lang="en-US" sz="2400" dirty="0">
                <a:cs typeface="B Nazanin" pitchFamily="2" charset="-78"/>
              </a:rPr>
              <a:t> 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Anti B </a:t>
            </a:r>
            <a:r>
              <a:rPr lang="fa-IR" sz="2400" dirty="0">
                <a:cs typeface="B Nazanin" pitchFamily="2" charset="-78"/>
              </a:rPr>
              <a:t>و </a:t>
            </a:r>
            <a:r>
              <a:rPr lang="en-US" sz="2400" dirty="0">
                <a:cs typeface="B Nazanin" pitchFamily="2" charset="-78"/>
              </a:rPr>
              <a:t>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 Anti A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 (</a:t>
            </a:r>
            <a:r>
              <a:rPr lang="fa-IR" sz="2400" dirty="0">
                <a:cs typeface="B Nazanin" pitchFamily="2" charset="-78"/>
              </a:rPr>
              <a:t>روش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Beth – Vincent </a:t>
            </a:r>
            <a:r>
              <a:rPr lang="fa-IR" sz="2400" dirty="0">
                <a:cs typeface="B Nazanin" pitchFamily="2" charset="-78"/>
              </a:rPr>
              <a:t>)</a:t>
            </a:r>
            <a:endParaRPr lang="en-US" sz="2400" dirty="0">
              <a:latin typeface="Cambria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2407"/>
            <a:ext cx="8229600" cy="4197361"/>
          </a:xfrm>
        </p:spPr>
        <p:txBody>
          <a:bodyPr rtlCol="1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dirty="0">
                <a:cs typeface="B Nazanin" pitchFamily="2" charset="-78"/>
              </a:rPr>
              <a:t>گروه های خونی        </a:t>
            </a:r>
            <a:r>
              <a:rPr lang="en-US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اصلی          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ABO  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cs typeface="B Nazanin" pitchFamily="2" charset="-78"/>
              </a:rPr>
              <a:t>                 </a:t>
            </a:r>
            <a:r>
              <a:rPr lang="fa-IR" dirty="0">
                <a:cs typeface="B Nazanin" pitchFamily="2" charset="-78"/>
              </a:rPr>
              <a:t>                                 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RH</a:t>
            </a:r>
            <a:r>
              <a:rPr lang="fa-IR" dirty="0">
                <a:cs typeface="B Nazanin" pitchFamily="2" charset="-78"/>
              </a:rPr>
              <a:t>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dirty="0">
                <a:cs typeface="B Nazanin" pitchFamily="2" charset="-78"/>
              </a:rPr>
              <a:t>                                 فرعی                 </a:t>
            </a:r>
            <a:r>
              <a:rPr lang="en-US" sz="1600" dirty="0">
                <a:solidFill>
                  <a:srgbClr val="4D4D4D"/>
                </a:solidFill>
                <a:latin typeface="Cambria" pitchFamily="18" charset="0"/>
                <a:cs typeface="B Nazanin" pitchFamily="2" charset="-78"/>
              </a:rPr>
              <a:t>, 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P, MN  </a:t>
            </a:r>
            <a:r>
              <a:rPr lang="fa-IR" dirty="0">
                <a:cs typeface="B Nazanin" pitchFamily="2" charset="-78"/>
              </a:rPr>
              <a:t> </a:t>
            </a:r>
            <a:r>
              <a:rPr lang="en-US" dirty="0">
                <a:cs typeface="B Nazanin" pitchFamily="2" charset="-78"/>
              </a:rPr>
              <a:t>Ii</a:t>
            </a:r>
            <a:endParaRPr lang="fa-IR" dirty="0">
              <a:cs typeface="B Nazanin" pitchFamily="2" charset="-78"/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dirty="0">
                <a:cs typeface="B Nazanin" pitchFamily="2" charset="-78"/>
              </a:rPr>
              <a:t>                                             </a:t>
            </a:r>
            <a:r>
              <a:rPr lang="fa-IR" dirty="0">
                <a:latin typeface="Cambria" pitchFamily="18" charset="0"/>
                <a:cs typeface="B Nazanin" pitchFamily="2" charset="-78"/>
              </a:rPr>
              <a:t>     </a:t>
            </a:r>
            <a:r>
              <a:rPr lang="fa-IR" dirty="0">
                <a:cs typeface="B Nazanin" pitchFamily="2" charset="-78"/>
              </a:rPr>
              <a:t> </a:t>
            </a:r>
            <a:r>
              <a:rPr lang="en-US" dirty="0" err="1">
                <a:latin typeface="Cambria" pitchFamily="18" charset="0"/>
                <a:cs typeface="B Nazanin" pitchFamily="2" charset="-78"/>
              </a:rPr>
              <a:t>Kell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      </a:t>
            </a:r>
            <a:r>
              <a:rPr lang="fa-IR" dirty="0">
                <a:cs typeface="B Nazanin" pitchFamily="2" charset="-78"/>
              </a:rPr>
              <a:t> </a:t>
            </a:r>
            <a:endParaRPr lang="fa-IR" dirty="0">
              <a:latin typeface="Cambria" pitchFamily="18" charset="0"/>
              <a:cs typeface="B Nazanin" pitchFamily="2" charset="-78"/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dirty="0">
                <a:latin typeface="Cambria" pitchFamily="18" charset="0"/>
                <a:cs typeface="B Nazanin" pitchFamily="2" charset="-78"/>
              </a:rPr>
              <a:t>                                                   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     </a:t>
            </a:r>
            <a:r>
              <a:rPr lang="fa-IR" dirty="0">
                <a:latin typeface="Cambria" pitchFamily="18" charset="0"/>
                <a:cs typeface="B Nazanin" pitchFamily="2" charset="-78"/>
              </a:rPr>
              <a:t> 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Kidd</a:t>
            </a:r>
            <a:r>
              <a:rPr lang="fa-IR" dirty="0">
                <a:latin typeface="Cambria" pitchFamily="18" charset="0"/>
                <a:cs typeface="B Nazanin" pitchFamily="2" charset="-78"/>
              </a:rPr>
              <a:t>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dirty="0">
                <a:latin typeface="Cambria" pitchFamily="18" charset="0"/>
                <a:cs typeface="B Nazanin" pitchFamily="2" charset="-78"/>
              </a:rPr>
              <a:t>                                                 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 </a:t>
            </a:r>
            <a:r>
              <a:rPr lang="en-US" dirty="0" err="1">
                <a:latin typeface="Cambria" pitchFamily="18" charset="0"/>
                <a:cs typeface="B Nazanin" pitchFamily="2" charset="-78"/>
              </a:rPr>
              <a:t>Duffy,Lewis</a:t>
            </a:r>
            <a:r>
              <a:rPr lang="en-US" dirty="0">
                <a:latin typeface="Cambria" pitchFamily="18" charset="0"/>
                <a:cs typeface="B Nazanin" pitchFamily="2" charset="-78"/>
              </a:rPr>
              <a:t>       </a:t>
            </a:r>
          </a:p>
          <a:p>
            <a:pPr marL="514350" indent="-514350" fontAlgn="auto">
              <a:spcAft>
                <a:spcPts val="0"/>
              </a:spcAft>
              <a:buNone/>
              <a:defRPr/>
            </a:pPr>
            <a:endParaRPr lang="en-US" dirty="0">
              <a:cs typeface="B Nazanin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0800000">
            <a:off x="5392122" y="3019598"/>
            <a:ext cx="571500" cy="15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5284965" y="3269630"/>
            <a:ext cx="857256" cy="50006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3519915" y="3019588"/>
            <a:ext cx="642938" cy="15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3591353" y="3019599"/>
            <a:ext cx="571500" cy="3571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3518205" y="4162605"/>
            <a:ext cx="10715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3303891" y="4162603"/>
            <a:ext cx="1285887" cy="107157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>
            <a:off x="3161016" y="4376918"/>
            <a:ext cx="1643074" cy="121444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V="1">
            <a:off x="3446767" y="4162605"/>
            <a:ext cx="1143009" cy="50006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1C484-097B-531C-D04E-0FDDF8006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9521D5-D5EC-F0E6-45D9-1D4FA0D11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9E7585-37AA-E3CD-E007-2EE09D017B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62" t="29990" r="37031" b="23320"/>
          <a:stretch/>
        </p:blipFill>
        <p:spPr>
          <a:xfrm>
            <a:off x="824083" y="1346001"/>
            <a:ext cx="6968128" cy="416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505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39604-F4E0-DDDB-56E8-6782E84C7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18231-6FCF-E07C-9FD5-C7BE885F3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C8E046-4A19-A2CD-A860-29C39B1FD2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19" t="27767" r="36093" b="25822"/>
          <a:stretch/>
        </p:blipFill>
        <p:spPr>
          <a:xfrm>
            <a:off x="1371600" y="1406127"/>
            <a:ext cx="6600825" cy="385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086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CE20E-F479-1552-891A-35C4EDDFB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D2DB2-A024-1441-C058-E9D417E65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ECCCFE-CE35-F423-E1ED-3AC36767B0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95" t="38328" r="37343" b="13593"/>
          <a:stretch/>
        </p:blipFill>
        <p:spPr>
          <a:xfrm>
            <a:off x="1557338" y="1291827"/>
            <a:ext cx="6348318" cy="389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961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1349-742D-7E54-6118-BBF4787E4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63017-6752-F34E-FEF8-3914F4449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D2E3F7-2F37-F82D-9F64-6DFA1FAE46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31" t="29157" r="37657" b="29712"/>
          <a:stretch/>
        </p:blipFill>
        <p:spPr>
          <a:xfrm>
            <a:off x="1357312" y="2057401"/>
            <a:ext cx="5929313" cy="302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397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DF42B-21D0-FD4F-EF25-9285CC7DC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A389FE-9DF5-C689-12B9-2B357632D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86102-BC74-BD19-A55F-5E9E411E3F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81" t="31379" r="36250" b="23321"/>
          <a:stretch/>
        </p:blipFill>
        <p:spPr>
          <a:xfrm>
            <a:off x="1135856" y="1631021"/>
            <a:ext cx="6872288" cy="384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957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52D78-D845-FBE7-FD3B-FB007C19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453F2-B4CC-FA9C-D65A-1F83DDF760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EA7CFF-F300-9632-88E8-3A589F45D8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25" t="33603" r="37968" b="23320"/>
          <a:stretch/>
        </p:blipFill>
        <p:spPr>
          <a:xfrm>
            <a:off x="1657350" y="2057400"/>
            <a:ext cx="5568898" cy="307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5943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BC2E-5514-55B2-E4CE-25ACBDCA8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E38E6-2D8C-7CC9-6A75-1BFDECD26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843DC-F09E-515A-E824-62B870BA96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62" t="26933" r="37812" b="30268"/>
          <a:stretch/>
        </p:blipFill>
        <p:spPr>
          <a:xfrm>
            <a:off x="728662" y="1406127"/>
            <a:ext cx="7215188" cy="402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371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08920"/>
            <a:ext cx="8229600" cy="4525963"/>
          </a:xfrm>
        </p:spPr>
        <p:txBody>
          <a:bodyPr/>
          <a:lstStyle/>
          <a:p>
            <a:pPr algn="r" rtl="1"/>
            <a:r>
              <a:rPr lang="fa-IR" sz="2800" b="1" dirty="0">
                <a:solidFill>
                  <a:srgbClr val="C00000"/>
                </a:solidFill>
                <a:cs typeface="B Nazanin" pitchFamily="2" charset="-78"/>
              </a:rPr>
              <a:t>غیر مستقیم </a:t>
            </a:r>
            <a:r>
              <a:rPr lang="en-US" sz="2800" dirty="0">
                <a:solidFill>
                  <a:srgbClr val="C00000"/>
                </a:solidFill>
                <a:latin typeface="Cambria" pitchFamily="18" charset="0"/>
                <a:cs typeface="B Nazanin" pitchFamily="2" charset="-78"/>
              </a:rPr>
              <a:t>(Serum typing</a:t>
            </a:r>
            <a:r>
              <a:rPr lang="en-US" sz="2400" dirty="0">
                <a:solidFill>
                  <a:srgbClr val="C00000"/>
                </a:solidFill>
                <a:latin typeface="Cambria" pitchFamily="18" charset="0"/>
                <a:cs typeface="B Nazanin" pitchFamily="2" charset="-78"/>
              </a:rPr>
              <a:t>)</a:t>
            </a:r>
            <a:endParaRPr lang="fa-IR" sz="2800" dirty="0">
              <a:solidFill>
                <a:srgbClr val="C00000"/>
              </a:solidFill>
              <a:latin typeface="Cambria" pitchFamily="18" charset="0"/>
              <a:cs typeface="B Nazanin" pitchFamily="2" charset="-78"/>
            </a:endParaRPr>
          </a:p>
          <a:p>
            <a:pPr algn="r" rtl="1">
              <a:buNone/>
            </a:pPr>
            <a:endParaRPr lang="fa-IR" sz="2800" dirty="0">
              <a:solidFill>
                <a:srgbClr val="C00000"/>
              </a:solidFill>
              <a:latin typeface="Cambria" pitchFamily="18" charset="0"/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>
                <a:cs typeface="B Nazanin" pitchFamily="2" charset="-78"/>
              </a:rPr>
              <a:t>تعیین آنتی بادی یا ایزوآگلوتینین های موجود در پلاسما یا سرم بوسیله گلبولهای قرمز با گروه بندی مشخص و تعیین شده( روش </a:t>
            </a:r>
            <a:r>
              <a:rPr lang="en-US" sz="2400" dirty="0" err="1">
                <a:latin typeface="Cambria" pitchFamily="18" charset="0"/>
                <a:cs typeface="B Nazanin" pitchFamily="2" charset="-78"/>
              </a:rPr>
              <a:t>Simonin</a:t>
            </a:r>
            <a:r>
              <a:rPr lang="fa-IR" sz="2400" dirty="0"/>
              <a:t>)</a:t>
            </a:r>
            <a:endParaRPr lang="fa-IR" sz="2400" dirty="0">
              <a:latin typeface="Cambria" pitchFamily="18" charset="0"/>
              <a:cs typeface="B Nazanin" pitchFamily="2" charset="-78"/>
            </a:endParaRPr>
          </a:p>
          <a:p>
            <a:pPr algn="r" rtl="1"/>
            <a:endParaRPr lang="fa-IR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1773785"/>
            <a:ext cx="8153400" cy="9143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شناسایی آنتي ژنها و آنتي باديهاي گلبول قرمز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5388" y="1756557"/>
            <a:ext cx="4138612" cy="1024743"/>
          </a:xfrm>
          <a:noFill/>
        </p:spPr>
        <p:txBody>
          <a:bodyPr/>
          <a:lstStyle/>
          <a:p>
            <a:pPr eaLnBrk="1" hangingPunct="1"/>
            <a:r>
              <a:rPr lang="fa-IR" sz="2400" b="1" dirty="0">
                <a:solidFill>
                  <a:schemeClr val="tx1"/>
                </a:solidFill>
                <a:latin typeface="Arial Black" pitchFamily="34" charset="0"/>
                <a:cs typeface="B Nazanin" pitchFamily="2" charset="-78"/>
              </a:rPr>
              <a:t>تعيين گروه خون به روش سرمی  (لوله)</a:t>
            </a:r>
            <a:endParaRPr lang="en-US" sz="2400" b="1" dirty="0">
              <a:solidFill>
                <a:schemeClr val="tx1"/>
              </a:solidFill>
              <a:latin typeface="Arial Black" pitchFamily="34" charset="0"/>
              <a:cs typeface="B Nazanin" pitchFamily="2" charset="-78"/>
            </a:endParaRP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684212" y="1268413"/>
            <a:ext cx="503237" cy="1800225"/>
          </a:xfrm>
          <a:prstGeom prst="can">
            <a:avLst>
              <a:gd name="adj" fmla="val 12489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200" dirty="0">
              <a:latin typeface="Arial" pitchFamily="34" charset="0"/>
            </a:endParaRPr>
          </a:p>
          <a:p>
            <a:pPr algn="ctr"/>
            <a:endParaRPr lang="en-US" sz="1200" dirty="0">
              <a:latin typeface="Arial" pitchFamily="34" charset="0"/>
            </a:endParaRPr>
          </a:p>
          <a:p>
            <a:pPr algn="ctr"/>
            <a:endParaRPr lang="en-US" sz="1200" dirty="0">
              <a:latin typeface="Arial" pitchFamily="34" charset="0"/>
            </a:endParaRPr>
          </a:p>
          <a:p>
            <a:pPr algn="ctr"/>
            <a:r>
              <a:rPr lang="en-US" sz="1400" dirty="0">
                <a:latin typeface="Arial" pitchFamily="34" charset="0"/>
              </a:rPr>
              <a:t>serum</a:t>
            </a:r>
          </a:p>
          <a:p>
            <a:pPr algn="ctr"/>
            <a:endParaRPr lang="en-US" sz="1200" dirty="0">
              <a:latin typeface="Arial" pitchFamily="34" charset="0"/>
            </a:endParaRPr>
          </a:p>
        </p:txBody>
      </p:sp>
      <p:sp>
        <p:nvSpPr>
          <p:cNvPr id="35844" name="Oval 4"/>
          <p:cNvSpPr>
            <a:spLocks noChangeArrowheads="1"/>
          </p:cNvSpPr>
          <p:nvPr/>
        </p:nvSpPr>
        <p:spPr bwMode="auto">
          <a:xfrm>
            <a:off x="757238" y="27813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35845" name="Oval 5"/>
          <p:cNvSpPr>
            <a:spLocks noChangeArrowheads="1"/>
          </p:cNvSpPr>
          <p:nvPr/>
        </p:nvSpPr>
        <p:spPr bwMode="auto">
          <a:xfrm>
            <a:off x="755650" y="28527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2627313" y="1268413"/>
            <a:ext cx="503236" cy="1800225"/>
          </a:xfrm>
          <a:prstGeom prst="can">
            <a:avLst>
              <a:gd name="adj" fmla="val 12489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 dirty="0">
              <a:latin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</a:endParaRPr>
          </a:p>
          <a:p>
            <a:pPr algn="ctr"/>
            <a:r>
              <a:rPr lang="en-US" sz="1200" dirty="0">
                <a:latin typeface="Arial" pitchFamily="34" charset="0"/>
              </a:rPr>
              <a:t>serum</a:t>
            </a:r>
          </a:p>
          <a:p>
            <a:pPr algn="ctr"/>
            <a:endParaRPr lang="en-US" sz="1600" dirty="0">
              <a:latin typeface="Arial" pitchFamily="34" charset="0"/>
            </a:endParaRPr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4572000" y="1268413"/>
            <a:ext cx="503236" cy="1800225"/>
          </a:xfrm>
          <a:prstGeom prst="can">
            <a:avLst>
              <a:gd name="adj" fmla="val 12489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 dirty="0">
              <a:latin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</a:endParaRPr>
          </a:p>
          <a:p>
            <a:pPr algn="ctr"/>
            <a:r>
              <a:rPr lang="en-US" sz="1200" dirty="0">
                <a:latin typeface="Arial" pitchFamily="34" charset="0"/>
              </a:rPr>
              <a:t>serum</a:t>
            </a:r>
          </a:p>
          <a:p>
            <a:pPr algn="ctr"/>
            <a:endParaRPr lang="en-US" sz="1600" dirty="0">
              <a:latin typeface="Arial" pitchFamily="34" charset="0"/>
            </a:endParaRPr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auto">
          <a:xfrm>
            <a:off x="2700338" y="28527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2627313" y="27082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35850" name="Oval 10"/>
          <p:cNvSpPr>
            <a:spLocks noChangeArrowheads="1"/>
          </p:cNvSpPr>
          <p:nvPr/>
        </p:nvSpPr>
        <p:spPr bwMode="auto">
          <a:xfrm>
            <a:off x="4643438" y="28527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35851" name="Oval 11"/>
          <p:cNvSpPr>
            <a:spLocks noChangeArrowheads="1"/>
          </p:cNvSpPr>
          <p:nvPr/>
        </p:nvSpPr>
        <p:spPr bwMode="auto">
          <a:xfrm>
            <a:off x="4716463" y="27082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35852" name="WordArt 12"/>
          <p:cNvSpPr>
            <a:spLocks noChangeArrowheads="1" noChangeShapeType="1" noTextEdit="1"/>
          </p:cNvSpPr>
          <p:nvPr/>
        </p:nvSpPr>
        <p:spPr bwMode="auto">
          <a:xfrm>
            <a:off x="7019925" y="3357562"/>
            <a:ext cx="1655763" cy="4318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B Nazanin" pitchFamily="2" charset="-78"/>
              </a:rPr>
              <a:t>سرم بيمار </a:t>
            </a:r>
          </a:p>
        </p:txBody>
      </p:sp>
      <p:sp>
        <p:nvSpPr>
          <p:cNvPr id="145421" name="WordArt 13"/>
          <p:cNvSpPr>
            <a:spLocks noChangeArrowheads="1" noChangeShapeType="1" noTextEdit="1"/>
          </p:cNvSpPr>
          <p:nvPr/>
        </p:nvSpPr>
        <p:spPr bwMode="auto">
          <a:xfrm>
            <a:off x="6643702" y="3929066"/>
            <a:ext cx="2285984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4800" b="1" dirty="0">
                <a:cs typeface="B Nazanin" pitchFamily="2" charset="-78"/>
              </a:rPr>
              <a:t>سوسپانسیون گلبول قرمز </a:t>
            </a:r>
            <a:r>
              <a:rPr lang="en-US" sz="4800" b="1" dirty="0">
                <a:cs typeface="B Nazanin" pitchFamily="2" charset="-78"/>
              </a:rPr>
              <a:t>A</a:t>
            </a:r>
            <a:r>
              <a:rPr lang="fa-IR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  <a:cs typeface="B Nazanin" pitchFamily="2" charset="-78"/>
              </a:rPr>
              <a:t>  </a:t>
            </a:r>
          </a:p>
        </p:txBody>
      </p:sp>
      <p:sp>
        <p:nvSpPr>
          <p:cNvPr id="145422" name="WordArt 14"/>
          <p:cNvSpPr>
            <a:spLocks noChangeArrowheads="1" noChangeShapeType="1" noTextEdit="1"/>
          </p:cNvSpPr>
          <p:nvPr/>
        </p:nvSpPr>
        <p:spPr bwMode="auto">
          <a:xfrm>
            <a:off x="6715140" y="4643446"/>
            <a:ext cx="2143140" cy="6318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 Black"/>
                <a:cs typeface="B Nazanin" pitchFamily="2" charset="-78"/>
              </a:rPr>
              <a:t>  </a:t>
            </a:r>
            <a:r>
              <a:rPr lang="fa-IR" sz="3600" b="1" dirty="0">
                <a:cs typeface="B Nazanin" pitchFamily="2" charset="-78"/>
              </a:rPr>
              <a:t>سوسپانسیون گلبول قرمز </a:t>
            </a:r>
            <a:r>
              <a:rPr lang="en-US" sz="3600" b="1" dirty="0">
                <a:cs typeface="B Nazanin" pitchFamily="2" charset="-78"/>
              </a:rPr>
              <a:t>B</a:t>
            </a:r>
            <a:endParaRPr lang="fa-I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Arial Black"/>
              <a:cs typeface="B Nazanin" pitchFamily="2" charset="-78"/>
            </a:endParaRPr>
          </a:p>
        </p:txBody>
      </p:sp>
      <p:sp>
        <p:nvSpPr>
          <p:cNvPr id="145423" name="WordArt 15"/>
          <p:cNvSpPr>
            <a:spLocks noChangeArrowheads="1" noChangeShapeType="1" noTextEdit="1"/>
          </p:cNvSpPr>
          <p:nvPr/>
        </p:nvSpPr>
        <p:spPr bwMode="auto">
          <a:xfrm>
            <a:off x="6572264" y="5516563"/>
            <a:ext cx="2214577" cy="3413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4000" b="1" dirty="0">
                <a:cs typeface="B Nazanin" pitchFamily="2" charset="-78"/>
              </a:rPr>
              <a:t>سوسپانسیون گلبول قرمز </a:t>
            </a:r>
            <a:r>
              <a:rPr lang="en-US" sz="4000" b="1" dirty="0">
                <a:cs typeface="B Nazanin" pitchFamily="2" charset="-78"/>
              </a:rPr>
              <a:t>O+</a:t>
            </a:r>
            <a:endParaRPr lang="fa-IR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FF"/>
              </a:solidFill>
              <a:latin typeface="Arial Black"/>
            </a:endParaRPr>
          </a:p>
        </p:txBody>
      </p:sp>
      <p:sp>
        <p:nvSpPr>
          <p:cNvPr id="35856" name="WordArt 16"/>
          <p:cNvSpPr>
            <a:spLocks noChangeArrowheads="1" noChangeShapeType="1" noTextEdit="1"/>
          </p:cNvSpPr>
          <p:nvPr/>
        </p:nvSpPr>
        <p:spPr bwMode="auto">
          <a:xfrm>
            <a:off x="609600" y="6092825"/>
            <a:ext cx="79946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dirty="0">
                <a:ln w="9525">
                  <a:solidFill>
                    <a:srgbClr val="6666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مخلوط و پس از سانتريفيوژ 1 دقيقه دور 1000، خواندن نتيجه</a:t>
            </a:r>
          </a:p>
        </p:txBody>
      </p:sp>
      <p:sp>
        <p:nvSpPr>
          <p:cNvPr id="35857" name="WordArt 17"/>
          <p:cNvSpPr>
            <a:spLocks noChangeArrowheads="1" noChangeShapeType="1" noTextEdit="1"/>
          </p:cNvSpPr>
          <p:nvPr/>
        </p:nvSpPr>
        <p:spPr bwMode="auto">
          <a:xfrm>
            <a:off x="4260850" y="3357563"/>
            <a:ext cx="887413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1 قطره</a:t>
            </a:r>
          </a:p>
        </p:txBody>
      </p:sp>
      <p:sp>
        <p:nvSpPr>
          <p:cNvPr id="35858" name="WordArt 18"/>
          <p:cNvSpPr>
            <a:spLocks noChangeArrowheads="1" noChangeShapeType="1" noTextEdit="1"/>
          </p:cNvSpPr>
          <p:nvPr/>
        </p:nvSpPr>
        <p:spPr bwMode="auto">
          <a:xfrm>
            <a:off x="468313" y="3357563"/>
            <a:ext cx="887412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1 قطره</a:t>
            </a:r>
          </a:p>
        </p:txBody>
      </p:sp>
      <p:sp>
        <p:nvSpPr>
          <p:cNvPr id="35859" name="WordArt 19"/>
          <p:cNvSpPr>
            <a:spLocks noChangeArrowheads="1" noChangeShapeType="1" noTextEdit="1"/>
          </p:cNvSpPr>
          <p:nvPr/>
        </p:nvSpPr>
        <p:spPr bwMode="auto">
          <a:xfrm>
            <a:off x="2316163" y="3357563"/>
            <a:ext cx="887412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1 قطره</a:t>
            </a:r>
          </a:p>
        </p:txBody>
      </p:sp>
      <p:sp>
        <p:nvSpPr>
          <p:cNvPr id="35860" name="WordArt 20"/>
          <p:cNvSpPr>
            <a:spLocks noChangeArrowheads="1" noChangeShapeType="1" noTextEdit="1"/>
          </p:cNvSpPr>
          <p:nvPr/>
        </p:nvSpPr>
        <p:spPr bwMode="auto">
          <a:xfrm>
            <a:off x="468313" y="3965575"/>
            <a:ext cx="887412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1 قطره</a:t>
            </a:r>
          </a:p>
        </p:txBody>
      </p:sp>
      <p:sp>
        <p:nvSpPr>
          <p:cNvPr id="35861" name="WordArt 21"/>
          <p:cNvSpPr>
            <a:spLocks noChangeArrowheads="1" noChangeShapeType="1" noTextEdit="1"/>
          </p:cNvSpPr>
          <p:nvPr/>
        </p:nvSpPr>
        <p:spPr bwMode="auto">
          <a:xfrm>
            <a:off x="2389188" y="4686300"/>
            <a:ext cx="887412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1 قطره</a:t>
            </a:r>
          </a:p>
        </p:txBody>
      </p:sp>
      <p:sp>
        <p:nvSpPr>
          <p:cNvPr id="35862" name="WordArt 22"/>
          <p:cNvSpPr>
            <a:spLocks noChangeArrowheads="1" noChangeShapeType="1" noTextEdit="1"/>
          </p:cNvSpPr>
          <p:nvPr/>
        </p:nvSpPr>
        <p:spPr bwMode="auto">
          <a:xfrm>
            <a:off x="4356100" y="5478463"/>
            <a:ext cx="887413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1 قطره</a:t>
            </a:r>
          </a:p>
        </p:txBody>
      </p:sp>
      <p:sp>
        <p:nvSpPr>
          <p:cNvPr id="35863" name="WordArt 23"/>
          <p:cNvSpPr>
            <a:spLocks noChangeArrowheads="1" noChangeShapeType="1" noTextEdit="1"/>
          </p:cNvSpPr>
          <p:nvPr/>
        </p:nvSpPr>
        <p:spPr bwMode="auto">
          <a:xfrm>
            <a:off x="4495800" y="4181475"/>
            <a:ext cx="436563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35864" name="WordArt 24"/>
          <p:cNvSpPr>
            <a:spLocks noChangeArrowheads="1" noChangeShapeType="1" noTextEdit="1"/>
          </p:cNvSpPr>
          <p:nvPr/>
        </p:nvSpPr>
        <p:spPr bwMode="auto">
          <a:xfrm>
            <a:off x="750888" y="4941888"/>
            <a:ext cx="436562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35865" name="WordArt 25"/>
          <p:cNvSpPr>
            <a:spLocks noChangeArrowheads="1" noChangeShapeType="1" noTextEdit="1"/>
          </p:cNvSpPr>
          <p:nvPr/>
        </p:nvSpPr>
        <p:spPr bwMode="auto">
          <a:xfrm>
            <a:off x="2627313" y="4076700"/>
            <a:ext cx="436562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35866" name="WordArt 26"/>
          <p:cNvSpPr>
            <a:spLocks noChangeArrowheads="1" noChangeShapeType="1" noTextEdit="1"/>
          </p:cNvSpPr>
          <p:nvPr/>
        </p:nvSpPr>
        <p:spPr bwMode="auto">
          <a:xfrm>
            <a:off x="4500563" y="4829175"/>
            <a:ext cx="436562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35867" name="WordArt 27"/>
          <p:cNvSpPr>
            <a:spLocks noChangeArrowheads="1" noChangeShapeType="1" noTextEdit="1"/>
          </p:cNvSpPr>
          <p:nvPr/>
        </p:nvSpPr>
        <p:spPr bwMode="auto">
          <a:xfrm>
            <a:off x="755650" y="5661025"/>
            <a:ext cx="436563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35868" name="WordArt 28"/>
          <p:cNvSpPr>
            <a:spLocks noChangeArrowheads="1" noChangeShapeType="1" noTextEdit="1"/>
          </p:cNvSpPr>
          <p:nvPr/>
        </p:nvSpPr>
        <p:spPr bwMode="auto">
          <a:xfrm>
            <a:off x="2627313" y="5622925"/>
            <a:ext cx="436562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-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2"/>
          <a:srcRect r="30369" b="7925"/>
          <a:stretch>
            <a:fillRect/>
          </a:stretch>
        </p:blipFill>
        <p:spPr bwMode="auto">
          <a:xfrm>
            <a:off x="1307343" y="2922883"/>
            <a:ext cx="3768713" cy="34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AutoShape 2"/>
          <p:cNvSpPr>
            <a:spLocks noGrp="1" noChangeArrowheads="1"/>
          </p:cNvSpPr>
          <p:nvPr>
            <p:ph type="title"/>
          </p:nvPr>
        </p:nvSpPr>
        <p:spPr>
          <a:xfrm>
            <a:off x="1426008" y="1200039"/>
            <a:ext cx="5888351" cy="5497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Blood group test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l="67539" b="6697"/>
          <a:stretch>
            <a:fillRect/>
          </a:stretch>
        </p:blipFill>
        <p:spPr bwMode="auto">
          <a:xfrm>
            <a:off x="5076056" y="2899882"/>
            <a:ext cx="1756905" cy="349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14_12"/>
          <p:cNvPicPr>
            <a:picLocks noChangeAspect="1" noChangeArrowheads="1"/>
          </p:cNvPicPr>
          <p:nvPr/>
        </p:nvPicPr>
        <p:blipFill>
          <a:blip r:embed="rId3"/>
          <a:srcRect t="2976" r="4107" b="64782"/>
          <a:stretch>
            <a:fillRect/>
          </a:stretch>
        </p:blipFill>
        <p:spPr bwMode="auto">
          <a:xfrm>
            <a:off x="1443659" y="1772816"/>
            <a:ext cx="5122835" cy="115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CC8F4-D1FE-0041-4555-6E41ECF66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734B6-259D-4050-4E33-92804A403A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9E879-F74F-0BCD-C3ED-2E98E5513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76" y="1180679"/>
            <a:ext cx="7559248" cy="564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008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143000"/>
          </a:xfrm>
        </p:spPr>
        <p:txBody>
          <a:bodyPr>
            <a:normAutofit/>
          </a:bodyPr>
          <a:lstStyle/>
          <a:p>
            <a:r>
              <a:rPr lang="fa-IR" sz="3200" b="1" dirty="0">
                <a:cs typeface="B Nazanin" pitchFamily="2" charset="-78"/>
              </a:rPr>
              <a:t>علل خطاها و اشتباهات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38338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a-IR" sz="2800" dirty="0">
                <a:cs typeface="B Nazanin" pitchFamily="2" charset="-78"/>
              </a:rPr>
              <a:t>واکنشهای مثبت کاذب</a:t>
            </a:r>
          </a:p>
          <a:p>
            <a:pPr lvl="1">
              <a:buFont typeface="Wingdings" pitchFamily="2" charset="2"/>
              <a:buChar char="ü"/>
            </a:pPr>
            <a:r>
              <a:rPr lang="fa-IR" sz="2000" dirty="0">
                <a:cs typeface="B Nazanin" pitchFamily="2" charset="-78"/>
              </a:rPr>
              <a:t>پدیده رولو</a:t>
            </a:r>
            <a:r>
              <a:rPr lang="en-US" sz="2000" dirty="0" err="1">
                <a:cs typeface="B Nazanin" pitchFamily="2" charset="-78"/>
              </a:rPr>
              <a:t>Rouleux</a:t>
            </a:r>
            <a:r>
              <a:rPr lang="en-US" sz="2000" dirty="0">
                <a:cs typeface="B Nazanin" pitchFamily="2" charset="-78"/>
              </a:rPr>
              <a:t> </a:t>
            </a:r>
            <a:endParaRPr lang="fa-IR" sz="2000" dirty="0">
              <a:cs typeface="B Nazanin" pitchFamily="2" charset="-78"/>
            </a:endParaRPr>
          </a:p>
          <a:p>
            <a:pPr lvl="1">
              <a:buFont typeface="Wingdings" pitchFamily="2" charset="2"/>
              <a:buChar char="ü"/>
            </a:pPr>
            <a:r>
              <a:rPr lang="fa-IR" sz="2000" dirty="0">
                <a:cs typeface="B Nazanin" pitchFamily="2" charset="-78"/>
              </a:rPr>
              <a:t>آگلوتیناسیون خودبخودی گلبولهای قرمز در بعضی از بیماریها</a:t>
            </a:r>
          </a:p>
          <a:p>
            <a:pPr lvl="1">
              <a:buNone/>
            </a:pPr>
            <a:endParaRPr lang="fa-IR" sz="2400" dirty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sz="2800" dirty="0">
                <a:cs typeface="B Nazanin" pitchFamily="2" charset="-78"/>
              </a:rPr>
              <a:t>واکنش های منفی کاذب</a:t>
            </a:r>
          </a:p>
          <a:p>
            <a:pPr lvl="2">
              <a:buFont typeface="Wingdings" pitchFamily="2" charset="2"/>
              <a:buChar char="ü"/>
            </a:pPr>
            <a:r>
              <a:rPr lang="fa-IR" sz="2000" dirty="0">
                <a:cs typeface="B Nazanin" pitchFamily="2" charset="-78"/>
              </a:rPr>
              <a:t>بکار بردن کیتهای بد و خراب</a:t>
            </a:r>
          </a:p>
          <a:p>
            <a:pPr lvl="2">
              <a:buFont typeface="Wingdings" pitchFamily="2" charset="2"/>
              <a:buChar char="ü"/>
            </a:pPr>
            <a:r>
              <a:rPr lang="fa-IR" sz="2000" dirty="0">
                <a:cs typeface="B Nazanin" pitchFamily="2" charset="-78"/>
              </a:rPr>
              <a:t>ضعيف بودن آنتي ژن </a:t>
            </a:r>
            <a:r>
              <a:rPr lang="en-US" sz="2000" dirty="0">
                <a:cs typeface="B Nazanin" pitchFamily="2" charset="-78"/>
              </a:rPr>
              <a:t>A</a:t>
            </a:r>
            <a:r>
              <a:rPr lang="fa-IR" sz="2000" dirty="0">
                <a:cs typeface="B Nazanin" pitchFamily="2" charset="-78"/>
              </a:rPr>
              <a:t> يا </a:t>
            </a:r>
            <a:r>
              <a:rPr lang="en-US" sz="2000" dirty="0">
                <a:cs typeface="B Nazanin" pitchFamily="2" charset="-78"/>
              </a:rPr>
              <a:t>B</a:t>
            </a:r>
            <a:endParaRPr lang="fa-IR" sz="20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 b="50118"/>
          <a:stretch>
            <a:fillRect/>
          </a:stretch>
        </p:blipFill>
        <p:spPr>
          <a:xfrm>
            <a:off x="812438" y="1628800"/>
            <a:ext cx="7519123" cy="4464511"/>
          </a:xfrm>
          <a:noFill/>
          <a:ln/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 t="49882"/>
          <a:stretch>
            <a:fillRect/>
          </a:stretch>
        </p:blipFill>
        <p:spPr>
          <a:xfrm>
            <a:off x="611560" y="1628800"/>
            <a:ext cx="7348657" cy="4248472"/>
          </a:xfrm>
          <a:noFill/>
          <a:ln/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345332"/>
            <a:ext cx="77724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/>
              <a:t>انتقال خون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2261963"/>
            <a:ext cx="7772400" cy="3857652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>
                <a:cs typeface="B Nazanin" pitchFamily="2" charset="-78"/>
              </a:rPr>
              <a:t>تعیین گروه خونی سیستم  </a:t>
            </a:r>
            <a:r>
              <a:rPr lang="en-US" sz="1800" dirty="0">
                <a:cs typeface="B Nazanin" pitchFamily="2" charset="-78"/>
              </a:rPr>
              <a:t>ABO</a:t>
            </a:r>
            <a:r>
              <a:rPr lang="fa-IR" sz="1800" dirty="0">
                <a:cs typeface="B Nazanin" pitchFamily="2" charset="-78"/>
              </a:rPr>
              <a:t> و </a:t>
            </a:r>
            <a:r>
              <a:rPr lang="en-US" sz="1800" dirty="0" err="1">
                <a:cs typeface="B Nazanin" pitchFamily="2" charset="-78"/>
              </a:rPr>
              <a:t>Rh</a:t>
            </a:r>
            <a:r>
              <a:rPr lang="en-US" sz="1800" dirty="0">
                <a:cs typeface="B Nazanin" pitchFamily="2" charset="-78"/>
              </a:rPr>
              <a:t> </a:t>
            </a:r>
            <a:endParaRPr lang="fa-IR" sz="2000" dirty="0">
              <a:cs typeface="B Nazanin" pitchFamily="2" charset="-78"/>
            </a:endParaRPr>
          </a:p>
          <a:p>
            <a:pPr algn="r" rtl="1"/>
            <a:r>
              <a:rPr lang="fa-IR" sz="2000" dirty="0">
                <a:cs typeface="B Nazanin" pitchFamily="2" charset="-78"/>
              </a:rPr>
              <a:t>آزمایش </a:t>
            </a:r>
            <a:r>
              <a:rPr lang="en-US" sz="1800" dirty="0">
                <a:cs typeface="B Nazanin" pitchFamily="2" charset="-78"/>
              </a:rPr>
              <a:t>Cross match</a:t>
            </a:r>
            <a:endParaRPr lang="fa-IR" sz="2000" dirty="0">
              <a:cs typeface="B Nazanin" pitchFamily="2" charset="-78"/>
            </a:endParaRPr>
          </a:p>
          <a:p>
            <a:pPr marL="0" indent="0" algn="r" rtl="1">
              <a:buNone/>
            </a:pPr>
            <a:endParaRPr lang="fa-IR" sz="2000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سه دسته آنتی بادی می توانند در انتقال خون موجب دردسر شوند:</a:t>
            </a:r>
            <a:endParaRPr lang="en-US" sz="2000" dirty="0">
              <a:cs typeface="B Nazanin" pitchFamily="2" charset="-78"/>
            </a:endParaRPr>
          </a:p>
          <a:p>
            <a:pPr lvl="1" algn="r" rtl="1"/>
            <a:r>
              <a:rPr lang="fa-IR" sz="1800" dirty="0">
                <a:cs typeface="B Nazanin" pitchFamily="2" charset="-78"/>
              </a:rPr>
              <a:t>انتی بادیهای طبیعی  یا سرد </a:t>
            </a:r>
            <a:r>
              <a:rPr lang="fa-IR" sz="1600" dirty="0">
                <a:cs typeface="+mj-cs"/>
              </a:rPr>
              <a:t>(</a:t>
            </a:r>
            <a:r>
              <a:rPr lang="en-CA" sz="1600" dirty="0" err="1">
                <a:cs typeface="+mj-cs"/>
              </a:rPr>
              <a:t>IgM</a:t>
            </a:r>
            <a:r>
              <a:rPr lang="fa-IR" sz="1600" dirty="0">
                <a:cs typeface="+mj-cs"/>
              </a:rPr>
              <a:t>)</a:t>
            </a:r>
            <a:endParaRPr lang="fa-IR" sz="1800" dirty="0">
              <a:cs typeface="+mj-cs"/>
            </a:endParaRPr>
          </a:p>
          <a:p>
            <a:pPr lvl="1" algn="r" rtl="1"/>
            <a:r>
              <a:rPr lang="fa-IR" sz="1800" dirty="0">
                <a:cs typeface="B Nazanin" pitchFamily="2" charset="-78"/>
              </a:rPr>
              <a:t>آنتی بادیهای گرم (آنتی بادیهای ضد </a:t>
            </a:r>
            <a:r>
              <a:rPr lang="en-US" sz="1800" dirty="0">
                <a:cs typeface="B Nazanin" pitchFamily="2" charset="-78"/>
              </a:rPr>
              <a:t>    (</a:t>
            </a:r>
            <a:r>
              <a:rPr lang="en-US" sz="1600" dirty="0" err="1">
                <a:cs typeface="+mj-cs"/>
              </a:rPr>
              <a:t>Rh</a:t>
            </a:r>
            <a:endParaRPr lang="en-US" sz="1800" dirty="0">
              <a:cs typeface="+mj-cs"/>
            </a:endParaRPr>
          </a:p>
          <a:p>
            <a:pPr lvl="1" algn="r" rtl="1"/>
            <a:r>
              <a:rPr lang="fa-IR" sz="1800" dirty="0">
                <a:cs typeface="B Nazanin" pitchFamily="2" charset="-78"/>
              </a:rPr>
              <a:t>آنتی بادی های یک ظرفیتی ناقص و بلوکان </a:t>
            </a:r>
            <a:r>
              <a:rPr lang="fa-IR" sz="1600" dirty="0">
                <a:cs typeface="B Nazanin" pitchFamily="2" charset="-78"/>
              </a:rPr>
              <a:t>(آنتی بادیهای ضد </a:t>
            </a:r>
            <a:r>
              <a:rPr lang="en-US" sz="1600" dirty="0" err="1">
                <a:cs typeface="+mj-cs"/>
              </a:rPr>
              <a:t>Rh</a:t>
            </a:r>
            <a:r>
              <a:rPr lang="en-US" sz="1600" dirty="0">
                <a:cs typeface="+mj-cs"/>
              </a:rPr>
              <a:t> Du</a:t>
            </a:r>
            <a:r>
              <a:rPr lang="fa-IR" sz="1600" dirty="0">
                <a:cs typeface="+mj-cs"/>
              </a:rPr>
              <a:t>، </a:t>
            </a:r>
            <a:r>
              <a:rPr lang="fa-IR" sz="1600" dirty="0">
                <a:cs typeface="B Nazanin" pitchFamily="2" charset="-78"/>
              </a:rPr>
              <a:t>ضد</a:t>
            </a:r>
            <a:r>
              <a:rPr lang="fa-IR" sz="1600" dirty="0">
                <a:cs typeface="+mj-cs"/>
              </a:rPr>
              <a:t> </a:t>
            </a:r>
            <a:r>
              <a:rPr lang="en-US" sz="1600" dirty="0">
                <a:cs typeface="+mj-cs"/>
              </a:rPr>
              <a:t>Duffy</a:t>
            </a:r>
            <a:r>
              <a:rPr lang="fa-IR" sz="1600" dirty="0">
                <a:cs typeface="B Nazanin" pitchFamily="2" charset="-78"/>
              </a:rPr>
              <a:t>)</a:t>
            </a:r>
            <a:r>
              <a:rPr lang="fa-IR" sz="1600" dirty="0">
                <a:cs typeface="+mj-cs"/>
              </a:rPr>
              <a:t> </a:t>
            </a:r>
            <a:endParaRPr lang="en-US" sz="1800" dirty="0">
              <a:cs typeface="+mj-cs"/>
            </a:endParaRPr>
          </a:p>
          <a:p>
            <a:pPr algn="r" rtl="1"/>
            <a:endParaRPr lang="fa-IR" sz="2000" dirty="0">
              <a:cs typeface="B Nazanin" pitchFamily="2" charset="-78"/>
            </a:endParaRPr>
          </a:p>
        </p:txBody>
      </p:sp>
      <p:pic>
        <p:nvPicPr>
          <p:cNvPr id="4" name="Picture 2" descr="18"/>
          <p:cNvPicPr>
            <a:picLocks noChangeAspect="1" noChangeArrowheads="1"/>
          </p:cNvPicPr>
          <p:nvPr/>
        </p:nvPicPr>
        <p:blipFill>
          <a:blip r:embed="rId2"/>
          <a:srcRect b="27998"/>
          <a:stretch>
            <a:fillRect/>
          </a:stretch>
        </p:blipFill>
        <p:spPr>
          <a:xfrm>
            <a:off x="1403648" y="4941168"/>
            <a:ext cx="5734958" cy="13972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50656" y="1691777"/>
            <a:ext cx="7098241" cy="932587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0000" lnSpcReduction="1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B Majid Shadow" pitchFamily="2" charset="-78"/>
              </a:rPr>
              <a:t>کراس مچ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Majid Shadow" pitchFamily="2" charset="-78"/>
              </a:rPr>
              <a:t> 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Majid Shadow" pitchFamily="2" charset="-78"/>
              </a:rPr>
            </a:b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B Majid Shadow" pitchFamily="2" charset="-78"/>
              </a:rPr>
              <a:t>Cross matching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022879" y="2904567"/>
            <a:ext cx="7098241" cy="369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1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35496" y="2485365"/>
            <a:ext cx="3789617" cy="3626740"/>
            <a:chOff x="-107380" y="1484313"/>
            <a:chExt cx="4393628" cy="4445017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2786050" y="1484313"/>
              <a:ext cx="720725" cy="3816350"/>
            </a:xfrm>
            <a:prstGeom prst="can">
              <a:avLst>
                <a:gd name="adj" fmla="val 132379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 dirty="0">
                  <a:latin typeface="Arial" pitchFamily="34" charset="0"/>
                </a:rPr>
                <a:t>Serum</a:t>
              </a:r>
            </a:p>
            <a:p>
              <a:pPr algn="ctr"/>
              <a:endParaRPr lang="en-US" sz="1400" dirty="0">
                <a:latin typeface="Arial" pitchFamily="34" charset="0"/>
              </a:endParaRPr>
            </a:p>
            <a:p>
              <a:pPr algn="ctr"/>
              <a:endParaRPr lang="en-US" sz="1400" dirty="0">
                <a:latin typeface="Arial" pitchFamily="34" charset="0"/>
              </a:endParaRPr>
            </a:p>
            <a:p>
              <a:pPr algn="ctr"/>
              <a:endParaRPr lang="en-US" sz="1400" dirty="0">
                <a:latin typeface="Arial" pitchFamily="34" charset="0"/>
              </a:endParaRPr>
            </a:p>
            <a:p>
              <a:pPr algn="ctr"/>
              <a:r>
                <a:rPr lang="en-US" sz="1400" dirty="0">
                  <a:latin typeface="Arial" pitchFamily="34" charset="0"/>
                </a:rPr>
                <a:t>RBC</a:t>
              </a:r>
            </a:p>
            <a:p>
              <a:pPr algn="ctr"/>
              <a:endParaRPr lang="en-US" sz="1400" dirty="0">
                <a:latin typeface="Arial" pitchFamily="34" charset="0"/>
              </a:endParaRPr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2779705" y="4214818"/>
              <a:ext cx="7207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284530" y="450057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2857488" y="4786322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3213092" y="4572008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2933685" y="4652963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3070216" y="4714884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219437" y="464186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3284530" y="472440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3000364" y="485776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3141654" y="4868863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3070216" y="5013325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2863833" y="4927612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3005123" y="450850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3213092" y="4941888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>
              <a:off x="2786050" y="3284538"/>
              <a:ext cx="7207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40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-107380" y="2549538"/>
              <a:ext cx="2738438" cy="4508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1">
                <a:defRPr/>
              </a:pPr>
              <a:r>
                <a:rPr lang="fa-IR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 دهنده 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Donor</a:t>
              </a:r>
              <a:endParaRPr lang="fa-I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endParaRPr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 flipV="1">
              <a:off x="2122489" y="5169231"/>
              <a:ext cx="663561" cy="45719"/>
            </a:xfrm>
            <a:prstGeom prst="line">
              <a:avLst/>
            </a:prstGeom>
            <a:noFill/>
            <a:ln w="57150">
              <a:solidFill>
                <a:srgbClr val="00CC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 flipV="1">
              <a:off x="1979613" y="3149594"/>
              <a:ext cx="592123" cy="65092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45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2139948" y="5640405"/>
              <a:ext cx="2146300" cy="2889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1"/>
              <a:r>
                <a:rPr lang="fa-IR" sz="3600" kern="10" dirty="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Arial"/>
                  <a:cs typeface="Arial"/>
                </a:rPr>
                <a:t>كراس مچ مينور</a:t>
              </a:r>
            </a:p>
          </p:txBody>
        </p:sp>
        <p:sp>
          <p:nvSpPr>
            <p:cNvPr id="46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-71470" y="4478365"/>
              <a:ext cx="2952718" cy="37939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1">
                <a:defRPr/>
              </a:pPr>
              <a:r>
                <a:rPr lang="fa-IR" sz="11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 Black"/>
                  <a:cs typeface="B Nazanin" pitchFamily="2" charset="-78"/>
                </a:rPr>
                <a:t>گيرنده</a:t>
              </a:r>
              <a:r>
                <a:rPr lang="en-US" sz="11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 Black"/>
                  <a:cs typeface="B Nazanin" pitchFamily="2" charset="-78"/>
                </a:rPr>
                <a:t>Recepient</a:t>
              </a:r>
              <a:r>
                <a:rPr lang="en-US" sz="11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 Black"/>
                  <a:cs typeface="B Nazanin" pitchFamily="2" charset="-78"/>
                </a:rPr>
                <a:t> </a:t>
              </a:r>
              <a:endParaRPr lang="fa-IR" sz="11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Arial Black"/>
                <a:cs typeface="B Nazanin" pitchFamily="2" charset="-78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619678" y="2459646"/>
            <a:ext cx="3840754" cy="3512755"/>
            <a:chOff x="4048174" y="1484313"/>
            <a:chExt cx="4452916" cy="4305314"/>
          </a:xfrm>
        </p:grpSpPr>
        <p:sp>
          <p:nvSpPr>
            <p:cNvPr id="26" name="AutoShape 23"/>
            <p:cNvSpPr>
              <a:spLocks noChangeArrowheads="1"/>
            </p:cNvSpPr>
            <p:nvPr/>
          </p:nvSpPr>
          <p:spPr bwMode="auto">
            <a:xfrm>
              <a:off x="7019925" y="1484313"/>
              <a:ext cx="720725" cy="3816350"/>
            </a:xfrm>
            <a:prstGeom prst="can">
              <a:avLst>
                <a:gd name="adj" fmla="val 132379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 dirty="0">
                  <a:latin typeface="Arial" pitchFamily="34" charset="0"/>
                </a:rPr>
                <a:t>Serum</a:t>
              </a:r>
            </a:p>
            <a:p>
              <a:pPr algn="ctr"/>
              <a:endParaRPr lang="en-US" sz="1400" dirty="0">
                <a:latin typeface="Arial" pitchFamily="34" charset="0"/>
              </a:endParaRPr>
            </a:p>
            <a:p>
              <a:pPr algn="ctr"/>
              <a:endParaRPr lang="en-US" sz="1400" dirty="0">
                <a:latin typeface="Arial" pitchFamily="34" charset="0"/>
              </a:endParaRPr>
            </a:p>
            <a:p>
              <a:pPr algn="ctr"/>
              <a:r>
                <a:rPr lang="en-US" sz="1400" dirty="0">
                  <a:latin typeface="Arial" pitchFamily="34" charset="0"/>
                </a:rPr>
                <a:t>RBC</a:t>
              </a:r>
            </a:p>
            <a:p>
              <a:pPr algn="ctr"/>
              <a:endParaRPr lang="en-US" sz="1400" dirty="0">
                <a:latin typeface="Arial" pitchFamily="34" charset="0"/>
              </a:endParaRPr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7092950" y="472440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7308850" y="472440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7235825" y="5084763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7451725" y="4941888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auto">
            <a:xfrm>
              <a:off x="7092950" y="4941888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7451725" y="4797425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3" name="Oval 30"/>
            <p:cNvSpPr>
              <a:spLocks noChangeArrowheads="1"/>
            </p:cNvSpPr>
            <p:nvPr/>
          </p:nvSpPr>
          <p:spPr bwMode="auto">
            <a:xfrm>
              <a:off x="7235825" y="4652963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4" name="Oval 31"/>
            <p:cNvSpPr>
              <a:spLocks noChangeArrowheads="1"/>
            </p:cNvSpPr>
            <p:nvPr/>
          </p:nvSpPr>
          <p:spPr bwMode="auto">
            <a:xfrm>
              <a:off x="7380288" y="4868863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5" name="Oval 32"/>
            <p:cNvSpPr>
              <a:spLocks noChangeArrowheads="1"/>
            </p:cNvSpPr>
            <p:nvPr/>
          </p:nvSpPr>
          <p:spPr bwMode="auto">
            <a:xfrm>
              <a:off x="7235825" y="4868863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7451725" y="4581525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auto">
            <a:xfrm>
              <a:off x="7308850" y="4641860"/>
              <a:ext cx="215900" cy="2159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a-IR" sz="1400"/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7019925" y="4292600"/>
              <a:ext cx="7207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>
              <a:off x="7019925" y="3429000"/>
              <a:ext cx="792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44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6269065" y="5500702"/>
              <a:ext cx="2232025" cy="2889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1"/>
              <a:r>
                <a:rPr lang="fa-IR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"/>
                  <a:cs typeface="Arial"/>
                </a:rPr>
                <a:t>كراس مچ ما‍ژور</a:t>
              </a:r>
            </a:p>
          </p:txBody>
        </p:sp>
        <p:sp>
          <p:nvSpPr>
            <p:cNvPr id="47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4262454" y="4500570"/>
              <a:ext cx="2738438" cy="4508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1">
                <a:defRPr/>
              </a:pPr>
              <a:r>
                <a:rPr lang="fa-IR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 دهنده 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Donor</a:t>
              </a:r>
              <a:endParaRPr lang="fa-I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endParaRPr>
            </a:p>
          </p:txBody>
        </p:sp>
        <p:sp>
          <p:nvSpPr>
            <p:cNvPr id="4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048174" y="2571744"/>
              <a:ext cx="2952718" cy="37939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1">
                <a:defRPr/>
              </a:pPr>
              <a:r>
                <a:rPr lang="fa-IR" sz="11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 Black"/>
                  <a:cs typeface="B Nazanin" pitchFamily="2" charset="-78"/>
                </a:rPr>
                <a:t>گيرنده</a:t>
              </a:r>
              <a:r>
                <a:rPr lang="en-US" sz="11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 Black"/>
                  <a:cs typeface="B Nazanin" pitchFamily="2" charset="-78"/>
                </a:rPr>
                <a:t>Recepient</a:t>
              </a:r>
              <a:r>
                <a:rPr lang="en-US" sz="11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Arial Black"/>
                  <a:cs typeface="B Nazanin" pitchFamily="2" charset="-78"/>
                </a:rPr>
                <a:t> </a:t>
              </a:r>
              <a:endParaRPr lang="fa-IR" sz="11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Arial Black"/>
                <a:cs typeface="B Nazanin" pitchFamily="2" charset="-78"/>
              </a:endParaRPr>
            </a:p>
          </p:txBody>
        </p:sp>
        <p:sp>
          <p:nvSpPr>
            <p:cNvPr id="49" name="Line 39"/>
            <p:cNvSpPr>
              <a:spLocks noChangeShapeType="1"/>
            </p:cNvSpPr>
            <p:nvPr/>
          </p:nvSpPr>
          <p:spPr bwMode="auto">
            <a:xfrm flipV="1">
              <a:off x="6286512" y="3071810"/>
              <a:ext cx="663561" cy="45719"/>
            </a:xfrm>
            <a:prstGeom prst="line">
              <a:avLst/>
            </a:prstGeom>
            <a:noFill/>
            <a:ln w="57150">
              <a:solidFill>
                <a:srgbClr val="00CC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50" name="Line 40"/>
            <p:cNvSpPr>
              <a:spLocks noChangeShapeType="1"/>
            </p:cNvSpPr>
            <p:nvPr/>
          </p:nvSpPr>
          <p:spPr bwMode="auto">
            <a:xfrm flipV="1">
              <a:off x="6265893" y="4929198"/>
              <a:ext cx="592123" cy="65092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02387-BC11-6970-B820-C3C485CEE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90106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 Matching Procedure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8289F30-7F3B-3B00-FEAC-C2B9FAC2E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37479"/>
              </p:ext>
            </p:extLst>
          </p:nvPr>
        </p:nvGraphicFramePr>
        <p:xfrm>
          <a:off x="1207294" y="3933056"/>
          <a:ext cx="672941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4706">
                  <a:extLst>
                    <a:ext uri="{9D8B030D-6E8A-4147-A177-3AD203B41FA5}">
                      <a16:colId xmlns:a16="http://schemas.microsoft.com/office/drawing/2014/main" val="1634852922"/>
                    </a:ext>
                  </a:extLst>
                </a:gridCol>
                <a:gridCol w="3364706">
                  <a:extLst>
                    <a:ext uri="{9D8B030D-6E8A-4147-A177-3AD203B41FA5}">
                      <a16:colId xmlns:a16="http://schemas.microsoft.com/office/drawing/2014/main" val="480737288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Phase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Detects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89975561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 phase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 incompatibilities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70050232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Alb phase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Rh incompatibilities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0589258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AHG phase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Duffy, Kidd, others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632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6067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Oval 5"/>
          <p:cNvSpPr>
            <a:spLocks noChangeArrowheads="1"/>
          </p:cNvSpPr>
          <p:nvPr/>
        </p:nvSpPr>
        <p:spPr bwMode="auto">
          <a:xfrm>
            <a:off x="1066800" y="36393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76806" name="AutoShape 6"/>
          <p:cNvSpPr>
            <a:spLocks noChangeArrowheads="1"/>
          </p:cNvSpPr>
          <p:nvPr/>
        </p:nvSpPr>
        <p:spPr bwMode="auto">
          <a:xfrm>
            <a:off x="3733800" y="2648744"/>
            <a:ext cx="685800" cy="2895600"/>
          </a:xfrm>
          <a:prstGeom prst="can">
            <a:avLst>
              <a:gd name="adj" fmla="val 44216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600">
              <a:latin typeface="Arial" charset="0"/>
            </a:endParaRPr>
          </a:p>
        </p:txBody>
      </p:sp>
      <p:sp>
        <p:nvSpPr>
          <p:cNvPr id="26629" name="AutoShape 7"/>
          <p:cNvSpPr>
            <a:spLocks noChangeArrowheads="1"/>
          </p:cNvSpPr>
          <p:nvPr/>
        </p:nvSpPr>
        <p:spPr bwMode="auto">
          <a:xfrm>
            <a:off x="3733800" y="4782344"/>
            <a:ext cx="685800" cy="762000"/>
          </a:xfrm>
          <a:prstGeom prst="can">
            <a:avLst>
              <a:gd name="adj" fmla="val 11636"/>
            </a:avLst>
          </a:prstGeom>
          <a:solidFill>
            <a:srgbClr val="FFE6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0" name="Oval 8"/>
          <p:cNvSpPr>
            <a:spLocks noChangeArrowheads="1"/>
          </p:cNvSpPr>
          <p:nvPr/>
        </p:nvSpPr>
        <p:spPr bwMode="auto">
          <a:xfrm>
            <a:off x="1295400" y="42489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1" name="Oval 9"/>
          <p:cNvSpPr>
            <a:spLocks noChangeArrowheads="1"/>
          </p:cNvSpPr>
          <p:nvPr/>
        </p:nvSpPr>
        <p:spPr bwMode="auto">
          <a:xfrm>
            <a:off x="1981200" y="37917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2" name="Oval 10"/>
          <p:cNvSpPr>
            <a:spLocks noChangeArrowheads="1"/>
          </p:cNvSpPr>
          <p:nvPr/>
        </p:nvSpPr>
        <p:spPr bwMode="auto">
          <a:xfrm>
            <a:off x="2209800" y="28773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3" name="Oval 11"/>
          <p:cNvSpPr>
            <a:spLocks noChangeArrowheads="1"/>
          </p:cNvSpPr>
          <p:nvPr/>
        </p:nvSpPr>
        <p:spPr bwMode="auto">
          <a:xfrm>
            <a:off x="1676400" y="32583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4" name="Oval 12"/>
          <p:cNvSpPr>
            <a:spLocks noChangeArrowheads="1"/>
          </p:cNvSpPr>
          <p:nvPr/>
        </p:nvSpPr>
        <p:spPr bwMode="auto">
          <a:xfrm>
            <a:off x="1143000" y="27249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5" name="Text Box 19"/>
          <p:cNvSpPr txBox="1">
            <a:spLocks noChangeArrowheads="1"/>
          </p:cNvSpPr>
          <p:nvPr/>
        </p:nvSpPr>
        <p:spPr bwMode="auto">
          <a:xfrm>
            <a:off x="838200" y="5696744"/>
            <a:ext cx="160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Donor RBCs (washed)</a:t>
            </a:r>
          </a:p>
        </p:txBody>
      </p:sp>
      <p:sp>
        <p:nvSpPr>
          <p:cNvPr id="26636" name="Text Box 20"/>
          <p:cNvSpPr txBox="1">
            <a:spLocks noChangeArrowheads="1"/>
          </p:cNvSpPr>
          <p:nvPr/>
        </p:nvSpPr>
        <p:spPr bwMode="auto">
          <a:xfrm>
            <a:off x="3276600" y="5696744"/>
            <a:ext cx="2057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Patient serum</a:t>
            </a:r>
          </a:p>
        </p:txBody>
      </p:sp>
      <p:sp>
        <p:nvSpPr>
          <p:cNvPr id="26637" name="AutoShape 21"/>
          <p:cNvSpPr>
            <a:spLocks noChangeArrowheads="1"/>
          </p:cNvSpPr>
          <p:nvPr/>
        </p:nvSpPr>
        <p:spPr bwMode="auto">
          <a:xfrm rot="-2070512">
            <a:off x="4460875" y="4064794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8" name="AutoShape 22"/>
          <p:cNvSpPr>
            <a:spLocks noChangeArrowheads="1"/>
          </p:cNvSpPr>
          <p:nvPr/>
        </p:nvSpPr>
        <p:spPr bwMode="auto">
          <a:xfrm>
            <a:off x="4572000" y="4706144"/>
            <a:ext cx="1295400" cy="304800"/>
          </a:xfrm>
          <a:prstGeom prst="rightArrow">
            <a:avLst>
              <a:gd name="adj1" fmla="val 50000"/>
              <a:gd name="adj2" fmla="val 106250"/>
            </a:avLst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39" name="Text Box 23"/>
          <p:cNvSpPr txBox="1">
            <a:spLocks noChangeArrowheads="1"/>
          </p:cNvSpPr>
          <p:nvPr/>
        </p:nvSpPr>
        <p:spPr bwMode="auto">
          <a:xfrm>
            <a:off x="5562600" y="3639344"/>
            <a:ext cx="3352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No agglutination ~ compatible</a:t>
            </a:r>
          </a:p>
        </p:txBody>
      </p:sp>
      <p:sp>
        <p:nvSpPr>
          <p:cNvPr id="26640" name="Text Box 24"/>
          <p:cNvSpPr txBox="1">
            <a:spLocks noChangeArrowheads="1"/>
          </p:cNvSpPr>
          <p:nvPr/>
        </p:nvSpPr>
        <p:spPr bwMode="auto">
          <a:xfrm>
            <a:off x="5867400" y="4706144"/>
            <a:ext cx="3124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Agglutination ~ incompatible</a:t>
            </a:r>
          </a:p>
        </p:txBody>
      </p:sp>
      <p:sp>
        <p:nvSpPr>
          <p:cNvPr id="26641" name="Line 25"/>
          <p:cNvSpPr>
            <a:spLocks noChangeShapeType="1"/>
          </p:cNvSpPr>
          <p:nvPr/>
        </p:nvSpPr>
        <p:spPr bwMode="auto">
          <a:xfrm>
            <a:off x="3124200" y="3944144"/>
            <a:ext cx="0" cy="304800"/>
          </a:xfrm>
          <a:prstGeom prst="line">
            <a:avLst/>
          </a:prstGeom>
          <a:noFill/>
          <a:ln w="889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fa-IR" sz="1600"/>
          </a:p>
        </p:txBody>
      </p:sp>
      <p:sp>
        <p:nvSpPr>
          <p:cNvPr id="26642" name="Line 26"/>
          <p:cNvSpPr>
            <a:spLocks noChangeShapeType="1"/>
          </p:cNvSpPr>
          <p:nvPr/>
        </p:nvSpPr>
        <p:spPr bwMode="auto">
          <a:xfrm>
            <a:off x="2971800" y="4096544"/>
            <a:ext cx="304800" cy="0"/>
          </a:xfrm>
          <a:prstGeom prst="line">
            <a:avLst/>
          </a:prstGeom>
          <a:noFill/>
          <a:ln w="889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fa-IR" sz="1600"/>
          </a:p>
        </p:txBody>
      </p:sp>
      <p:sp>
        <p:nvSpPr>
          <p:cNvPr id="26643" name="AutoShape 27"/>
          <p:cNvSpPr>
            <a:spLocks noChangeArrowheads="1"/>
          </p:cNvSpPr>
          <p:nvPr/>
        </p:nvSpPr>
        <p:spPr bwMode="auto">
          <a:xfrm>
            <a:off x="838200" y="2572544"/>
            <a:ext cx="1981200" cy="2590800"/>
          </a:xfrm>
          <a:prstGeom prst="roundRect">
            <a:avLst>
              <a:gd name="adj" fmla="val 16667"/>
            </a:avLst>
          </a:prstGeom>
          <a:noFill/>
          <a:ln w="889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sp>
        <p:nvSpPr>
          <p:cNvPr id="26644" name="Freeform 28"/>
          <p:cNvSpPr>
            <a:spLocks/>
          </p:cNvSpPr>
          <p:nvPr/>
        </p:nvSpPr>
        <p:spPr bwMode="auto">
          <a:xfrm>
            <a:off x="1117600" y="1658144"/>
            <a:ext cx="749300" cy="914400"/>
          </a:xfrm>
          <a:custGeom>
            <a:avLst/>
            <a:gdLst>
              <a:gd name="T0" fmla="*/ 711200 w 472"/>
              <a:gd name="T1" fmla="*/ 914400 h 576"/>
              <a:gd name="T2" fmla="*/ 711200 w 472"/>
              <a:gd name="T3" fmla="*/ 457200 h 576"/>
              <a:gd name="T4" fmla="*/ 482600 w 472"/>
              <a:gd name="T5" fmla="*/ 381000 h 576"/>
              <a:gd name="T6" fmla="*/ 254000 w 472"/>
              <a:gd name="T7" fmla="*/ 457200 h 576"/>
              <a:gd name="T8" fmla="*/ 25400 w 472"/>
              <a:gd name="T9" fmla="*/ 304800 h 576"/>
              <a:gd name="T10" fmla="*/ 101600 w 472"/>
              <a:gd name="T11" fmla="*/ 0 h 5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2"/>
              <a:gd name="T19" fmla="*/ 0 h 576"/>
              <a:gd name="T20" fmla="*/ 472 w 472"/>
              <a:gd name="T21" fmla="*/ 576 h 5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2" h="576">
                <a:moveTo>
                  <a:pt x="448" y="576"/>
                </a:moveTo>
                <a:cubicBezTo>
                  <a:pt x="460" y="460"/>
                  <a:pt x="472" y="344"/>
                  <a:pt x="448" y="288"/>
                </a:cubicBezTo>
                <a:cubicBezTo>
                  <a:pt x="424" y="232"/>
                  <a:pt x="352" y="240"/>
                  <a:pt x="304" y="240"/>
                </a:cubicBezTo>
                <a:cubicBezTo>
                  <a:pt x="256" y="240"/>
                  <a:pt x="208" y="296"/>
                  <a:pt x="160" y="288"/>
                </a:cubicBezTo>
                <a:cubicBezTo>
                  <a:pt x="112" y="280"/>
                  <a:pt x="32" y="240"/>
                  <a:pt x="16" y="192"/>
                </a:cubicBezTo>
                <a:cubicBezTo>
                  <a:pt x="0" y="144"/>
                  <a:pt x="32" y="72"/>
                  <a:pt x="64" y="0"/>
                </a:cubicBezTo>
              </a:path>
            </a:pathLst>
          </a:custGeom>
          <a:noFill/>
          <a:ln w="133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 sz="1600"/>
          </a:p>
        </p:txBody>
      </p:sp>
      <p:sp>
        <p:nvSpPr>
          <p:cNvPr id="26645" name="Oval 30"/>
          <p:cNvSpPr>
            <a:spLocks noChangeArrowheads="1"/>
          </p:cNvSpPr>
          <p:nvPr/>
        </p:nvSpPr>
        <p:spPr bwMode="auto">
          <a:xfrm>
            <a:off x="1981200" y="4401344"/>
            <a:ext cx="457200" cy="4572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 sz="1600"/>
          </a:p>
        </p:txBody>
      </p:sp>
      <p:pic>
        <p:nvPicPr>
          <p:cNvPr id="26646" name="Picture 31" descr="C:\Documents and Settings\RWilkins\Local Settings\Temporary Internet Files\Content.IE5\O5Q7G5EB\MCj0424466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2801144"/>
            <a:ext cx="8382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Picture 33" descr="C:\Documents and Settings\RWilkins\Local Settings\Temporary Internet Files\Content.IE5\OHU3CX27\MCj0424468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3800" y="5163344"/>
            <a:ext cx="809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685800" y="1502930"/>
            <a:ext cx="7772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کراس مچ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SimSun" pitchFamily="2" charset="-122"/>
                <a:cs typeface="B Nazanin" pitchFamily="2" charset="-78"/>
              </a:rPr>
              <a:t>  </a:t>
            </a:r>
            <a:r>
              <a:rPr kumimoji="0" lang="fa-IR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SimSun" pitchFamily="2" charset="-122"/>
                <a:cs typeface="B Nazanin" pitchFamily="2" charset="-78"/>
              </a:rPr>
              <a:t>ماژور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dwdd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95400" y="4500570"/>
            <a:ext cx="6934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Hobo Std" pitchFamily="50" charset="0"/>
              </a:rPr>
              <a:t>Thank You For Sincerely Paying Attention…</a:t>
            </a:r>
            <a:r>
              <a:rPr lang="en-US" sz="2400" dirty="0">
                <a:solidFill>
                  <a:schemeClr val="bg1"/>
                </a:solidFill>
                <a:latin typeface="Hobo Std" pitchFamily="50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099" y="915348"/>
            <a:ext cx="7433801" cy="534937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Cambria" pitchFamily="18" charset="0"/>
              </a:rPr>
              <a:t>Development of the ABO antigens</a:t>
            </a:r>
            <a:endParaRPr lang="fa-IR" sz="3200" dirty="0"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688" y="1577312"/>
            <a:ext cx="5291458" cy="11729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688" y="2863196"/>
            <a:ext cx="5291458" cy="11615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b="9664"/>
          <a:stretch>
            <a:fillRect/>
          </a:stretch>
        </p:blipFill>
        <p:spPr bwMode="auto">
          <a:xfrm>
            <a:off x="1763688" y="4149080"/>
            <a:ext cx="5291458" cy="23230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1257431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RBC Precursor Structure</a:t>
            </a:r>
          </a:p>
        </p:txBody>
      </p:sp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2538793" y="3659919"/>
            <a:ext cx="0" cy="297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 sz="1600"/>
          </a:p>
        </p:txBody>
      </p:sp>
      <p:sp>
        <p:nvSpPr>
          <p:cNvPr id="11268" name="Oval 9"/>
          <p:cNvSpPr>
            <a:spLocks noChangeArrowheads="1"/>
          </p:cNvSpPr>
          <p:nvPr/>
        </p:nvSpPr>
        <p:spPr bwMode="auto">
          <a:xfrm rot="5400000">
            <a:off x="2348293" y="3698019"/>
            <a:ext cx="381000" cy="1524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ar-SA" sz="1600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-39821" y="3068960"/>
            <a:ext cx="5157228" cy="3359737"/>
            <a:chOff x="1008" y="672"/>
            <a:chExt cx="3744" cy="3072"/>
          </a:xfrm>
        </p:grpSpPr>
        <p:sp>
          <p:nvSpPr>
            <p:cNvPr id="11271" name="Oval 4"/>
            <p:cNvSpPr>
              <a:spLocks noChangeArrowheads="1"/>
            </p:cNvSpPr>
            <p:nvPr/>
          </p:nvSpPr>
          <p:spPr bwMode="auto">
            <a:xfrm>
              <a:off x="2064" y="672"/>
              <a:ext cx="1152" cy="1104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4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1272" name="AutoShape 10"/>
            <p:cNvSpPr>
              <a:spLocks noChangeArrowheads="1"/>
            </p:cNvSpPr>
            <p:nvPr/>
          </p:nvSpPr>
          <p:spPr bwMode="auto">
            <a:xfrm>
              <a:off x="2448" y="2064"/>
              <a:ext cx="384" cy="336"/>
            </a:xfrm>
            <a:prstGeom prst="triangle">
              <a:avLst>
                <a:gd name="adj" fmla="val 50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1273" name="Oval 11"/>
            <p:cNvSpPr>
              <a:spLocks noChangeArrowheads="1"/>
            </p:cNvSpPr>
            <p:nvPr/>
          </p:nvSpPr>
          <p:spPr bwMode="auto">
            <a:xfrm>
              <a:off x="2496" y="3408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1274" name="Rectangle 12"/>
            <p:cNvSpPr>
              <a:spLocks noChangeArrowheads="1"/>
            </p:cNvSpPr>
            <p:nvPr/>
          </p:nvSpPr>
          <p:spPr bwMode="auto">
            <a:xfrm>
              <a:off x="2496" y="2976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1275" name="Oval 13"/>
            <p:cNvSpPr>
              <a:spLocks noChangeArrowheads="1"/>
            </p:cNvSpPr>
            <p:nvPr/>
          </p:nvSpPr>
          <p:spPr bwMode="auto">
            <a:xfrm>
              <a:off x="2496" y="2544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1276" name="Line 14"/>
            <p:cNvSpPr>
              <a:spLocks noChangeShapeType="1"/>
            </p:cNvSpPr>
            <p:nvPr/>
          </p:nvSpPr>
          <p:spPr bwMode="auto">
            <a:xfrm>
              <a:off x="2880" y="225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1277" name="Line 15"/>
            <p:cNvSpPr>
              <a:spLocks noChangeShapeType="1"/>
            </p:cNvSpPr>
            <p:nvPr/>
          </p:nvSpPr>
          <p:spPr bwMode="auto">
            <a:xfrm>
              <a:off x="288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1278" name="Line 16"/>
            <p:cNvSpPr>
              <a:spLocks noChangeShapeType="1"/>
            </p:cNvSpPr>
            <p:nvPr/>
          </p:nvSpPr>
          <p:spPr bwMode="auto">
            <a:xfrm>
              <a:off x="2880" y="31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1279" name="Line 17"/>
            <p:cNvSpPr>
              <a:spLocks noChangeShapeType="1"/>
            </p:cNvSpPr>
            <p:nvPr/>
          </p:nvSpPr>
          <p:spPr bwMode="auto">
            <a:xfrm>
              <a:off x="2880" y="35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1280" name="Text Box 18"/>
            <p:cNvSpPr txBox="1">
              <a:spLocks noChangeArrowheads="1"/>
            </p:cNvSpPr>
            <p:nvPr/>
          </p:nvSpPr>
          <p:spPr bwMode="auto">
            <a:xfrm>
              <a:off x="3216" y="2160"/>
              <a:ext cx="81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 dirty="0">
                  <a:solidFill>
                    <a:srgbClr val="000000"/>
                  </a:solidFill>
                </a:rPr>
                <a:t>Glucose </a:t>
              </a:r>
            </a:p>
          </p:txBody>
        </p:sp>
        <p:sp>
          <p:nvSpPr>
            <p:cNvPr id="11281" name="Text Box 19"/>
            <p:cNvSpPr txBox="1">
              <a:spLocks noChangeArrowheads="1"/>
            </p:cNvSpPr>
            <p:nvPr/>
          </p:nvSpPr>
          <p:spPr bwMode="auto">
            <a:xfrm>
              <a:off x="3216" y="2593"/>
              <a:ext cx="1008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Galactose </a:t>
              </a:r>
            </a:p>
          </p:txBody>
        </p:sp>
        <p:sp>
          <p:nvSpPr>
            <p:cNvPr id="11282" name="Text Box 20"/>
            <p:cNvSpPr txBox="1">
              <a:spLocks noChangeArrowheads="1"/>
            </p:cNvSpPr>
            <p:nvPr/>
          </p:nvSpPr>
          <p:spPr bwMode="auto">
            <a:xfrm>
              <a:off x="3216" y="3023"/>
              <a:ext cx="153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N acetylglucosamine</a:t>
              </a:r>
            </a:p>
          </p:txBody>
        </p:sp>
        <p:sp>
          <p:nvSpPr>
            <p:cNvPr id="11283" name="Text Box 21"/>
            <p:cNvSpPr txBox="1">
              <a:spLocks noChangeArrowheads="1"/>
            </p:cNvSpPr>
            <p:nvPr/>
          </p:nvSpPr>
          <p:spPr bwMode="auto">
            <a:xfrm>
              <a:off x="3216" y="3457"/>
              <a:ext cx="153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Galactose</a:t>
              </a:r>
              <a:r>
                <a:rPr lang="en-US" sz="1600"/>
                <a:t> </a:t>
              </a:r>
            </a:p>
          </p:txBody>
        </p:sp>
        <p:sp>
          <p:nvSpPr>
            <p:cNvPr id="11284" name="AutoShape 22"/>
            <p:cNvSpPr>
              <a:spLocks/>
            </p:cNvSpPr>
            <p:nvPr/>
          </p:nvSpPr>
          <p:spPr bwMode="auto">
            <a:xfrm>
              <a:off x="2160" y="2064"/>
              <a:ext cx="192" cy="1680"/>
            </a:xfrm>
            <a:prstGeom prst="leftBracket">
              <a:avLst>
                <a:gd name="adj" fmla="val 7291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1285" name="Line 23"/>
            <p:cNvSpPr>
              <a:spLocks noChangeShapeType="1"/>
            </p:cNvSpPr>
            <p:nvPr/>
          </p:nvSpPr>
          <p:spPr bwMode="auto">
            <a:xfrm>
              <a:off x="1920" y="288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1286" name="Text Box 24"/>
            <p:cNvSpPr txBox="1">
              <a:spLocks noChangeArrowheads="1"/>
            </p:cNvSpPr>
            <p:nvPr/>
          </p:nvSpPr>
          <p:spPr bwMode="auto">
            <a:xfrm>
              <a:off x="1008" y="2689"/>
              <a:ext cx="960" cy="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>
                <a:spcBef>
                  <a:spcPct val="50000"/>
                </a:spcBef>
              </a:pPr>
              <a:r>
                <a:rPr lang="en-US" sz="16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Precursor Substance (stays the same)</a:t>
              </a:r>
            </a:p>
          </p:txBody>
        </p:sp>
      </p:grpSp>
      <p:sp>
        <p:nvSpPr>
          <p:cNvPr id="11270" name="Text Box 25"/>
          <p:cNvSpPr txBox="1">
            <a:spLocks noChangeArrowheads="1"/>
          </p:cNvSpPr>
          <p:nvPr/>
        </p:nvSpPr>
        <p:spPr bwMode="auto">
          <a:xfrm>
            <a:off x="2157793" y="3583719"/>
            <a:ext cx="838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1600" b="1" dirty="0">
                <a:solidFill>
                  <a:schemeClr val="bg1"/>
                </a:solidFill>
              </a:rPr>
              <a:t> RBC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D8F77C-25AC-2B4C-A85A-E53F14C1630E}"/>
              </a:ext>
            </a:extLst>
          </p:cNvPr>
          <p:cNvSpPr txBox="1"/>
          <p:nvPr/>
        </p:nvSpPr>
        <p:spPr>
          <a:xfrm>
            <a:off x="3243989" y="3623201"/>
            <a:ext cx="59958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b="0" i="0" u="none" strike="noStrike" baseline="0" dirty="0">
                <a:solidFill>
                  <a:srgbClr val="000000"/>
                </a:solidFill>
                <a:latin typeface="BLotus"/>
                <a:cs typeface="B Nazanin" panose="00000400000000000000" pitchFamily="2" charset="-78"/>
              </a:rPr>
              <a:t>ساختمان پایه یا آنتی ژن پایه (</a:t>
            </a:r>
            <a:r>
              <a:rPr lang="fa-IR" b="1" i="0" u="none" strike="noStrike" baseline="0" dirty="0" err="1">
                <a:solidFill>
                  <a:srgbClr val="FF0000"/>
                </a:solidFill>
                <a:latin typeface="BLotusBold"/>
                <a:cs typeface="B Nazanin" panose="00000400000000000000" pitchFamily="2" charset="-78"/>
              </a:rPr>
              <a:t>پاراگلوبوزیدگوتید</a:t>
            </a:r>
            <a:r>
              <a:rPr lang="fa-IR" dirty="0">
                <a:solidFill>
                  <a:srgbClr val="000000"/>
                </a:solidFill>
                <a:latin typeface="BLotus"/>
                <a:cs typeface="B Nazanin" panose="00000400000000000000" pitchFamily="2" charset="-78"/>
              </a:rPr>
              <a:t>)</a:t>
            </a:r>
            <a:r>
              <a:rPr lang="fa-IR" b="0" i="0" u="none" strike="noStrike" baseline="0" dirty="0">
                <a:solidFill>
                  <a:srgbClr val="000000"/>
                </a:solidFill>
                <a:latin typeface="BLotus"/>
                <a:cs typeface="B Nazanin" panose="00000400000000000000" pitchFamily="2" charset="-78"/>
              </a:rPr>
              <a:t> به 2 صورت آنتی ژن پایه نوع 1 و 2 </a:t>
            </a:r>
            <a:r>
              <a:rPr lang="fa-IR" b="0" i="0" u="none" strike="noStrike" baseline="0" dirty="0" err="1">
                <a:solidFill>
                  <a:srgbClr val="000000"/>
                </a:solidFill>
                <a:latin typeface="BLotus"/>
                <a:cs typeface="B Nazanin" panose="00000400000000000000" pitchFamily="2" charset="-78"/>
              </a:rPr>
              <a:t>وجوددارد</a:t>
            </a:r>
            <a:r>
              <a:rPr lang="fa-IR" b="0" i="0" u="none" strike="noStrike" baseline="0" dirty="0">
                <a:solidFill>
                  <a:srgbClr val="000000"/>
                </a:solidFill>
                <a:latin typeface="BLotus"/>
                <a:cs typeface="B Nazanin" panose="00000400000000000000" pitchFamily="2" charset="-78"/>
              </a:rPr>
              <a:t>.</a:t>
            </a:r>
            <a:endParaRPr 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Grp="1" noChangeArrowheads="1"/>
          </p:cNvSpPr>
          <p:nvPr>
            <p:ph type="title"/>
          </p:nvPr>
        </p:nvSpPr>
        <p:spPr>
          <a:xfrm>
            <a:off x="225430" y="1329804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Formation of the H antigen</a:t>
            </a:r>
          </a:p>
        </p:txBody>
      </p:sp>
      <p:sp>
        <p:nvSpPr>
          <p:cNvPr id="12291" name="Line 4"/>
          <p:cNvSpPr>
            <a:spLocks noChangeShapeType="1"/>
          </p:cNvSpPr>
          <p:nvPr/>
        </p:nvSpPr>
        <p:spPr bwMode="auto">
          <a:xfrm>
            <a:off x="2561456" y="3322189"/>
            <a:ext cx="0" cy="297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 sz="1600"/>
          </a:p>
        </p:txBody>
      </p:sp>
      <p:sp>
        <p:nvSpPr>
          <p:cNvPr id="12292" name="Line 22"/>
          <p:cNvSpPr>
            <a:spLocks noChangeShapeType="1"/>
          </p:cNvSpPr>
          <p:nvPr/>
        </p:nvSpPr>
        <p:spPr bwMode="auto">
          <a:xfrm>
            <a:off x="1875656" y="6141589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 sz="1600"/>
          </a:p>
        </p:txBody>
      </p:sp>
      <p:sp>
        <p:nvSpPr>
          <p:cNvPr id="12293" name="Line 24"/>
          <p:cNvSpPr>
            <a:spLocks noChangeShapeType="1"/>
          </p:cNvSpPr>
          <p:nvPr/>
        </p:nvSpPr>
        <p:spPr bwMode="auto">
          <a:xfrm>
            <a:off x="1574116" y="592223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fa-IR" sz="1600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96277" y="2277209"/>
            <a:ext cx="5076056" cy="3645024"/>
            <a:chOff x="960" y="672"/>
            <a:chExt cx="3792" cy="3575"/>
          </a:xfrm>
        </p:grpSpPr>
        <p:sp>
          <p:nvSpPr>
            <p:cNvPr id="12295" name="Oval 3"/>
            <p:cNvSpPr>
              <a:spLocks noChangeArrowheads="1"/>
            </p:cNvSpPr>
            <p:nvPr/>
          </p:nvSpPr>
          <p:spPr bwMode="auto">
            <a:xfrm>
              <a:off x="2064" y="672"/>
              <a:ext cx="1152" cy="1104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4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2296" name="Oval 5"/>
            <p:cNvSpPr>
              <a:spLocks noChangeArrowheads="1"/>
            </p:cNvSpPr>
            <p:nvPr/>
          </p:nvSpPr>
          <p:spPr bwMode="auto">
            <a:xfrm rot="5400000">
              <a:off x="2520" y="1800"/>
              <a:ext cx="240" cy="9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ar-SA" sz="1600"/>
            </a:p>
          </p:txBody>
        </p:sp>
        <p:sp>
          <p:nvSpPr>
            <p:cNvPr id="12297" name="AutoShape 6"/>
            <p:cNvSpPr>
              <a:spLocks noChangeArrowheads="1"/>
            </p:cNvSpPr>
            <p:nvPr/>
          </p:nvSpPr>
          <p:spPr bwMode="auto">
            <a:xfrm>
              <a:off x="2448" y="2064"/>
              <a:ext cx="384" cy="336"/>
            </a:xfrm>
            <a:prstGeom prst="triangle">
              <a:avLst>
                <a:gd name="adj" fmla="val 50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2298" name="Oval 7"/>
            <p:cNvSpPr>
              <a:spLocks noChangeArrowheads="1"/>
            </p:cNvSpPr>
            <p:nvPr/>
          </p:nvSpPr>
          <p:spPr bwMode="auto">
            <a:xfrm>
              <a:off x="2496" y="3408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2299" name="Rectangle 8"/>
            <p:cNvSpPr>
              <a:spLocks noChangeArrowheads="1"/>
            </p:cNvSpPr>
            <p:nvPr/>
          </p:nvSpPr>
          <p:spPr bwMode="auto">
            <a:xfrm>
              <a:off x="2496" y="2976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2300" name="Oval 9"/>
            <p:cNvSpPr>
              <a:spLocks noChangeArrowheads="1"/>
            </p:cNvSpPr>
            <p:nvPr/>
          </p:nvSpPr>
          <p:spPr bwMode="auto">
            <a:xfrm>
              <a:off x="2496" y="2544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2301" name="Line 10"/>
            <p:cNvSpPr>
              <a:spLocks noChangeShapeType="1"/>
            </p:cNvSpPr>
            <p:nvPr/>
          </p:nvSpPr>
          <p:spPr bwMode="auto">
            <a:xfrm>
              <a:off x="2880" y="225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2302" name="Line 11"/>
            <p:cNvSpPr>
              <a:spLocks noChangeShapeType="1"/>
            </p:cNvSpPr>
            <p:nvPr/>
          </p:nvSpPr>
          <p:spPr bwMode="auto">
            <a:xfrm>
              <a:off x="288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2303" name="Line 12"/>
            <p:cNvSpPr>
              <a:spLocks noChangeShapeType="1"/>
            </p:cNvSpPr>
            <p:nvPr/>
          </p:nvSpPr>
          <p:spPr bwMode="auto">
            <a:xfrm>
              <a:off x="2880" y="31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2304" name="Line 13"/>
            <p:cNvSpPr>
              <a:spLocks noChangeShapeType="1"/>
            </p:cNvSpPr>
            <p:nvPr/>
          </p:nvSpPr>
          <p:spPr bwMode="auto">
            <a:xfrm>
              <a:off x="2880" y="35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600"/>
            </a:p>
          </p:txBody>
        </p:sp>
        <p:sp>
          <p:nvSpPr>
            <p:cNvPr id="12305" name="Text Box 14"/>
            <p:cNvSpPr txBox="1">
              <a:spLocks noChangeArrowheads="1"/>
            </p:cNvSpPr>
            <p:nvPr/>
          </p:nvSpPr>
          <p:spPr bwMode="auto">
            <a:xfrm>
              <a:off x="3216" y="2160"/>
              <a:ext cx="816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Glucose</a:t>
              </a:r>
              <a:r>
                <a:rPr lang="en-US" sz="1600"/>
                <a:t> </a:t>
              </a:r>
            </a:p>
          </p:txBody>
        </p:sp>
        <p:sp>
          <p:nvSpPr>
            <p:cNvPr id="12306" name="Text Box 15"/>
            <p:cNvSpPr txBox="1">
              <a:spLocks noChangeArrowheads="1"/>
            </p:cNvSpPr>
            <p:nvPr/>
          </p:nvSpPr>
          <p:spPr bwMode="auto">
            <a:xfrm>
              <a:off x="3216" y="2592"/>
              <a:ext cx="1008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Galactose</a:t>
              </a:r>
              <a:r>
                <a:rPr lang="en-US" sz="1600"/>
                <a:t> </a:t>
              </a:r>
            </a:p>
          </p:txBody>
        </p:sp>
        <p:sp>
          <p:nvSpPr>
            <p:cNvPr id="12307" name="Text Box 16"/>
            <p:cNvSpPr txBox="1">
              <a:spLocks noChangeArrowheads="1"/>
            </p:cNvSpPr>
            <p:nvPr/>
          </p:nvSpPr>
          <p:spPr bwMode="auto">
            <a:xfrm>
              <a:off x="3216" y="3024"/>
              <a:ext cx="1536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N-acetylglucosamine</a:t>
              </a:r>
            </a:p>
          </p:txBody>
        </p:sp>
        <p:sp>
          <p:nvSpPr>
            <p:cNvPr id="12308" name="Text Box 17"/>
            <p:cNvSpPr txBox="1">
              <a:spLocks noChangeArrowheads="1"/>
            </p:cNvSpPr>
            <p:nvPr/>
          </p:nvSpPr>
          <p:spPr bwMode="auto">
            <a:xfrm>
              <a:off x="3216" y="3456"/>
              <a:ext cx="1536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>
                  <a:solidFill>
                    <a:srgbClr val="000000"/>
                  </a:solidFill>
                </a:rPr>
                <a:t>Galactose</a:t>
              </a:r>
              <a:r>
                <a:rPr lang="en-US" sz="1600"/>
                <a:t> </a:t>
              </a:r>
            </a:p>
          </p:txBody>
        </p:sp>
        <p:sp>
          <p:nvSpPr>
            <p:cNvPr id="12309" name="Text Box 20"/>
            <p:cNvSpPr txBox="1">
              <a:spLocks noChangeArrowheads="1"/>
            </p:cNvSpPr>
            <p:nvPr/>
          </p:nvSpPr>
          <p:spPr bwMode="auto">
            <a:xfrm>
              <a:off x="960" y="2592"/>
              <a:ext cx="96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>
                <a:spcBef>
                  <a:spcPct val="50000"/>
                </a:spcBef>
              </a:pPr>
              <a:r>
                <a:rPr lang="en-US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H antigen</a:t>
              </a:r>
            </a:p>
          </p:txBody>
        </p:sp>
        <p:sp>
          <p:nvSpPr>
            <p:cNvPr id="12310" name="Text Box 21"/>
            <p:cNvSpPr txBox="1">
              <a:spLocks noChangeArrowheads="1"/>
            </p:cNvSpPr>
            <p:nvPr/>
          </p:nvSpPr>
          <p:spPr bwMode="auto">
            <a:xfrm>
              <a:off x="2400" y="1104"/>
              <a:ext cx="528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 b="1">
                  <a:solidFill>
                    <a:schemeClr val="bg1"/>
                  </a:solidFill>
                </a:rPr>
                <a:t> RBC</a:t>
              </a:r>
            </a:p>
          </p:txBody>
        </p:sp>
        <p:sp>
          <p:nvSpPr>
            <p:cNvPr id="12311" name="AutoShape 23"/>
            <p:cNvSpPr>
              <a:spLocks noChangeArrowheads="1"/>
            </p:cNvSpPr>
            <p:nvPr/>
          </p:nvSpPr>
          <p:spPr bwMode="auto">
            <a:xfrm>
              <a:off x="1824" y="3360"/>
              <a:ext cx="384" cy="384"/>
            </a:xfrm>
            <a:prstGeom prst="diamond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600"/>
            </a:p>
          </p:txBody>
        </p:sp>
        <p:sp>
          <p:nvSpPr>
            <p:cNvPr id="12312" name="Text Box 25"/>
            <p:cNvSpPr txBox="1">
              <a:spLocks noChangeArrowheads="1"/>
            </p:cNvSpPr>
            <p:nvPr/>
          </p:nvSpPr>
          <p:spPr bwMode="auto">
            <a:xfrm>
              <a:off x="1728" y="3984"/>
              <a:ext cx="768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600" b="1">
                  <a:solidFill>
                    <a:srgbClr val="FF6600"/>
                  </a:solidFill>
                </a:rPr>
                <a:t>Fucose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4C519C2-DA3D-E195-92DA-D2D31DAE7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357664"/>
            <a:ext cx="373380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/>
          <p:cNvSpPr>
            <a:spLocks noGrp="1" noChangeArrowheads="1"/>
          </p:cNvSpPr>
          <p:nvPr>
            <p:ph type="title"/>
          </p:nvPr>
        </p:nvSpPr>
        <p:spPr>
          <a:xfrm>
            <a:off x="368901" y="1260946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Formation of the A antigen</a:t>
            </a:r>
          </a:p>
        </p:txBody>
      </p:sp>
      <p:sp>
        <p:nvSpPr>
          <p:cNvPr id="15363" name="Line 4"/>
          <p:cNvSpPr>
            <a:spLocks noChangeShapeType="1"/>
          </p:cNvSpPr>
          <p:nvPr/>
        </p:nvSpPr>
        <p:spPr bwMode="auto">
          <a:xfrm>
            <a:off x="1555304" y="2960712"/>
            <a:ext cx="0" cy="297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5364" name="Oval 5"/>
          <p:cNvSpPr>
            <a:spLocks noChangeArrowheads="1"/>
          </p:cNvSpPr>
          <p:nvPr/>
        </p:nvSpPr>
        <p:spPr bwMode="auto">
          <a:xfrm rot="5400000">
            <a:off x="1364804" y="2998812"/>
            <a:ext cx="381000" cy="1524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5365" name="Line 20"/>
          <p:cNvSpPr>
            <a:spLocks noChangeShapeType="1"/>
          </p:cNvSpPr>
          <p:nvPr/>
        </p:nvSpPr>
        <p:spPr bwMode="auto">
          <a:xfrm>
            <a:off x="869504" y="5780112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5366" name="Line 22"/>
          <p:cNvSpPr>
            <a:spLocks noChangeShapeType="1"/>
          </p:cNvSpPr>
          <p:nvPr/>
        </p:nvSpPr>
        <p:spPr bwMode="auto">
          <a:xfrm>
            <a:off x="564704" y="578489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fa-IR"/>
          </a:p>
        </p:txBody>
      </p:sp>
      <p:sp>
        <p:nvSpPr>
          <p:cNvPr id="15367" name="Line 25"/>
          <p:cNvSpPr>
            <a:spLocks noChangeShapeType="1"/>
          </p:cNvSpPr>
          <p:nvPr/>
        </p:nvSpPr>
        <p:spPr bwMode="auto">
          <a:xfrm>
            <a:off x="1555304" y="6008712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68901" y="2716421"/>
            <a:ext cx="4042779" cy="3533882"/>
            <a:chOff x="1728" y="672"/>
            <a:chExt cx="3463" cy="3528"/>
          </a:xfrm>
        </p:grpSpPr>
        <p:sp>
          <p:nvSpPr>
            <p:cNvPr id="15369" name="Oval 3"/>
            <p:cNvSpPr>
              <a:spLocks noChangeArrowheads="1"/>
            </p:cNvSpPr>
            <p:nvPr/>
          </p:nvSpPr>
          <p:spPr bwMode="auto">
            <a:xfrm>
              <a:off x="2064" y="672"/>
              <a:ext cx="1152" cy="1104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4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70" name="AutoShape 6"/>
            <p:cNvSpPr>
              <a:spLocks noChangeArrowheads="1"/>
            </p:cNvSpPr>
            <p:nvPr/>
          </p:nvSpPr>
          <p:spPr bwMode="auto">
            <a:xfrm>
              <a:off x="2448" y="2064"/>
              <a:ext cx="384" cy="336"/>
            </a:xfrm>
            <a:prstGeom prst="triangle">
              <a:avLst>
                <a:gd name="adj" fmla="val 50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71" name="Oval 7"/>
            <p:cNvSpPr>
              <a:spLocks noChangeArrowheads="1"/>
            </p:cNvSpPr>
            <p:nvPr/>
          </p:nvSpPr>
          <p:spPr bwMode="auto">
            <a:xfrm>
              <a:off x="2496" y="3408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72" name="Rectangle 8"/>
            <p:cNvSpPr>
              <a:spLocks noChangeArrowheads="1"/>
            </p:cNvSpPr>
            <p:nvPr/>
          </p:nvSpPr>
          <p:spPr bwMode="auto">
            <a:xfrm>
              <a:off x="2496" y="2976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73" name="Oval 9"/>
            <p:cNvSpPr>
              <a:spLocks noChangeArrowheads="1"/>
            </p:cNvSpPr>
            <p:nvPr/>
          </p:nvSpPr>
          <p:spPr bwMode="auto">
            <a:xfrm>
              <a:off x="2496" y="2544"/>
              <a:ext cx="288" cy="288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74" name="Line 10"/>
            <p:cNvSpPr>
              <a:spLocks noChangeShapeType="1"/>
            </p:cNvSpPr>
            <p:nvPr/>
          </p:nvSpPr>
          <p:spPr bwMode="auto">
            <a:xfrm>
              <a:off x="2880" y="225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5375" name="Line 11"/>
            <p:cNvSpPr>
              <a:spLocks noChangeShapeType="1"/>
            </p:cNvSpPr>
            <p:nvPr/>
          </p:nvSpPr>
          <p:spPr bwMode="auto">
            <a:xfrm>
              <a:off x="288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5376" name="Line 12"/>
            <p:cNvSpPr>
              <a:spLocks noChangeShapeType="1"/>
            </p:cNvSpPr>
            <p:nvPr/>
          </p:nvSpPr>
          <p:spPr bwMode="auto">
            <a:xfrm>
              <a:off x="2880" y="31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5377" name="Line 13"/>
            <p:cNvSpPr>
              <a:spLocks noChangeShapeType="1"/>
            </p:cNvSpPr>
            <p:nvPr/>
          </p:nvSpPr>
          <p:spPr bwMode="auto">
            <a:xfrm>
              <a:off x="2880" y="35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5378" name="Text Box 14"/>
            <p:cNvSpPr txBox="1">
              <a:spLocks noChangeArrowheads="1"/>
            </p:cNvSpPr>
            <p:nvPr/>
          </p:nvSpPr>
          <p:spPr bwMode="auto">
            <a:xfrm>
              <a:off x="3216" y="2160"/>
              <a:ext cx="816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/>
                <a:t>Glucose </a:t>
              </a:r>
            </a:p>
          </p:txBody>
        </p:sp>
        <p:sp>
          <p:nvSpPr>
            <p:cNvPr id="15379" name="Text Box 15"/>
            <p:cNvSpPr txBox="1">
              <a:spLocks noChangeArrowheads="1"/>
            </p:cNvSpPr>
            <p:nvPr/>
          </p:nvSpPr>
          <p:spPr bwMode="auto">
            <a:xfrm>
              <a:off x="3216" y="2592"/>
              <a:ext cx="100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/>
                <a:t>Galactose </a:t>
              </a:r>
            </a:p>
          </p:txBody>
        </p:sp>
        <p:sp>
          <p:nvSpPr>
            <p:cNvPr id="15380" name="Text Box 16"/>
            <p:cNvSpPr txBox="1">
              <a:spLocks noChangeArrowheads="1"/>
            </p:cNvSpPr>
            <p:nvPr/>
          </p:nvSpPr>
          <p:spPr bwMode="auto">
            <a:xfrm>
              <a:off x="3216" y="3024"/>
              <a:ext cx="1776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 dirty="0"/>
                <a:t>N-</a:t>
              </a:r>
              <a:r>
                <a:rPr lang="en-US" sz="1400" dirty="0" err="1"/>
                <a:t>acetylglucosamine</a:t>
              </a:r>
              <a:endParaRPr lang="en-US" sz="1400" dirty="0"/>
            </a:p>
          </p:txBody>
        </p:sp>
        <p:sp>
          <p:nvSpPr>
            <p:cNvPr id="15381" name="Text Box 17"/>
            <p:cNvSpPr txBox="1">
              <a:spLocks noChangeArrowheads="1"/>
            </p:cNvSpPr>
            <p:nvPr/>
          </p:nvSpPr>
          <p:spPr bwMode="auto">
            <a:xfrm>
              <a:off x="3216" y="3456"/>
              <a:ext cx="1536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/>
                <a:t>Galactose </a:t>
              </a:r>
            </a:p>
          </p:txBody>
        </p:sp>
        <p:sp>
          <p:nvSpPr>
            <p:cNvPr id="15382" name="Text Box 19"/>
            <p:cNvSpPr txBox="1">
              <a:spLocks noChangeArrowheads="1"/>
            </p:cNvSpPr>
            <p:nvPr/>
          </p:nvSpPr>
          <p:spPr bwMode="auto">
            <a:xfrm>
              <a:off x="2400" y="1104"/>
              <a:ext cx="528" cy="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 b="1" dirty="0">
                  <a:solidFill>
                    <a:schemeClr val="bg1"/>
                  </a:solidFill>
                </a:rPr>
                <a:t> RBC</a:t>
              </a:r>
            </a:p>
          </p:txBody>
        </p:sp>
        <p:sp>
          <p:nvSpPr>
            <p:cNvPr id="15383" name="AutoShape 21"/>
            <p:cNvSpPr>
              <a:spLocks noChangeArrowheads="1"/>
            </p:cNvSpPr>
            <p:nvPr/>
          </p:nvSpPr>
          <p:spPr bwMode="auto">
            <a:xfrm>
              <a:off x="1824" y="3360"/>
              <a:ext cx="384" cy="384"/>
            </a:xfrm>
            <a:prstGeom prst="diamond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84" name="Text Box 23"/>
            <p:cNvSpPr txBox="1">
              <a:spLocks noChangeArrowheads="1"/>
            </p:cNvSpPr>
            <p:nvPr/>
          </p:nvSpPr>
          <p:spPr bwMode="auto">
            <a:xfrm>
              <a:off x="1728" y="3893"/>
              <a:ext cx="76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 dirty="0" err="1"/>
                <a:t>Fucose</a:t>
              </a:r>
              <a:endParaRPr lang="en-US" sz="1400" dirty="0"/>
            </a:p>
          </p:txBody>
        </p:sp>
        <p:sp>
          <p:nvSpPr>
            <p:cNvPr id="15385" name="AutoShape 26"/>
            <p:cNvSpPr>
              <a:spLocks noChangeArrowheads="1"/>
            </p:cNvSpPr>
            <p:nvPr/>
          </p:nvSpPr>
          <p:spPr bwMode="auto">
            <a:xfrm>
              <a:off x="2448" y="3840"/>
              <a:ext cx="384" cy="288"/>
            </a:xfrm>
            <a:prstGeom prst="hexagon">
              <a:avLst>
                <a:gd name="adj" fmla="val 33333"/>
                <a:gd name="vf" fmla="val 115470"/>
              </a:avLst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1400"/>
            </a:p>
          </p:txBody>
        </p:sp>
        <p:sp>
          <p:nvSpPr>
            <p:cNvPr id="15386" name="Line 27"/>
            <p:cNvSpPr>
              <a:spLocks noChangeShapeType="1"/>
            </p:cNvSpPr>
            <p:nvPr/>
          </p:nvSpPr>
          <p:spPr bwMode="auto">
            <a:xfrm>
              <a:off x="2928" y="39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fa-IR" sz="1400"/>
            </a:p>
          </p:txBody>
        </p:sp>
        <p:sp>
          <p:nvSpPr>
            <p:cNvPr id="15387" name="Text Box 28"/>
            <p:cNvSpPr txBox="1">
              <a:spLocks noChangeArrowheads="1"/>
            </p:cNvSpPr>
            <p:nvPr/>
          </p:nvSpPr>
          <p:spPr bwMode="auto">
            <a:xfrm>
              <a:off x="3264" y="3888"/>
              <a:ext cx="1927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en-US" sz="1400" b="1" dirty="0">
                  <a:solidFill>
                    <a:srgbClr val="9900FF"/>
                  </a:solidFill>
                </a:rPr>
                <a:t>N-</a:t>
              </a:r>
              <a:r>
                <a:rPr lang="en-US" sz="1400" b="1" dirty="0" err="1">
                  <a:solidFill>
                    <a:srgbClr val="9900FF"/>
                  </a:solidFill>
                </a:rPr>
                <a:t>cetylgalactosamine</a:t>
              </a:r>
              <a:endParaRPr lang="en-US" sz="1400" b="1" dirty="0">
                <a:solidFill>
                  <a:srgbClr val="9900FF"/>
                </a:solidFill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46C2C0D-011F-98F1-75B4-D3A45F8F6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973" y="2403946"/>
            <a:ext cx="4448216" cy="33134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8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colormaster">
  <a:themeElements>
    <a:clrScheme name="5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colormaster">
  <a:themeElements>
    <a:clrScheme name="6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6">
  <a:themeElements>
    <a:clrScheme name="round rectangle bevel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olormaster">
  <a:themeElements>
    <a:clrScheme name="1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colormaster">
  <a:themeElements>
    <a:clrScheme name="2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round rectangle bevel">
  <a:themeElements>
    <a:clrScheme name="1_round rectangle bevel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1_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round rectangle bevel">
  <a:themeElements>
    <a:clrScheme name="2_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Theme8</Template>
  <TotalTime>1917</TotalTime>
  <Words>1701</Words>
  <Application>Microsoft Office PowerPoint</Application>
  <PresentationFormat>On-screen Show (4:3)</PresentationFormat>
  <Paragraphs>279</Paragraphs>
  <Slides>57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57</vt:i4>
      </vt:variant>
    </vt:vector>
  </HeadingPairs>
  <TitlesOfParts>
    <vt:vector size="86" baseType="lpstr">
      <vt:lpstr>SimSun</vt:lpstr>
      <vt:lpstr>Arial</vt:lpstr>
      <vt:lpstr>Arial Black</vt:lpstr>
      <vt:lpstr>B Majid Shadow</vt:lpstr>
      <vt:lpstr>B Nazanin</vt:lpstr>
      <vt:lpstr>BLotus</vt:lpstr>
      <vt:lpstr>BLotusBold</vt:lpstr>
      <vt:lpstr>Calibri</vt:lpstr>
      <vt:lpstr>Calibri Light</vt:lpstr>
      <vt:lpstr>Cambria</vt:lpstr>
      <vt:lpstr>Courier New</vt:lpstr>
      <vt:lpstr>Hobo Std</vt:lpstr>
      <vt:lpstr>Koodak</vt:lpstr>
      <vt:lpstr>Man (400)</vt:lpstr>
      <vt:lpstr>Times New Roman</vt:lpstr>
      <vt:lpstr>Titr</vt:lpstr>
      <vt:lpstr>Wingdings</vt:lpstr>
      <vt:lpstr>Theme8</vt:lpstr>
      <vt:lpstr>Office Theme</vt:lpstr>
      <vt:lpstr>Theme6</vt:lpstr>
      <vt:lpstr>1_colormaster</vt:lpstr>
      <vt:lpstr>2_colormaster</vt:lpstr>
      <vt:lpstr>1_round rectangle bevel</vt:lpstr>
      <vt:lpstr>3_colormaster</vt:lpstr>
      <vt:lpstr>4_colormaster</vt:lpstr>
      <vt:lpstr>2_round rectangle bevel</vt:lpstr>
      <vt:lpstr>5_colormaster</vt:lpstr>
      <vt:lpstr>6_colormaster</vt:lpstr>
      <vt:lpstr>1_Office Theme</vt:lpstr>
      <vt:lpstr>ایمنوهماتولوژی</vt:lpstr>
      <vt:lpstr>PowerPoint Presentation</vt:lpstr>
      <vt:lpstr>PowerPoint Presentation</vt:lpstr>
      <vt:lpstr>PowerPoint Presentation</vt:lpstr>
      <vt:lpstr>PowerPoint Presentation</vt:lpstr>
      <vt:lpstr>Development of the ABO antigens</vt:lpstr>
      <vt:lpstr>RBC Precursor Structure</vt:lpstr>
      <vt:lpstr>Formation of the H antigen</vt:lpstr>
      <vt:lpstr>Formation of the A antigen</vt:lpstr>
      <vt:lpstr>Formation of the B antigen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چه گروههايي خونی می توانند به هم خون انتقال دهند؟</vt:lpstr>
      <vt:lpstr>واکنش انتقال خون ناسازگار از لحاظ سیستم ABO</vt:lpstr>
      <vt:lpstr>PowerPoint Presentation</vt:lpstr>
      <vt:lpstr>سیستم Rh</vt:lpstr>
      <vt:lpstr>Rh Antigen Frequency</vt:lpstr>
      <vt:lpstr>PowerPoint Presentation</vt:lpstr>
      <vt:lpstr>خون RhDu   </vt:lpstr>
      <vt:lpstr>PowerPoint Presentation</vt:lpstr>
      <vt:lpstr>PowerPoint Presentation</vt:lpstr>
      <vt:lpstr>عوامل ایجاد کننده بیماری همولیتیک نوزادی Hemolytic disease of the newborn(HDNA)</vt:lpstr>
      <vt:lpstr>همولیتیک جنین و نوزاد ( (HDN</vt:lpstr>
      <vt:lpstr>آزمایشات قبل ازانتقال خون</vt:lpstr>
      <vt:lpstr>کاربرد تعیین گروههاي خوني و تست سازگاري در پزشكي </vt:lpstr>
      <vt:lpstr>گروه بندی گلبولی یا سلولی روی لام</vt:lpstr>
      <vt:lpstr>گروه بندی گلبولی یا سلولی روی لام</vt:lpstr>
      <vt:lpstr>PowerPoint Presentation</vt:lpstr>
      <vt:lpstr>PowerPoint Presentation</vt:lpstr>
      <vt:lpstr>PowerPoint Presentation</vt:lpstr>
      <vt:lpstr>شناسایی آنتي ژنها و آنتي باديهاي گلبول قرمز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تعيين گروه خون به روش سرمی  (لوله)</vt:lpstr>
      <vt:lpstr>Blood group test</vt:lpstr>
      <vt:lpstr>علل خطاها و اشتباهات</vt:lpstr>
      <vt:lpstr>PowerPoint Presentation</vt:lpstr>
      <vt:lpstr>PowerPoint Presentation</vt:lpstr>
      <vt:lpstr>انتقال خون</vt:lpstr>
      <vt:lpstr>PowerPoint Presentation</vt:lpstr>
      <vt:lpstr>Cross Matching Procedure</vt:lpstr>
      <vt:lpstr>PowerPoint Presentation</vt:lpstr>
      <vt:lpstr>PowerPoint Presentation</vt:lpstr>
    </vt:vector>
  </TitlesOfParts>
  <Company>HCC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ایمنوهماتولوژی</dc:title>
  <dc:creator>Hadish</dc:creator>
  <cp:lastModifiedBy>notebook</cp:lastModifiedBy>
  <cp:revision>101</cp:revision>
  <dcterms:created xsi:type="dcterms:W3CDTF">2012-06-24T05:11:24Z</dcterms:created>
  <dcterms:modified xsi:type="dcterms:W3CDTF">2026-04-27T21:51:16Z</dcterms:modified>
</cp:coreProperties>
</file>