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2" r:id="rId29"/>
    <p:sldId id="28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7620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467151"/>
            <a:ext cx="2032000" cy="1701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32611" y="3121511"/>
            <a:ext cx="4472378" cy="610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lnSpc>
                <a:spcPts val="4400"/>
              </a:lnSpc>
              <a:tabLst/>
            </a:pPr>
            <a:r>
              <a:rPr lang="en-US" altLang="zh-CN" sz="4406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Antianginal</a:t>
            </a:r>
            <a:r>
              <a:rPr lang="en-US" altLang="zh-CN" sz="4406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6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Drugs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92500" y="330200"/>
            <a:ext cx="21336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Treatment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654300" y="939800"/>
            <a:ext cx="38227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1.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Organic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Nitrates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" y="1651000"/>
            <a:ext cx="80391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Organic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nitrates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(and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nitrites)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used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89000" y="2209800"/>
            <a:ext cx="76962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treatment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pectoris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simple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nitric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nitrous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acid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esters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glycerol.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46100" y="3213100"/>
            <a:ext cx="80391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These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compounds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rapid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reduction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89000" y="3759200"/>
            <a:ext cx="76962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myocardial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demand,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followed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rapid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relief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symptoms.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46100" y="4775200"/>
            <a:ext cx="80391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effective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stable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unstable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89000" y="5321300"/>
            <a:ext cx="71247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well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variant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pectoris.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7100" y="1549400"/>
            <a:ext cx="2400300" cy="4102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46100" y="609600"/>
            <a:ext cx="7518400" cy="256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>
                <a:tab pos="342900" algn="l"/>
                <a:tab pos="520700" algn="l"/>
              </a:tabLst>
            </a:pPr>
            <a:r>
              <a:rPr lang="en-US" altLang="zh-CN" dirty="0" smtClean="0"/>
              <a:t>		</a:t>
            </a:r>
            <a:r>
              <a:rPr lang="en-US" altLang="zh-CN" sz="4406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A.</a:t>
            </a:r>
            <a:r>
              <a:rPr lang="en-US" altLang="zh-CN" sz="4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6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Mechanism</a:t>
            </a:r>
            <a:r>
              <a:rPr lang="en-US" altLang="zh-CN" sz="4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6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4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6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action</a:t>
            </a:r>
            <a:r>
              <a:rPr lang="en-US" altLang="zh-CN" sz="4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6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(MOA)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342900" algn="l"/>
                <a:tab pos="520700" algn="l"/>
              </a:tabLst>
            </a:pP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Nitrates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decrease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</a:p>
          <a:p>
            <a:pPr>
              <a:lnSpc>
                <a:spcPts val="1900"/>
              </a:lnSpc>
              <a:tabLst>
                <a:tab pos="342900" algn="l"/>
                <a:tab pos="5207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vasoconstriction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spasm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increase</a:t>
            </a:r>
          </a:p>
          <a:p>
            <a:pPr>
              <a:lnSpc>
                <a:spcPts val="1900"/>
              </a:lnSpc>
              <a:tabLst>
                <a:tab pos="342900" algn="l"/>
                <a:tab pos="5207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perfusion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myocardium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relaxing</a:t>
            </a:r>
          </a:p>
          <a:p>
            <a:pPr>
              <a:lnSpc>
                <a:spcPts val="1900"/>
              </a:lnSpc>
              <a:tabLst>
                <a:tab pos="342900" algn="l"/>
                <a:tab pos="520700" algn="l"/>
              </a:tabLst>
            </a:pPr>
            <a:r>
              <a:rPr lang="en-US" altLang="zh-CN" dirty="0" smtClean="0"/>
              <a:t>	</a:t>
            </a:r>
            <a:r>
              <a:rPr lang="en-US" altLang="zh-CN" sz="20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arteries.</a:t>
            </a:r>
          </a:p>
          <a:p>
            <a:pPr>
              <a:lnSpc>
                <a:spcPts val="2400"/>
              </a:lnSpc>
              <a:tabLst>
                <a:tab pos="342900" algn="l"/>
                <a:tab pos="520700" algn="l"/>
              </a:tabLst>
            </a:pP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addition,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they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relax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veins,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decreasing</a:t>
            </a:r>
          </a:p>
          <a:p>
            <a:pPr>
              <a:lnSpc>
                <a:spcPts val="1900"/>
              </a:lnSpc>
              <a:tabLst>
                <a:tab pos="342900" algn="l"/>
                <a:tab pos="5207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preload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myocardial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</a:p>
          <a:p>
            <a:pPr>
              <a:lnSpc>
                <a:spcPts val="1900"/>
              </a:lnSpc>
              <a:tabLst>
                <a:tab pos="342900" algn="l"/>
                <a:tab pos="5207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consumption.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3187700"/>
            <a:ext cx="4610100" cy="273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342900" algn="l"/>
              </a:tabLst>
            </a:pP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Organic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nitrates,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such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nitroglycerin,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which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also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known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glyceryl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trinitrate,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0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thought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0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0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relax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0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vascular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0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smooth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muscle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their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intracellular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conversion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nitrite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ions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then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nitric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oxide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which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turn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activates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guanylate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cyclase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increases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cells'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cyclic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guanosine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monophosphate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(GMP)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Elevated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cGMP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ultimately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leads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dephosphorylation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myosin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light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chain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resulting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</a:p>
          <a:p>
            <a:pPr>
              <a:lnSpc>
                <a:spcPts val="1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vascular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smooth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muscle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relaxation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537200" y="5753100"/>
            <a:ext cx="3162300" cy="77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38100" algn="l"/>
                <a:tab pos="1651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Effects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nitrates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nitrites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on</a:t>
            </a:r>
          </a:p>
          <a:p>
            <a:pPr>
              <a:lnSpc>
                <a:spcPts val="2100"/>
              </a:lnSpc>
              <a:tabLst>
                <a:tab pos="38100" algn="l"/>
                <a:tab pos="1651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smooth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muscle.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cGMP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=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cyclic</a:t>
            </a:r>
          </a:p>
          <a:p>
            <a:pPr>
              <a:lnSpc>
                <a:spcPts val="2100"/>
              </a:lnSpc>
              <a:tabLst>
                <a:tab pos="38100" algn="l"/>
                <a:tab pos="165100" algn="l"/>
              </a:tabLst>
            </a:pP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guanosine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3',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5'-monophosphate.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6100" y="330200"/>
            <a:ext cx="8039100" cy="1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B.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Effects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on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cardiovascular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system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900"/>
              </a:lnSpc>
              <a:tabLst>
                <a:tab pos="50800" algn="l"/>
              </a:tabLst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All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these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agents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effective,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but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differ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89000" y="1663700"/>
            <a:ext cx="76962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their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onset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action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elimination.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" y="2679700"/>
            <a:ext cx="80391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prompt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relief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ongoing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attack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89000" y="3225800"/>
            <a:ext cx="76962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precipitated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exercise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emotional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stress,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sublingual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(or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spray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form)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drug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choice.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6100" y="838200"/>
            <a:ext cx="8039100" cy="2171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>
                <a:tab pos="342900" algn="l"/>
              </a:tabLst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therapeutic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doses,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has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two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major</a:t>
            </a:r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effects.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First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dilation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large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veins,</a:t>
            </a:r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resulting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pooling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veins.</a:t>
            </a:r>
          </a:p>
          <a:p>
            <a:pPr>
              <a:lnSpc>
                <a:spcPts val="3900"/>
              </a:lnSpc>
              <a:tabLst>
                <a:tab pos="342900" algn="l"/>
              </a:tabLst>
            </a:pPr>
            <a:r>
              <a:rPr lang="en-US" altLang="zh-CN" sz="30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This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diminishes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preload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(venous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return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heart)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reduces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work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3086100"/>
            <a:ext cx="15748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Second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514600" y="3149600"/>
            <a:ext cx="19431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864100" y="3149600"/>
            <a:ext cx="10414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dilates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299200" y="3149600"/>
            <a:ext cx="5080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213600" y="3149600"/>
            <a:ext cx="13716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89000" y="3556000"/>
            <a:ext cx="7696200" cy="161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vasculature,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providing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increased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supply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muscle.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decreases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myocardial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consumption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because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decreased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cardiac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work.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6100" y="330200"/>
            <a:ext cx="8039100" cy="351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>
                <a:tab pos="342900" algn="l"/>
                <a:tab pos="1943100" algn="l"/>
              </a:tabLst>
            </a:pPr>
            <a:r>
              <a:rPr lang="en-US" altLang="zh-CN" dirty="0" smtClean="0"/>
              <a:t>		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Pharmacokinetics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342900" algn="l"/>
                <a:tab pos="1943100" algn="l"/>
              </a:tabLst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time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onset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varies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from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1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minute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</a:p>
          <a:p>
            <a:pPr>
              <a:lnSpc>
                <a:spcPts val="2900"/>
              </a:lnSpc>
              <a:tabLst>
                <a:tab pos="342900" algn="l"/>
                <a:tab pos="19431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more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1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hour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isosorbide</a:t>
            </a:r>
          </a:p>
          <a:p>
            <a:pPr>
              <a:lnSpc>
                <a:spcPts val="2900"/>
              </a:lnSpc>
              <a:tabLst>
                <a:tab pos="342900" algn="l"/>
                <a:tab pos="19431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mononitrate.</a:t>
            </a:r>
          </a:p>
          <a:p>
            <a:pPr>
              <a:lnSpc>
                <a:spcPts val="3500"/>
              </a:lnSpc>
              <a:tabLst>
                <a:tab pos="342900" algn="l"/>
                <a:tab pos="1943100" algn="l"/>
              </a:tabLst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Significant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first-pass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metabolism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occurs</a:t>
            </a:r>
          </a:p>
          <a:p>
            <a:pPr>
              <a:lnSpc>
                <a:spcPts val="2900"/>
              </a:lnSpc>
              <a:tabLst>
                <a:tab pos="342900" algn="l"/>
                <a:tab pos="19431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liver.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Therefore,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common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take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drug</a:t>
            </a:r>
          </a:p>
          <a:p>
            <a:pPr>
              <a:lnSpc>
                <a:spcPts val="2900"/>
              </a:lnSpc>
              <a:tabLst>
                <a:tab pos="342900" algn="l"/>
                <a:tab pos="19431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either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sublingually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via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transdermal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patch,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thereby</a:t>
            </a:r>
          </a:p>
          <a:p>
            <a:pPr>
              <a:lnSpc>
                <a:spcPts val="2900"/>
              </a:lnSpc>
              <a:tabLst>
                <a:tab pos="342900" algn="l"/>
                <a:tab pos="19431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avoiding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route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elimination.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3911600"/>
            <a:ext cx="17780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Isosorbide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857500" y="3962400"/>
            <a:ext cx="1739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mononitrate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143500" y="3962400"/>
            <a:ext cx="7112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owes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400800" y="3962400"/>
            <a:ext cx="3175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264400" y="3962400"/>
            <a:ext cx="13208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improved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46100" y="4330700"/>
            <a:ext cx="8039100" cy="190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bioavailability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long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duration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its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stability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against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hepatic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breakdown.</a:t>
            </a:r>
          </a:p>
          <a:p>
            <a:pPr>
              <a:lnSpc>
                <a:spcPts val="3500"/>
              </a:lnSpc>
              <a:tabLst>
                <a:tab pos="342900" algn="l"/>
              </a:tabLst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isosorbide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dinitrate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undergoes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denitration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two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mononitrates,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both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which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possess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antianginal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activity.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7900" y="520700"/>
            <a:ext cx="3086100" cy="6083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800600" y="3187700"/>
            <a:ext cx="3340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Time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peak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effect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duration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4572000" y="3467100"/>
            <a:ext cx="3784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action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some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common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organic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nitrate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867400" y="3733800"/>
            <a:ext cx="1206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preparations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4300" y="1206500"/>
            <a:ext cx="2400300" cy="15621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5300" y="3035300"/>
            <a:ext cx="1549400" cy="1447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5300" y="4787900"/>
            <a:ext cx="1600200" cy="1625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46100" y="330200"/>
            <a:ext cx="5867400" cy="273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>
                <a:tab pos="342900" algn="l"/>
                <a:tab pos="2171700" algn="l"/>
              </a:tabLst>
            </a:pPr>
            <a:r>
              <a:rPr lang="en-US" altLang="zh-CN" dirty="0" smtClean="0"/>
              <a:t>		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Adverse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effects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100"/>
              </a:lnSpc>
              <a:tabLst>
                <a:tab pos="342900" algn="l"/>
                <a:tab pos="2171700" algn="l"/>
              </a:tabLst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most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common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adverse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</a:t>
            </a:r>
          </a:p>
          <a:p>
            <a:pPr>
              <a:lnSpc>
                <a:spcPts val="3200"/>
              </a:lnSpc>
              <a:tabLst>
                <a:tab pos="342900" algn="l"/>
                <a:tab pos="21717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nitroglycerin,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well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3200"/>
              </a:lnSpc>
              <a:tabLst>
                <a:tab pos="342900" algn="l"/>
                <a:tab pos="2171700" algn="l"/>
              </a:tabLst>
            </a:pPr>
            <a:r>
              <a:rPr lang="en-US" altLang="zh-CN" dirty="0" smtClean="0"/>
              <a:t>	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other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nitrates,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headache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  <a:p>
            <a:pPr>
              <a:lnSpc>
                <a:spcPts val="3900"/>
              </a:lnSpc>
              <a:tabLst>
                <a:tab pos="342900" algn="l"/>
                <a:tab pos="2171700" algn="l"/>
              </a:tabLst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High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doses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organic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nitrates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89000" y="3098800"/>
            <a:ext cx="5334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057400" y="3098800"/>
            <a:ext cx="6096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also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302000" y="3098800"/>
            <a:ext cx="8763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813300" y="3098800"/>
            <a:ext cx="12573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postural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3505200"/>
            <a:ext cx="5524500" cy="129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hypotension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facial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flushing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tachycardia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  <a:p>
            <a:pPr>
              <a:lnSpc>
                <a:spcPts val="3900"/>
              </a:lnSpc>
              <a:tabLst>
                <a:tab pos="342900" algn="l"/>
              </a:tabLst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Sildenafil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(Viagra)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potentiates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89000" y="4838700"/>
            <a:ext cx="9525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action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286000" y="4838700"/>
            <a:ext cx="3048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048000" y="4838700"/>
            <a:ext cx="5080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000500" y="4838700"/>
            <a:ext cx="12700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nitrates.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715000" y="4838700"/>
            <a:ext cx="3429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889000" y="5245100"/>
            <a:ext cx="13462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preclude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3086100" y="5245100"/>
            <a:ext cx="5080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4445000" y="5245100"/>
            <a:ext cx="16129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dangerous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889000" y="5664200"/>
            <a:ext cx="5181600" cy="787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hypotension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may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occur,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this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combination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contraindicated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2600" y="1130300"/>
            <a:ext cx="2247900" cy="5359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070100" y="330200"/>
            <a:ext cx="49911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2.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β-Adrenergic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Blockers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193800"/>
            <a:ext cx="52197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β-adrenergic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blocking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612900"/>
            <a:ext cx="4876800" cy="184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agents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demands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myocardium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lowering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both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force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contraction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6100" y="3479800"/>
            <a:ext cx="5219700" cy="863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>
                <a:tab pos="342900" algn="l"/>
              </a:tabLst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They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suppress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activation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  <a:p>
            <a:pPr>
              <a:lnSpc>
                <a:spcPts val="33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blocking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β</a:t>
            </a:r>
            <a:r>
              <a:rPr lang="en-US" altLang="zh-CN" sz="20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89000" y="4267200"/>
            <a:ext cx="4876800" cy="184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receptors,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they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reduce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work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decreasing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rate,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contractility,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cardiac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output,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pressure.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6100" y="4318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β-blockers,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demand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89000" y="8128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myocardium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reduced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both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during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exertion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rest.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" y="14986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Propranolol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prototype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class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89000" y="18796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compounds,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but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not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cardioselective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Thus,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other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β-blockers,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such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metoprolol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atenolol,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preferred.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46100" y="2908300"/>
            <a:ext cx="8039100" cy="77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β-blockers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nonselective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high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doses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can</a:t>
            </a:r>
          </a:p>
          <a:p>
            <a:pPr>
              <a:lnSpc>
                <a:spcPts val="30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inhibit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β</a:t>
            </a:r>
            <a:r>
              <a:rPr lang="en-US" altLang="zh-CN" sz="18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2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receptors.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particularly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important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89000" y="3619500"/>
            <a:ext cx="50546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remember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case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asthmatics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46100" y="39751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Agents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intrinsic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sympathomimetic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activity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(for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89000" y="43561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example,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pindolol)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less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effective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should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be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avoided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46100" y="50419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β-blockers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reduce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frequency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severity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89000" y="54229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attacks.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These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agents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particularly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useful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treatment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patients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infarction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have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been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shown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prolong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survival.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6100" y="736600"/>
            <a:ext cx="8039100" cy="143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>
                <a:tab pos="342900" algn="l"/>
              </a:tabLst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β-blockers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used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nitrates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</a:p>
          <a:p>
            <a:pPr>
              <a:lnSpc>
                <a:spcPts val="3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increase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exercise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duration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tolerance.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They</a:t>
            </a:r>
          </a:p>
          <a:p>
            <a:pPr>
              <a:lnSpc>
                <a:spcPts val="3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are,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however,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contraindicated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patients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with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89000" y="2260600"/>
            <a:ext cx="13462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asthma,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781300" y="2260600"/>
            <a:ext cx="15367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diabetes,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864100" y="2260600"/>
            <a:ext cx="10922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severe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502400" y="2260600"/>
            <a:ext cx="20828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bradycardia,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89000" y="2755900"/>
            <a:ext cx="17399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peripheral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035300" y="2755900"/>
            <a:ext cx="13716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vascular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826000" y="2755900"/>
            <a:ext cx="13462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disease,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591300" y="2755900"/>
            <a:ext cx="3556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or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7353300" y="2755900"/>
            <a:ext cx="12319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chronic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46100" y="3238500"/>
            <a:ext cx="8039100" cy="2451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obstructive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pulmonary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disease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  <a:p>
            <a:pPr>
              <a:lnSpc>
                <a:spcPts val="4600"/>
              </a:lnSpc>
              <a:tabLst>
                <a:tab pos="342900" algn="l"/>
              </a:tabLst>
            </a:pPr>
            <a:r>
              <a:rPr lang="en-US" altLang="zh-CN" sz="320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Note: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important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not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discontinue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β-</a:t>
            </a:r>
          </a:p>
          <a:p>
            <a:pPr>
              <a:lnSpc>
                <a:spcPts val="3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blocker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therapy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abruptly.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dose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should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</a:t>
            </a:r>
          </a:p>
          <a:p>
            <a:pPr>
              <a:lnSpc>
                <a:spcPts val="3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gradually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tapered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over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5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10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days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</a:p>
          <a:p>
            <a:pPr>
              <a:lnSpc>
                <a:spcPts val="3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avoid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rebound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hypertension.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585080" y="3496436"/>
            <a:ext cx="1332357" cy="433578"/>
          </a:xfrm>
          <a:custGeom>
            <a:avLst/>
            <a:gdLst>
              <a:gd name="connsiteX0" fmla="*/ 0 w 1332357"/>
              <a:gd name="connsiteY0" fmla="*/ 301752 h 433578"/>
              <a:gd name="connsiteX1" fmla="*/ 1187450 w 1332357"/>
              <a:gd name="connsiteY1" fmla="*/ 65913 h 433578"/>
              <a:gd name="connsiteX2" fmla="*/ 1174369 w 1332357"/>
              <a:gd name="connsiteY2" fmla="*/ 0 h 433578"/>
              <a:gd name="connsiteX3" fmla="*/ 1332357 w 1332357"/>
              <a:gd name="connsiteY3" fmla="*/ 105664 h 433578"/>
              <a:gd name="connsiteX4" fmla="*/ 1226820 w 1332357"/>
              <a:gd name="connsiteY4" fmla="*/ 263525 h 433578"/>
              <a:gd name="connsiteX5" fmla="*/ 1213611 w 1332357"/>
              <a:gd name="connsiteY5" fmla="*/ 197611 h 433578"/>
              <a:gd name="connsiteX6" fmla="*/ 26161 w 1332357"/>
              <a:gd name="connsiteY6" fmla="*/ 433578 h 433578"/>
              <a:gd name="connsiteX7" fmla="*/ 0 w 1332357"/>
              <a:gd name="connsiteY7" fmla="*/ 301752 h 4335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332357" h="433578">
                <a:moveTo>
                  <a:pt x="0" y="301752"/>
                </a:moveTo>
                <a:lnTo>
                  <a:pt x="1187450" y="65913"/>
                </a:lnTo>
                <a:lnTo>
                  <a:pt x="1174369" y="0"/>
                </a:lnTo>
                <a:lnTo>
                  <a:pt x="1332357" y="105664"/>
                </a:lnTo>
                <a:lnTo>
                  <a:pt x="1226820" y="263525"/>
                </a:lnTo>
                <a:lnTo>
                  <a:pt x="1213611" y="197611"/>
                </a:lnTo>
                <a:lnTo>
                  <a:pt x="26161" y="433578"/>
                </a:lnTo>
                <a:lnTo>
                  <a:pt x="0" y="301752"/>
                </a:lnTo>
              </a:path>
            </a:pathLst>
          </a:custGeom>
          <a:solidFill>
            <a:srgbClr val="4F81B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572380" y="3483736"/>
            <a:ext cx="1357757" cy="458978"/>
          </a:xfrm>
          <a:custGeom>
            <a:avLst/>
            <a:gdLst>
              <a:gd name="connsiteX0" fmla="*/ 12700 w 1357757"/>
              <a:gd name="connsiteY0" fmla="*/ 314452 h 458978"/>
              <a:gd name="connsiteX1" fmla="*/ 1200150 w 1357757"/>
              <a:gd name="connsiteY1" fmla="*/ 78613 h 458978"/>
              <a:gd name="connsiteX2" fmla="*/ 1187069 w 1357757"/>
              <a:gd name="connsiteY2" fmla="*/ 12700 h 458978"/>
              <a:gd name="connsiteX3" fmla="*/ 1345057 w 1357757"/>
              <a:gd name="connsiteY3" fmla="*/ 118364 h 458978"/>
              <a:gd name="connsiteX4" fmla="*/ 1239520 w 1357757"/>
              <a:gd name="connsiteY4" fmla="*/ 276225 h 458978"/>
              <a:gd name="connsiteX5" fmla="*/ 1226311 w 1357757"/>
              <a:gd name="connsiteY5" fmla="*/ 210311 h 458978"/>
              <a:gd name="connsiteX6" fmla="*/ 38861 w 1357757"/>
              <a:gd name="connsiteY6" fmla="*/ 446278 h 458978"/>
              <a:gd name="connsiteX7" fmla="*/ 12700 w 1357757"/>
              <a:gd name="connsiteY7" fmla="*/ 314452 h 458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357757" h="458978">
                <a:moveTo>
                  <a:pt x="12700" y="314452"/>
                </a:moveTo>
                <a:lnTo>
                  <a:pt x="1200150" y="78613"/>
                </a:lnTo>
                <a:lnTo>
                  <a:pt x="1187069" y="12700"/>
                </a:lnTo>
                <a:lnTo>
                  <a:pt x="1345057" y="118364"/>
                </a:lnTo>
                <a:lnTo>
                  <a:pt x="1239520" y="276225"/>
                </a:lnTo>
                <a:lnTo>
                  <a:pt x="1226311" y="210311"/>
                </a:lnTo>
                <a:lnTo>
                  <a:pt x="38861" y="446278"/>
                </a:lnTo>
                <a:lnTo>
                  <a:pt x="12700" y="31445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385D8A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553200" y="3886200"/>
            <a:ext cx="152400" cy="685800"/>
          </a:xfrm>
          <a:custGeom>
            <a:avLst/>
            <a:gdLst>
              <a:gd name="connsiteX0" fmla="*/ 0 w 152400"/>
              <a:gd name="connsiteY0" fmla="*/ 609600 h 685800"/>
              <a:gd name="connsiteX1" fmla="*/ 38100 w 152400"/>
              <a:gd name="connsiteY1" fmla="*/ 609600 h 685800"/>
              <a:gd name="connsiteX2" fmla="*/ 38100 w 152400"/>
              <a:gd name="connsiteY2" fmla="*/ 0 h 685800"/>
              <a:gd name="connsiteX3" fmla="*/ 114300 w 152400"/>
              <a:gd name="connsiteY3" fmla="*/ 0 h 685800"/>
              <a:gd name="connsiteX4" fmla="*/ 114300 w 152400"/>
              <a:gd name="connsiteY4" fmla="*/ 609600 h 685800"/>
              <a:gd name="connsiteX5" fmla="*/ 152400 w 152400"/>
              <a:gd name="connsiteY5" fmla="*/ 609600 h 685800"/>
              <a:gd name="connsiteX6" fmla="*/ 76200 w 152400"/>
              <a:gd name="connsiteY6" fmla="*/ 685800 h 685800"/>
              <a:gd name="connsiteX7" fmla="*/ 0 w 152400"/>
              <a:gd name="connsiteY7" fmla="*/ 609600 h 68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52400" h="685800">
                <a:moveTo>
                  <a:pt x="0" y="609600"/>
                </a:moveTo>
                <a:lnTo>
                  <a:pt x="38100" y="609600"/>
                </a:lnTo>
                <a:lnTo>
                  <a:pt x="38100" y="0"/>
                </a:lnTo>
                <a:lnTo>
                  <a:pt x="114300" y="0"/>
                </a:lnTo>
                <a:lnTo>
                  <a:pt x="114300" y="609600"/>
                </a:lnTo>
                <a:lnTo>
                  <a:pt x="152400" y="609600"/>
                </a:lnTo>
                <a:lnTo>
                  <a:pt x="76200" y="685800"/>
                </a:lnTo>
                <a:lnTo>
                  <a:pt x="0" y="609600"/>
                </a:lnTo>
              </a:path>
            </a:pathLst>
          </a:custGeom>
          <a:solidFill>
            <a:srgbClr val="4F81B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6540500" y="3873500"/>
            <a:ext cx="177800" cy="711200"/>
          </a:xfrm>
          <a:custGeom>
            <a:avLst/>
            <a:gdLst>
              <a:gd name="connsiteX0" fmla="*/ 12700 w 177800"/>
              <a:gd name="connsiteY0" fmla="*/ 622300 h 711200"/>
              <a:gd name="connsiteX1" fmla="*/ 50800 w 177800"/>
              <a:gd name="connsiteY1" fmla="*/ 622300 h 711200"/>
              <a:gd name="connsiteX2" fmla="*/ 50800 w 177800"/>
              <a:gd name="connsiteY2" fmla="*/ 12700 h 711200"/>
              <a:gd name="connsiteX3" fmla="*/ 127000 w 177800"/>
              <a:gd name="connsiteY3" fmla="*/ 12700 h 711200"/>
              <a:gd name="connsiteX4" fmla="*/ 127000 w 177800"/>
              <a:gd name="connsiteY4" fmla="*/ 622300 h 711200"/>
              <a:gd name="connsiteX5" fmla="*/ 165100 w 177800"/>
              <a:gd name="connsiteY5" fmla="*/ 622300 h 711200"/>
              <a:gd name="connsiteX6" fmla="*/ 88900 w 177800"/>
              <a:gd name="connsiteY6" fmla="*/ 698500 h 711200"/>
              <a:gd name="connsiteX7" fmla="*/ 12700 w 177800"/>
              <a:gd name="connsiteY7" fmla="*/ 622300 h 711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77800" h="711200">
                <a:moveTo>
                  <a:pt x="12700" y="622300"/>
                </a:moveTo>
                <a:lnTo>
                  <a:pt x="50800" y="622300"/>
                </a:lnTo>
                <a:lnTo>
                  <a:pt x="50800" y="12700"/>
                </a:lnTo>
                <a:lnTo>
                  <a:pt x="127000" y="12700"/>
                </a:lnTo>
                <a:lnTo>
                  <a:pt x="127000" y="622300"/>
                </a:lnTo>
                <a:lnTo>
                  <a:pt x="165100" y="622300"/>
                </a:lnTo>
                <a:lnTo>
                  <a:pt x="88900" y="698500"/>
                </a:lnTo>
                <a:lnTo>
                  <a:pt x="12700" y="6223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385D8A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6881241" y="3672332"/>
            <a:ext cx="407923" cy="870077"/>
          </a:xfrm>
          <a:custGeom>
            <a:avLst/>
            <a:gdLst>
              <a:gd name="connsiteX0" fmla="*/ 407923 w 407923"/>
              <a:gd name="connsiteY0" fmla="*/ 29590 h 870077"/>
              <a:gd name="connsiteX1" fmla="*/ 118998 w 407923"/>
              <a:gd name="connsiteY1" fmla="*/ 805560 h 870077"/>
              <a:gd name="connsiteX2" fmla="*/ 158750 w 407923"/>
              <a:gd name="connsiteY2" fmla="*/ 820292 h 870077"/>
              <a:gd name="connsiteX3" fmla="*/ 49783 w 407923"/>
              <a:gd name="connsiteY3" fmla="*/ 870077 h 870077"/>
              <a:gd name="connsiteX4" fmla="*/ 0 w 407923"/>
              <a:gd name="connsiteY4" fmla="*/ 761238 h 870077"/>
              <a:gd name="connsiteX5" fmla="*/ 39623 w 407923"/>
              <a:gd name="connsiteY5" fmla="*/ 775970 h 870077"/>
              <a:gd name="connsiteX6" fmla="*/ 328548 w 407923"/>
              <a:gd name="connsiteY6" fmla="*/ 0 h 870077"/>
              <a:gd name="connsiteX7" fmla="*/ 407923 w 407923"/>
              <a:gd name="connsiteY7" fmla="*/ 29590 h 8700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407923" h="870077">
                <a:moveTo>
                  <a:pt x="407923" y="29590"/>
                </a:moveTo>
                <a:lnTo>
                  <a:pt x="118998" y="805560"/>
                </a:lnTo>
                <a:lnTo>
                  <a:pt x="158750" y="820292"/>
                </a:lnTo>
                <a:lnTo>
                  <a:pt x="49783" y="870077"/>
                </a:lnTo>
                <a:lnTo>
                  <a:pt x="0" y="761238"/>
                </a:lnTo>
                <a:lnTo>
                  <a:pt x="39623" y="775970"/>
                </a:lnTo>
                <a:lnTo>
                  <a:pt x="328548" y="0"/>
                </a:lnTo>
                <a:lnTo>
                  <a:pt x="407923" y="29590"/>
                </a:lnTo>
              </a:path>
            </a:pathLst>
          </a:custGeom>
          <a:solidFill>
            <a:srgbClr val="4F81B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6868541" y="3659632"/>
            <a:ext cx="433323" cy="895477"/>
          </a:xfrm>
          <a:custGeom>
            <a:avLst/>
            <a:gdLst>
              <a:gd name="connsiteX0" fmla="*/ 420623 w 433323"/>
              <a:gd name="connsiteY0" fmla="*/ 42290 h 895477"/>
              <a:gd name="connsiteX1" fmla="*/ 131698 w 433323"/>
              <a:gd name="connsiteY1" fmla="*/ 818260 h 895477"/>
              <a:gd name="connsiteX2" fmla="*/ 171450 w 433323"/>
              <a:gd name="connsiteY2" fmla="*/ 832992 h 895477"/>
              <a:gd name="connsiteX3" fmla="*/ 62483 w 433323"/>
              <a:gd name="connsiteY3" fmla="*/ 882777 h 895477"/>
              <a:gd name="connsiteX4" fmla="*/ 12700 w 433323"/>
              <a:gd name="connsiteY4" fmla="*/ 773938 h 895477"/>
              <a:gd name="connsiteX5" fmla="*/ 52323 w 433323"/>
              <a:gd name="connsiteY5" fmla="*/ 788670 h 895477"/>
              <a:gd name="connsiteX6" fmla="*/ 341248 w 433323"/>
              <a:gd name="connsiteY6" fmla="*/ 12700 h 895477"/>
              <a:gd name="connsiteX7" fmla="*/ 420623 w 433323"/>
              <a:gd name="connsiteY7" fmla="*/ 42290 h 8954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433323" h="895477">
                <a:moveTo>
                  <a:pt x="420623" y="42290"/>
                </a:moveTo>
                <a:lnTo>
                  <a:pt x="131698" y="818260"/>
                </a:lnTo>
                <a:lnTo>
                  <a:pt x="171450" y="832992"/>
                </a:lnTo>
                <a:lnTo>
                  <a:pt x="62483" y="882777"/>
                </a:lnTo>
                <a:lnTo>
                  <a:pt x="12700" y="773938"/>
                </a:lnTo>
                <a:lnTo>
                  <a:pt x="52323" y="788670"/>
                </a:lnTo>
                <a:lnTo>
                  <a:pt x="341248" y="12700"/>
                </a:lnTo>
                <a:lnTo>
                  <a:pt x="420623" y="4229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385D8A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4700" y="1587500"/>
            <a:ext cx="2413000" cy="26924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0900" y="4483100"/>
            <a:ext cx="2159000" cy="2171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679700" y="381000"/>
            <a:ext cx="37719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5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1.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pectoris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46100" y="1587500"/>
            <a:ext cx="39243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b="1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b="1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pectoris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commonly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89000" y="1930400"/>
            <a:ext cx="3581400" cy="275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known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b="1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severe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chest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pain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due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ischemia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(a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lack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hence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lack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supply)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muscle,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generally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obstruction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spasm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8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coronary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495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arteries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(the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heart's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vessels).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46100" y="4711700"/>
            <a:ext cx="39243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caused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889000" y="5054600"/>
            <a:ext cx="3581400" cy="152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flow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insufficient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meet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demands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myocardium,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leading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ischemia.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663700" y="330200"/>
            <a:ext cx="57912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3.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Calcium-Channel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Blockers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0414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essential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muscular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contraction.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4224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influx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increased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ischemia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because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membrane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depolarization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hypoxia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produces.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6100" y="21082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turn,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this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promotes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activity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several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adenosine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89000" y="25019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triphosphate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consuming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enzymes,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thereby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depleting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energy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stores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worsening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ischemia.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46100" y="31877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calcium-channel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blockers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protect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tissue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89000" y="35687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inhibiting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entrance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into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cardiac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smooth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muscle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cells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systemic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arterial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beds.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45847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calcium-channel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blockers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therefore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arteriolar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89000" y="49657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vasodilators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smooth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muscle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tone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vascular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resistance.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6100" y="15748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Verapamil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mainly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affects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myocardium,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whereas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89000" y="19558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nifedipine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exerts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greater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smooth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muscle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peripheral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vasculature.Diltiazem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intermediate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actions.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" y="29718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calcium-channel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blockers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lower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pressure.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89000" y="33528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worsen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failure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their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negative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inotropic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46100" y="40513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Variant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spontaneous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spasm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89000" y="4432300"/>
            <a:ext cx="7696200" cy="132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rather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increased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requirement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controlled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organic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nitrates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calcium-channel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blockers;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2702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β-blockers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2702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are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contraindicated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238500" y="330200"/>
            <a:ext cx="26543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Nifedipine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130300"/>
            <a:ext cx="80391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9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Nifedipine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dihydropyridine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derivative,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functions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mainly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473200"/>
            <a:ext cx="76962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arteriolar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vasodilator.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This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drug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has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minimal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on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cardiac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conduction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6100" y="2120900"/>
            <a:ext cx="80391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9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Other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members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this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class,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amlodipine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nicardipine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89000" y="2463800"/>
            <a:ext cx="76962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felodipine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have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similar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cardiovascular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characteristics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except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amlodipine,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which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does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not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affect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cardiac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output.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46100" y="3416300"/>
            <a:ext cx="80391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Nifedipine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administered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orally,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usually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extended-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89000" y="3759200"/>
            <a:ext cx="1955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release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tablets.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4102100"/>
            <a:ext cx="80391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undergoes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hepatic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metabolism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products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89000" y="4445000"/>
            <a:ext cx="4978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eliminated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both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urine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feces.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6100" y="4787900"/>
            <a:ext cx="80391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vasodilation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nifedipine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useful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89000" y="5130800"/>
            <a:ext cx="769620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treatment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variant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caused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498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8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spontaneous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spasm.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546100" y="5778500"/>
            <a:ext cx="80391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Nifedipine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flushing,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headache,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hypotension,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89000" y="6121400"/>
            <a:ext cx="75565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peripheral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edema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side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its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vasodilation</a:t>
            </a:r>
            <a:r>
              <a:rPr lang="en-US" altLang="zh-CN" sz="2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5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activity.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6100" y="1651000"/>
            <a:ext cx="7366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790700" y="1714500"/>
            <a:ext cx="7239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035300" y="1714500"/>
            <a:ext cx="3810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924300" y="1714500"/>
            <a:ext cx="26797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calcium-channel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124700" y="1714500"/>
            <a:ext cx="14605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blockers,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89000" y="2209800"/>
            <a:ext cx="76962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constipation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problem.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Because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has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little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89000" y="2692400"/>
            <a:ext cx="3429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676400" y="2692400"/>
            <a:ext cx="4191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552700" y="2692400"/>
            <a:ext cx="20066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sympathetic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016500" y="2692400"/>
            <a:ext cx="19939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antagonistic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7454900" y="2692400"/>
            <a:ext cx="11176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action,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546100" y="3175000"/>
            <a:ext cx="8039100" cy="147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nifedipine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reflex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tachycardia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if</a:t>
            </a:r>
          </a:p>
          <a:p>
            <a:pPr>
              <a:lnSpc>
                <a:spcPts val="3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peripheral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vasodilation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marked.</a:t>
            </a:r>
          </a:p>
          <a:p>
            <a:pPr>
              <a:lnSpc>
                <a:spcPts val="4600"/>
              </a:lnSpc>
              <a:tabLst>
                <a:tab pos="342900" algn="l"/>
              </a:tabLst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general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consensus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that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short-acting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89000" y="4737100"/>
            <a:ext cx="28448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dihydropyridines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165600" y="4737100"/>
            <a:ext cx="11049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should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5702300" y="4737100"/>
            <a:ext cx="4064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540500" y="4737100"/>
            <a:ext cx="13081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avoided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8280400" y="4737100"/>
            <a:ext cx="3048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889000" y="5232400"/>
            <a:ext cx="39751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artery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disease.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263900" y="330200"/>
            <a:ext cx="25908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B.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Verapamil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0414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diphenylalkylamine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verapamil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slows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cardiac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4224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atrioventricular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(AV)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conduction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directly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decreases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contractility,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pressure,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demand.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6100" y="24384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Verapamil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greater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negative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inotropic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89000" y="2819400"/>
            <a:ext cx="62992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nifedipine,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but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weaker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vasodilator.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46100" y="31877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drug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extensively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metabolized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liver;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89000" y="35687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therefore,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must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taken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adjust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dose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patients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liver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dysfunction.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42545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Verapamil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contraindicated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patients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89000" y="4635500"/>
            <a:ext cx="7696200" cy="165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preexisting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depressed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cardiac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function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AV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conduction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abnormalities.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also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constipation.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Verapamil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should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used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caution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patients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taking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digoxin,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because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verapamil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increases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digoxin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levels.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225800" y="330200"/>
            <a:ext cx="26797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C.</a:t>
            </a:r>
            <a:r>
              <a:rPr lang="en-US" altLang="zh-CN" sz="44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Diltiazem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1938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Diltiazem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has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cardiovascular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similar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5748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those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verapamil.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Both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drugs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slow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AV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conduction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firing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sinus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node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pacemaker.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6100" y="25908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Diltiazem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reduces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although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lesser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89000" y="29718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extent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verapamil,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also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pressure.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46100" y="36703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addition,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diltiazem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relieve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artery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spasm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89000" y="40513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therefore,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particularly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useful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patients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variant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angina.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extensively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metabolized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liver.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50673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incidence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adverse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side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low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same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89000" y="54483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those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other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calcium-channel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blockers).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Interactions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other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drugs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same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those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indicated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verapamil.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7100" y="457200"/>
            <a:ext cx="2616200" cy="594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79500" y="2552700"/>
            <a:ext cx="39243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Some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common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adverse</a:t>
            </a:r>
          </a:p>
          <a:p>
            <a:pPr>
              <a:lnSpc>
                <a:spcPts val="38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effects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calcium-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638300" y="3530600"/>
            <a:ext cx="28067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channel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blockers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Other Agents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 err="1" smtClean="0">
                <a:solidFill>
                  <a:srgbClr val="7030A0"/>
                </a:solidFill>
              </a:rPr>
              <a:t>Ranolazine</a:t>
            </a:r>
            <a:r>
              <a:rPr lang="en-US" dirty="0" smtClean="0">
                <a:solidFill>
                  <a:srgbClr val="7030A0"/>
                </a:solidFill>
              </a:rPr>
              <a:t> (p Fox Inhibitor)</a:t>
            </a:r>
          </a:p>
          <a:p>
            <a:pPr marL="0" indent="0">
              <a:buNone/>
            </a:pPr>
            <a:r>
              <a:rPr lang="en-US" sz="2400" dirty="0" smtClean="0"/>
              <a:t>Inhibit late </a:t>
            </a:r>
            <a:r>
              <a:rPr lang="en-US" sz="2400" u="sng" dirty="0" err="1">
                <a:solidFill>
                  <a:srgbClr val="FF0000"/>
                </a:solidFill>
              </a:rPr>
              <a:t>INa</a:t>
            </a:r>
            <a:r>
              <a:rPr lang="en-US" sz="2400" dirty="0"/>
              <a:t> thus preventing sodium overload of the cell and, directly inhibits fatty acid oxidation of ischemic </a:t>
            </a:r>
            <a:r>
              <a:rPr lang="en-US" sz="2400" dirty="0" smtClean="0"/>
              <a:t>myocytes.</a:t>
            </a:r>
          </a:p>
          <a:p>
            <a:r>
              <a:rPr lang="en-US" dirty="0"/>
              <a:t> </a:t>
            </a:r>
            <a:r>
              <a:rPr lang="en-US" dirty="0" err="1">
                <a:solidFill>
                  <a:srgbClr val="7030A0"/>
                </a:solidFill>
              </a:rPr>
              <a:t>Nicorandil</a:t>
            </a:r>
            <a:endParaRPr lang="en-US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400" dirty="0" smtClean="0"/>
              <a:t>Relaxes coronary </a:t>
            </a:r>
            <a:r>
              <a:rPr lang="en-US" sz="2400" dirty="0"/>
              <a:t>vascular smooth muscle by stimulating guanylyl cyclase and increasing cyclic GMP (cGMP) levels (as shown first in our laboratory) as well as by a second mechanism resulting in activation of K+ channels and hyperpolarization.</a:t>
            </a:r>
            <a:endParaRPr lang="en-US" sz="2400" dirty="0"/>
          </a:p>
          <a:p>
            <a:r>
              <a:rPr lang="en-US" dirty="0"/>
              <a:t> </a:t>
            </a:r>
            <a:r>
              <a:rPr lang="en-US" dirty="0">
                <a:solidFill>
                  <a:srgbClr val="7030A0"/>
                </a:solidFill>
              </a:rPr>
              <a:t>Dipyridamole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093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100" y="1054100"/>
            <a:ext cx="7112000" cy="505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76700" y="2628900"/>
            <a:ext cx="9779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6100" y="355600"/>
            <a:ext cx="80391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imbalance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between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delivery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89000" y="901700"/>
            <a:ext cx="7696200" cy="186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utilization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result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during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exertion,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from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spasm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vascular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smooth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muscle,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from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obstruction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vessels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atherosclerotic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lesions.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" y="2895600"/>
            <a:ext cx="80391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These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transient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episodes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(15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seconds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15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89000" y="3441700"/>
            <a:ext cx="76962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minutes)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myocardial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ischemia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do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not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cellular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death,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such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occurs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myocardial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infarction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46100" y="4940300"/>
            <a:ext cx="80391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Options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other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medications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treating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89000" y="5499100"/>
            <a:ext cx="76962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include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angioplasty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artery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bypass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surgery.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16200" y="584200"/>
            <a:ext cx="41910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8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2.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Major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risk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factors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612900"/>
            <a:ext cx="114300" cy="407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663700"/>
            <a:ext cx="4940300" cy="403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Age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(≥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55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men,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≥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65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women)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Cigarette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smoking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Diabetes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mellitus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(DM)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Dyslipidemia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Family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History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Hypertension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(HTN)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Kidney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disease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Obesity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Physical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inactivity</a:t>
            </a:r>
          </a:p>
          <a:p>
            <a:pPr>
              <a:lnSpc>
                <a:spcPts val="32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Medications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768600" y="330200"/>
            <a:ext cx="3594100" cy="1117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>
                <a:tab pos="139700" algn="l"/>
              </a:tabLst>
            </a:pP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3.Types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Angina</a:t>
            </a:r>
          </a:p>
          <a:p>
            <a:pPr>
              <a:lnSpc>
                <a:spcPts val="4800"/>
              </a:lnSpc>
              <a:tabLst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A.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Stable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angina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5748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Stable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most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common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and,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955800"/>
            <a:ext cx="5842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therefore,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called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typical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pectoris.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6100" y="23114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characterized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burning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heavy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squeezing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89000" y="2705100"/>
            <a:ext cx="27051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feeling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chest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46100" y="30607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reduction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perfusion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89000" y="34417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fixed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obstruction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produced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coronary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2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atherosclerosis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41275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becomes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vulnerable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ischemia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whenever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89000" y="45085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increased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demand,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such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that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produced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by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physical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activity,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emotional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excitement,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any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other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2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cause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increased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cardiac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workload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6100" y="55245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Typical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pectoris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promptly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relieved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rest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89000" y="5905500"/>
            <a:ext cx="3898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(a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vasodilator).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41600" y="330200"/>
            <a:ext cx="38354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B.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Unstable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angina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574800"/>
            <a:ext cx="803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Unstable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lies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between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stable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993900"/>
            <a:ext cx="7696200" cy="736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one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hand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myocardial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infarction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on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other.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6100" y="2755900"/>
            <a:ext cx="803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unstable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angina,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chest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pains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occur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with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89000" y="3187700"/>
            <a:ext cx="7696200" cy="736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increased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frequency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precipitated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progressively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less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effort.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46100" y="3949700"/>
            <a:ext cx="803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symptoms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not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relieved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rest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89000" y="4368800"/>
            <a:ext cx="20320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4775200"/>
            <a:ext cx="803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Unstable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requires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hospital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admission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89000" y="5194300"/>
            <a:ext cx="7696200" cy="736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more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aggressive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therapy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prevent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death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0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progression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myocardial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infarction.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714500" y="127000"/>
            <a:ext cx="56896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C.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Prinzmetal's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variant</a:t>
            </a:r>
            <a:r>
              <a:rPr lang="en-US" altLang="zh-CN" sz="39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5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654300" y="736600"/>
            <a:ext cx="38227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vasospastic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angina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" y="15748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Prinzmetal's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uncommon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pattern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89000" y="19558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episodic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that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occurs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rest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due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to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artery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spasm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46100" y="26416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Symptoms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caused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decreased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flow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89000" y="3035300"/>
            <a:ext cx="69342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muscle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spasm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artery.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46100" y="33909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Although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individuals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this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form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have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89000" y="3771900"/>
            <a:ext cx="76962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significant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atherosclerosis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attacks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unrelated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physical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activity,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rate,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pressure.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46100" y="4787900"/>
            <a:ext cx="80391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Prinzmetal's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generally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b="1" dirty="0" smtClean="0">
                <a:solidFill>
                  <a:srgbClr val="00B0F0"/>
                </a:solidFill>
                <a:latin typeface="Calibri" pitchFamily="18" charset="0"/>
                <a:cs typeface="Calibri" pitchFamily="18" charset="0"/>
              </a:rPr>
              <a:t>responds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promptly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89000" y="5168900"/>
            <a:ext cx="76962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vasodilators,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such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nitroglycerin</a:t>
            </a:r>
            <a:r>
              <a:rPr lang="en-US" altLang="zh-CN" sz="2702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7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calcium-channel</a:t>
            </a:r>
            <a:r>
              <a:rPr lang="en-US" altLang="zh-CN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blockers.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981200" y="330200"/>
            <a:ext cx="51562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/>
            </a:pP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D.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Mixed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forms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9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998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angina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651000"/>
            <a:ext cx="80391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Patients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advanced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coronary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artery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2209800"/>
            <a:ext cx="7696200" cy="186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disease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may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present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episodes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during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effort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well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at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rest,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suggesting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presence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fixed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obstruction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4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associated</a:t>
            </a:r>
          </a:p>
          <a:p>
            <a:pPr>
              <a:lnSpc>
                <a:spcPts val="3800"/>
              </a:lnSpc>
              <a:tabLst/>
            </a:pP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endothelial</a:t>
            </a:r>
            <a:r>
              <a:rPr lang="en-US" altLang="zh-CN" sz="32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6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dysfunction.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94400" y="673100"/>
            <a:ext cx="24003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082800" y="723900"/>
            <a:ext cx="17526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Treatment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320800" y="1206500"/>
            <a:ext cx="32766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Drugs</a:t>
            </a:r>
            <a:r>
              <a:rPr lang="en-US" altLang="zh-CN" sz="32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4" b="1" dirty="0" smtClean="0">
                <a:solidFill>
                  <a:srgbClr val="FF0000"/>
                </a:solidFill>
                <a:latin typeface="Calibri" pitchFamily="18" charset="0"/>
                <a:cs typeface="Calibri" pitchFamily="18" charset="0"/>
              </a:rPr>
              <a:t>Classification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50900" y="2387600"/>
            <a:ext cx="43815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Three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classes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drugs,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used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either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alone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combination,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are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effective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treating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patients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with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angina.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4216400"/>
            <a:ext cx="43815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These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agents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lower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oxygen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demand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of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the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affecting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blood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pressure,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venous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return,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24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heart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rate,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and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dirty="0" smtClean="0">
                <a:solidFill>
                  <a:srgbClr val="000000"/>
                </a:solidFill>
                <a:latin typeface="Calibri" pitchFamily="18" charset="0"/>
                <a:cs typeface="Calibri" pitchFamily="18" charset="0"/>
              </a:rPr>
              <a:t>contractility.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1607</Words>
  <Application>Microsoft Office PowerPoint</Application>
  <PresentationFormat>On-screen Show (4:3)</PresentationFormat>
  <Paragraphs>366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宋体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Other Agents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diako</cp:lastModifiedBy>
  <cp:revision>7</cp:revision>
  <dcterms:created xsi:type="dcterms:W3CDTF">2006-08-16T00:00:00Z</dcterms:created>
  <dcterms:modified xsi:type="dcterms:W3CDTF">2026-04-18T13:23:26Z</dcterms:modified>
</cp:coreProperties>
</file>