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4.xml" ContentType="application/vnd.openxmlformats-officedocument.theme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820" r:id="rId1"/>
    <p:sldMasterId id="2147483833" r:id="rId2"/>
    <p:sldMasterId id="2147483847" r:id="rId3"/>
    <p:sldMasterId id="2147483859" r:id="rId4"/>
    <p:sldMasterId id="2147483871" r:id="rId5"/>
    <p:sldMasterId id="2147483883" r:id="rId6"/>
    <p:sldMasterId id="2147483927" r:id="rId7"/>
    <p:sldMasterId id="2147483943" r:id="rId8"/>
  </p:sldMasterIdLst>
  <p:notesMasterIdLst>
    <p:notesMasterId r:id="rId40"/>
  </p:notesMasterIdLst>
  <p:sldIdLst>
    <p:sldId id="256" r:id="rId9"/>
    <p:sldId id="392" r:id="rId10"/>
    <p:sldId id="264" r:id="rId11"/>
    <p:sldId id="411" r:id="rId12"/>
    <p:sldId id="417" r:id="rId13"/>
    <p:sldId id="395" r:id="rId14"/>
    <p:sldId id="412" r:id="rId15"/>
    <p:sldId id="354" r:id="rId16"/>
    <p:sldId id="336" r:id="rId17"/>
    <p:sldId id="355" r:id="rId18"/>
    <p:sldId id="426" r:id="rId19"/>
    <p:sldId id="358" r:id="rId20"/>
    <p:sldId id="419" r:id="rId21"/>
    <p:sldId id="397" r:id="rId22"/>
    <p:sldId id="333" r:id="rId23"/>
    <p:sldId id="414" r:id="rId24"/>
    <p:sldId id="372" r:id="rId25"/>
    <p:sldId id="373" r:id="rId26"/>
    <p:sldId id="374" r:id="rId27"/>
    <p:sldId id="483" r:id="rId28"/>
    <p:sldId id="484" r:id="rId29"/>
    <p:sldId id="496" r:id="rId30"/>
    <p:sldId id="497" r:id="rId31"/>
    <p:sldId id="488" r:id="rId32"/>
    <p:sldId id="500" r:id="rId33"/>
    <p:sldId id="503" r:id="rId34"/>
    <p:sldId id="504" r:id="rId35"/>
    <p:sldId id="320" r:id="rId36"/>
    <p:sldId id="507" r:id="rId37"/>
    <p:sldId id="318" r:id="rId38"/>
    <p:sldId id="506" r:id="rId39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147" autoAdjust="0"/>
    <p:restoredTop sz="75626" autoAdjust="0"/>
  </p:normalViewPr>
  <p:slideViewPr>
    <p:cSldViewPr>
      <p:cViewPr varScale="1">
        <p:scale>
          <a:sx n="52" d="100"/>
          <a:sy n="52" d="100"/>
        </p:scale>
        <p:origin x="195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AEBCFF65-D025-4329-B79A-1D553B22F358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1F7B4F28-529B-4BD3-9549-5B284FDCBE8D}" type="slidenum">
              <a:rPr lang="fa-IR" smtClean="0"/>
              <a:pPr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sz="1200" dirty="0">
                <a:cs typeface="B Nazanin" pitchFamily="2" charset="-78"/>
              </a:rPr>
              <a:t>1.  بورده  ابتدا سرم حیوان  مصون شده را با  باکتری  که در برابر آن مصون بود  مجاور ساخت و تخریب باکتری را  مشاهده کرد .</a:t>
            </a:r>
          </a:p>
          <a:p>
            <a:pPr>
              <a:buNone/>
            </a:pPr>
            <a:endParaRPr lang="en-US" sz="1200" dirty="0">
              <a:cs typeface="B Nazanin" pitchFamily="2" charset="-78"/>
            </a:endParaRPr>
          </a:p>
          <a:p>
            <a:pPr>
              <a:buNone/>
            </a:pPr>
            <a:r>
              <a:rPr lang="fa-IR" sz="1200" dirty="0">
                <a:cs typeface="B Nazanin" pitchFamily="2" charset="-78"/>
              </a:rPr>
              <a:t>2. سپس سرم مورد نظر را  در حرارت 56  درجه و به مدت 30 دقیقه حرارت داد  و ان را با همان نوع باکتری مجاور کرد  اما تخریبی مشاهده  نشد.</a:t>
            </a:r>
          </a:p>
          <a:p>
            <a:pPr>
              <a:buNone/>
            </a:pPr>
            <a:endParaRPr lang="en-US" sz="1200" dirty="0">
              <a:cs typeface="B Nazanin" pitchFamily="2" charset="-78"/>
            </a:endParaRPr>
          </a:p>
          <a:p>
            <a:pPr>
              <a:buNone/>
            </a:pPr>
            <a:r>
              <a:rPr lang="fa-IR" sz="1200" dirty="0">
                <a:cs typeface="B Nazanin" pitchFamily="2" charset="-78"/>
              </a:rPr>
              <a:t>3. در اخرین مرحله به  سرم حیوان  مصون شده  که حرارت دیده بود  سرم حیوان غیر مصونی ( که حرارت ندیده بود )  را اضافه کرد  و سپس باکتری فوق الذکر را با مجموع  دو سرم مجاور  ساخت و تخریب باکتری مشاهده شد .</a:t>
            </a:r>
            <a:endParaRPr lang="en-US" sz="1200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2</a:t>
            </a:fld>
            <a:endParaRPr lang="fa-I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fa-IR" sz="1200" b="1" dirty="0"/>
              <a:t>عواملی که باعث فعالیت کمپلمان از </a:t>
            </a:r>
            <a:r>
              <a:rPr lang="fa-IR" sz="1200" b="1" dirty="0">
                <a:solidFill>
                  <a:schemeClr val="accent2"/>
                </a:solidFill>
              </a:rPr>
              <a:t>مسیر آلترناتیو</a:t>
            </a:r>
            <a:r>
              <a:rPr lang="fa-IR" sz="1200" b="1" dirty="0"/>
              <a:t> می شوند:</a:t>
            </a:r>
            <a:endParaRPr lang="en-US" sz="1200" dirty="0"/>
          </a:p>
          <a:p>
            <a:pPr eaLnBrk="1" hangingPunct="1">
              <a:lnSpc>
                <a:spcPct val="90000"/>
              </a:lnSpc>
            </a:pPr>
            <a:r>
              <a:rPr lang="en-US" sz="1200" dirty="0" err="1">
                <a:solidFill>
                  <a:schemeClr val="accent2"/>
                </a:solidFill>
              </a:rPr>
              <a:t>IgA</a:t>
            </a:r>
            <a:r>
              <a:rPr lang="fa-IR" sz="1200" dirty="0">
                <a:solidFill>
                  <a:schemeClr val="accent2"/>
                </a:solidFill>
              </a:rPr>
              <a:t>،</a:t>
            </a:r>
            <a:r>
              <a:rPr lang="en-US" sz="1200" dirty="0" err="1">
                <a:solidFill>
                  <a:schemeClr val="accent2"/>
                </a:solidFill>
              </a:rPr>
              <a:t>IgE</a:t>
            </a:r>
            <a:r>
              <a:rPr lang="fa-IR" sz="1200" dirty="0">
                <a:solidFill>
                  <a:schemeClr val="accent2"/>
                </a:solidFill>
              </a:rPr>
              <a:t>،</a:t>
            </a:r>
            <a:r>
              <a:rPr lang="en-US" sz="1200" dirty="0">
                <a:solidFill>
                  <a:schemeClr val="accent2"/>
                </a:solidFill>
              </a:rPr>
              <a:t>IgG4</a:t>
            </a:r>
            <a:r>
              <a:rPr lang="fa-IR" sz="1200" dirty="0"/>
              <a:t> </a:t>
            </a:r>
            <a:r>
              <a:rPr lang="fa-IR" sz="1200" dirty="0">
                <a:solidFill>
                  <a:schemeClr val="accent2"/>
                </a:solidFill>
              </a:rPr>
              <a:t>تجمع یافته</a:t>
            </a:r>
            <a:r>
              <a:rPr lang="fa-IR" sz="1200" dirty="0"/>
              <a:t> ،بعضی از انگل ها (</a:t>
            </a:r>
            <a:r>
              <a:rPr lang="fa-IR" sz="1200" dirty="0">
                <a:solidFill>
                  <a:schemeClr val="accent2"/>
                </a:solidFill>
              </a:rPr>
              <a:t>شیستوزوما</a:t>
            </a:r>
            <a:r>
              <a:rPr lang="fa-IR" sz="1200" dirty="0"/>
              <a:t> )،</a:t>
            </a:r>
            <a:r>
              <a:rPr lang="fa-IR" sz="1200" dirty="0">
                <a:solidFill>
                  <a:schemeClr val="accent2"/>
                </a:solidFill>
              </a:rPr>
              <a:t>آندوتوکسین</a:t>
            </a:r>
            <a:r>
              <a:rPr lang="fa-IR" sz="1200" dirty="0"/>
              <a:t> باکتری ها (</a:t>
            </a:r>
            <a:r>
              <a:rPr lang="en-US" sz="1200" dirty="0">
                <a:solidFill>
                  <a:schemeClr val="accent2"/>
                </a:solidFill>
              </a:rPr>
              <a:t>LPS</a:t>
            </a:r>
            <a:r>
              <a:rPr lang="fa-IR" sz="1200" dirty="0"/>
              <a:t> )گرم منفی ها ، کمپلکس آنتی بادی ها با سلول آلوده به ویروس از جمله </a:t>
            </a:r>
            <a:r>
              <a:rPr lang="fa-IR" sz="1200" dirty="0">
                <a:solidFill>
                  <a:schemeClr val="accent2"/>
                </a:solidFill>
              </a:rPr>
              <a:t>میگزوویروس ها</a:t>
            </a:r>
            <a:r>
              <a:rPr lang="fa-IR" sz="1200" dirty="0"/>
              <a:t> ، بعضی از تومورها ،</a:t>
            </a:r>
            <a:r>
              <a:rPr lang="fa-IR" sz="1200" dirty="0">
                <a:solidFill>
                  <a:schemeClr val="accent2"/>
                </a:solidFill>
              </a:rPr>
              <a:t>سم مار کبری</a:t>
            </a:r>
            <a:r>
              <a:rPr lang="fa-IR" sz="1200" dirty="0"/>
              <a:t> </a:t>
            </a:r>
            <a:endParaRPr lang="en-US" sz="1200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12</a:t>
            </a:fld>
            <a:endParaRPr lang="fa-I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a-IR" dirty="0"/>
              <a:t>راه کلاسيک </a:t>
            </a:r>
            <a:r>
              <a:rPr lang="fa-IR" b="1" dirty="0">
                <a:solidFill>
                  <a:schemeClr val="hlink"/>
                </a:solidFill>
              </a:rPr>
              <a:t>با فعال شدن پروتئين </a:t>
            </a:r>
            <a:r>
              <a:rPr lang="en-US" b="1" i="1" dirty="0">
                <a:solidFill>
                  <a:schemeClr val="hlink"/>
                </a:solidFill>
              </a:rPr>
              <a:t>C1 </a:t>
            </a:r>
            <a:r>
              <a:rPr lang="fa-IR" b="1" dirty="0">
                <a:solidFill>
                  <a:schemeClr val="hlink"/>
                </a:solidFill>
              </a:rPr>
              <a:t>آغاز شده و به </a:t>
            </a:r>
            <a:r>
              <a:rPr lang="en-US" b="1" i="1" dirty="0">
                <a:solidFill>
                  <a:schemeClr val="hlink"/>
                </a:solidFill>
              </a:rPr>
              <a:t>C9 </a:t>
            </a:r>
            <a:r>
              <a:rPr lang="fa-IR" b="1" dirty="0">
                <a:solidFill>
                  <a:schemeClr val="hlink"/>
                </a:solidFill>
              </a:rPr>
              <a:t> ختم مي شود</a:t>
            </a:r>
          </a:p>
          <a:p>
            <a:pPr eaLnBrk="1" hangingPunct="1">
              <a:buFontTx/>
              <a:buNone/>
            </a:pPr>
            <a:endParaRPr lang="fa-IR" b="1" dirty="0">
              <a:solidFill>
                <a:schemeClr val="hlink"/>
              </a:solidFill>
            </a:endParaRPr>
          </a:p>
          <a:p>
            <a:pPr algn="ctr" eaLnBrk="1" hangingPunct="1">
              <a:buFontTx/>
              <a:buNone/>
            </a:pPr>
            <a:r>
              <a:rPr lang="fa-IR" dirty="0"/>
              <a:t>راه آلترناتيو</a:t>
            </a:r>
            <a:r>
              <a:rPr lang="fa-IR" dirty="0">
                <a:solidFill>
                  <a:srgbClr val="0070C0"/>
                </a:solidFill>
              </a:rPr>
              <a:t>با قطعة </a:t>
            </a:r>
            <a:r>
              <a:rPr lang="en-US" i="1" dirty="0">
                <a:solidFill>
                  <a:srgbClr val="0070C0"/>
                </a:solidFill>
              </a:rPr>
              <a:t>C3b </a:t>
            </a:r>
            <a:r>
              <a:rPr lang="fa-IR" b="1" dirty="0">
                <a:solidFill>
                  <a:srgbClr val="0070C0"/>
                </a:solidFill>
              </a:rPr>
              <a:t>آغاز شده  و</a:t>
            </a:r>
            <a:r>
              <a:rPr lang="fa-IR" dirty="0">
                <a:solidFill>
                  <a:srgbClr val="0070C0"/>
                </a:solidFill>
              </a:rPr>
              <a:t> در نيمة مسير ، يعني از مولکول </a:t>
            </a:r>
            <a:r>
              <a:rPr lang="en-US" i="1" dirty="0">
                <a:solidFill>
                  <a:srgbClr val="0070C0"/>
                </a:solidFill>
              </a:rPr>
              <a:t>C5</a:t>
            </a:r>
            <a:r>
              <a:rPr lang="fa-IR" dirty="0">
                <a:solidFill>
                  <a:srgbClr val="0070C0"/>
                </a:solidFill>
              </a:rPr>
              <a:t> به راه کلاسيک مي پيوندد</a:t>
            </a:r>
            <a:endParaRPr lang="fa-IR" dirty="0"/>
          </a:p>
          <a:p>
            <a:pPr eaLnBrk="1" hangingPunct="1">
              <a:buFontTx/>
              <a:buNone/>
            </a:pPr>
            <a:r>
              <a:rPr lang="fa-IR" dirty="0"/>
              <a:t>نتيجه:</a:t>
            </a:r>
          </a:p>
          <a:p>
            <a:pPr eaLnBrk="1" hangingPunct="1">
              <a:buFontTx/>
              <a:buNone/>
            </a:pPr>
            <a:r>
              <a:rPr lang="fa-IR" dirty="0"/>
              <a:t> مابقي مسير يعني از </a:t>
            </a:r>
            <a:r>
              <a:rPr lang="en-US" b="1" i="1" dirty="0">
                <a:solidFill>
                  <a:schemeClr val="hlink"/>
                </a:solidFill>
              </a:rPr>
              <a:t>C5 </a:t>
            </a:r>
            <a:r>
              <a:rPr lang="fa-IR" b="1" dirty="0">
                <a:solidFill>
                  <a:schemeClr val="hlink"/>
                </a:solidFill>
              </a:rPr>
              <a:t>تا </a:t>
            </a:r>
            <a:r>
              <a:rPr lang="en-US" b="1" i="1" dirty="0">
                <a:solidFill>
                  <a:schemeClr val="hlink"/>
                </a:solidFill>
              </a:rPr>
              <a:t>C9</a:t>
            </a:r>
            <a:r>
              <a:rPr lang="en-US" i="1" dirty="0"/>
              <a:t> </a:t>
            </a:r>
            <a:r>
              <a:rPr lang="fa-IR" dirty="0"/>
              <a:t>در هر دو راه مشترک است</a:t>
            </a:r>
            <a:endParaRPr lang="en-US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14</a:t>
            </a:fld>
            <a:endParaRPr lang="fa-I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FE021E4-C73E-4D20-B38D-D4C6A8946858}" type="slidenum">
              <a:rPr lang="en-US"/>
              <a:pPr/>
              <a:t>17</a:t>
            </a:fld>
            <a:endParaRPr lang="en-US"/>
          </a:p>
        </p:txBody>
      </p:sp>
      <p:sp>
        <p:nvSpPr>
          <p:cNvPr id="187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C9D758A-8896-4592-A1D3-40D8C099DE7C}" type="slidenum">
              <a:rPr lang="en-US"/>
              <a:pPr/>
              <a:t>18</a:t>
            </a:fld>
            <a:endParaRPr lang="en-US"/>
          </a:p>
        </p:txBody>
      </p:sp>
      <p:sp>
        <p:nvSpPr>
          <p:cNvPr id="188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6EA9A4-9335-4629-804B-CDA9FFD74315}" type="slidenum">
              <a:rPr lang="en-US"/>
              <a:pPr/>
              <a:t>19</a:t>
            </a:fld>
            <a:endParaRPr lang="en-US"/>
          </a:p>
        </p:txBody>
      </p:sp>
      <p:sp>
        <p:nvSpPr>
          <p:cNvPr id="189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551F7D-1CB9-438E-BADF-4689C1474C24}" type="slidenum">
              <a:rPr lang="en-US"/>
              <a:pPr/>
              <a:t>20</a:t>
            </a:fld>
            <a:endParaRPr lang="en-US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/>
              <a:t>پروتئین ها ي سيستم کمپلمان در حالت طبيعي و دست نخورده  فعاليت بيولوژيک ندارند ولي با فعال شدن اولين پروتئين و شکسته شدن آن ، علاوه بر از بين رفتن سلول هدف ، يکسري اعمال بيولوژيک نيز توسط اين قطعات صورت مي پذيرد</a:t>
            </a:r>
            <a:r>
              <a:rPr lang="en-US" dirty="0"/>
              <a:t> </a:t>
            </a:r>
          </a:p>
          <a:p>
            <a:pPr eaLnBrk="1" hangingPunct="1"/>
            <a:r>
              <a:rPr lang="fa-IR" sz="1200" dirty="0"/>
              <a:t>درغشاء یاختۀ </a:t>
            </a:r>
            <a:r>
              <a:rPr lang="en-US" sz="1200" dirty="0"/>
              <a:t>RBC</a:t>
            </a:r>
            <a:r>
              <a:rPr lang="fa-IR" sz="1200" dirty="0"/>
              <a:t> ، باکتری ، ویروس یا هر سلول دیگری تغیرات غیرقابل برگشتی ایجاد می کندکه به سیتولیز </a:t>
            </a:r>
            <a:r>
              <a:rPr lang="en-US" sz="1200" i="1" dirty="0">
                <a:solidFill>
                  <a:schemeClr val="accent2"/>
                </a:solidFill>
              </a:rPr>
              <a:t>Cytolysis</a:t>
            </a:r>
            <a:r>
              <a:rPr lang="fa-IR" sz="1200" dirty="0"/>
              <a:t> معروف است.</a:t>
            </a:r>
          </a:p>
          <a:p>
            <a:pPr eaLnBrk="1" hangingPunct="1"/>
            <a:r>
              <a:rPr lang="fa-IR" sz="1200" dirty="0"/>
              <a:t>باعث فعال شدن سلول های خاصی می شود که این سلول هادر پدیدۀ آماس یا </a:t>
            </a:r>
            <a:r>
              <a:rPr lang="en-US" sz="1200" i="1" dirty="0">
                <a:solidFill>
                  <a:schemeClr val="accent2"/>
                </a:solidFill>
              </a:rPr>
              <a:t>Inflammation</a:t>
            </a:r>
            <a:r>
              <a:rPr lang="fa-IR" sz="1200" dirty="0"/>
              <a:t> دخالت دارد . </a:t>
            </a:r>
          </a:p>
          <a:p>
            <a:pPr eaLnBrk="1" hangingPunct="1"/>
            <a:r>
              <a:rPr lang="fa-IR" sz="1200" dirty="0"/>
              <a:t>عمل دیگر کمپلمان که جزئی از قسمت سیتولیز می باشد بنام </a:t>
            </a:r>
            <a:r>
              <a:rPr lang="en-US" sz="1200" i="1" dirty="0" err="1">
                <a:solidFill>
                  <a:schemeClr val="accent2"/>
                </a:solidFill>
              </a:rPr>
              <a:t>Opsonization</a:t>
            </a:r>
            <a:r>
              <a:rPr lang="fa-IR" sz="1200" dirty="0"/>
              <a:t> معروف است که باعث می شود تا بیگانه خواری بهتر و آسانتر وبا شدّت بیشتر انجام شود. </a:t>
            </a:r>
            <a:endParaRPr lang="en-US" sz="1200" dirty="0"/>
          </a:p>
          <a:p>
            <a:endParaRPr lang="fa-IR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423519-B1DC-4A23-9F33-3E9A7D63C85D}" type="slidenum">
              <a:rPr lang="en-US"/>
              <a:pPr/>
              <a:t>21</a:t>
            </a:fld>
            <a:endParaRPr lang="en-US"/>
          </a:p>
        </p:txBody>
      </p:sp>
      <p:sp>
        <p:nvSpPr>
          <p:cNvPr id="154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fa-IR" sz="1200" dirty="0"/>
              <a:t>اجزاي فعال شده کمپلمان توسط تشکيل کمپلکس حمله غشائي يا </a:t>
            </a:r>
            <a:r>
              <a:rPr lang="en-US" sz="1200" i="1" dirty="0"/>
              <a:t>MAC</a:t>
            </a:r>
            <a:r>
              <a:rPr lang="fa-IR" sz="1200" dirty="0"/>
              <a:t> در سطح سلول ها با ايجاد منافذ و يا اختلال در يکپارچگي فسفوليپيدهاي دو لايه غشاء سبب ليز سلولي آنها مي گردند و چنانچه اين عمل در سطح ارگانيسم هاي  بيگانه صورت پذيرد و آنها را به طريقة ليز اسموتيک نابود مي سازد</a:t>
            </a:r>
          </a:p>
          <a:p>
            <a:pPr eaLnBrk="1" hangingPunct="1">
              <a:buFontTx/>
              <a:buNone/>
            </a:pPr>
            <a:r>
              <a:rPr lang="fa-IR" sz="1200" dirty="0"/>
              <a:t>سلول هائي مانند </a:t>
            </a:r>
            <a:r>
              <a:rPr lang="en-US" sz="1200" i="1" dirty="0"/>
              <a:t>RBC</a:t>
            </a:r>
            <a:r>
              <a:rPr lang="fa-IR" sz="1200" dirty="0"/>
              <a:t> ، لنفوسيت ها ، پلاکت ها ، باکتری ها و ویروس ها ي پوشش ليپوپروتئيني دار از اين جمله هستند </a:t>
            </a:r>
            <a:endParaRPr lang="en-US" sz="1200" dirty="0"/>
          </a:p>
          <a:p>
            <a:endParaRPr lang="fa-IR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25237B-2C2B-41D1-B5A2-F648E82DCC97}" type="slidenum">
              <a:rPr lang="en-US"/>
              <a:pPr/>
              <a:t>24</a:t>
            </a:fld>
            <a:endParaRPr lang="en-US"/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/>
            <a:r>
              <a:rPr lang="fa-IR" sz="1200" b="0" i="0" u="none" strike="noStrike" baseline="0" dirty="0" err="1">
                <a:latin typeface="BNazanin"/>
              </a:rPr>
              <a:t>آنافیلاکسى</a:t>
            </a:r>
            <a:r>
              <a:rPr lang="fa-IR" sz="1200" b="0" i="0" u="none" strike="noStrike" baseline="0" dirty="0">
                <a:latin typeface="BNazanin"/>
              </a:rPr>
              <a:t>: فرم </a:t>
            </a:r>
            <a:r>
              <a:rPr lang="fa-IR" sz="1200" b="0" i="0" u="none" strike="noStrike" baseline="0" dirty="0" err="1">
                <a:latin typeface="BNazanin"/>
              </a:rPr>
              <a:t>شدیدى</a:t>
            </a:r>
            <a:r>
              <a:rPr lang="fa-IR" sz="1200" b="0" i="0" u="none" strike="noStrike" baseline="0" dirty="0">
                <a:latin typeface="BNazanin"/>
              </a:rPr>
              <a:t> از ازدیاد حساسیت </a:t>
            </a:r>
            <a:r>
              <a:rPr lang="fa-IR" sz="1200" b="0" i="0" u="none" strike="noStrike" baseline="0" dirty="0" err="1">
                <a:latin typeface="BNazanin"/>
              </a:rPr>
              <a:t>فورى</a:t>
            </a:r>
            <a:r>
              <a:rPr lang="fa-IR" sz="1200" b="0" i="0" u="none" strike="noStrike" baseline="0" dirty="0">
                <a:latin typeface="BNazanin"/>
              </a:rPr>
              <a:t> که در آن مست </a:t>
            </a:r>
            <a:r>
              <a:rPr lang="fa-IR" sz="1200" b="0" i="0" u="none" strike="noStrike" baseline="0" dirty="0" err="1">
                <a:latin typeface="BNazanin"/>
              </a:rPr>
              <a:t>سلها</a:t>
            </a:r>
            <a:r>
              <a:rPr lang="fa-IR" sz="1200" b="0" i="0" u="none" strike="noStrike" baseline="0" dirty="0">
                <a:latin typeface="BNazanin"/>
              </a:rPr>
              <a:t> یا </a:t>
            </a:r>
            <a:r>
              <a:rPr lang="fa-IR" sz="1200" b="0" i="0" u="none" strike="noStrike" baseline="0" dirty="0" err="1">
                <a:latin typeface="BNazanin"/>
              </a:rPr>
              <a:t>بازوفیلها</a:t>
            </a:r>
            <a:r>
              <a:rPr lang="fa-IR" sz="1200" b="0" i="0" u="none" strike="noStrike" baseline="0" dirty="0">
                <a:latin typeface="BNazanin"/>
              </a:rPr>
              <a:t> بهطور سیستمیک فعال </a:t>
            </a:r>
            <a:r>
              <a:rPr lang="fa-IR" sz="1200" b="0" i="0" u="none" strike="noStrike" baseline="0" dirty="0" err="1">
                <a:latin typeface="BNazanin"/>
              </a:rPr>
              <a:t>مىشوند</a:t>
            </a:r>
            <a:r>
              <a:rPr lang="fa-IR" sz="1200" b="0" i="0" u="none" strike="noStrike" baseline="0" dirty="0">
                <a:latin typeface="BNazanin"/>
              </a:rPr>
              <a:t> و </a:t>
            </a:r>
            <a:r>
              <a:rPr lang="fa-IR" sz="1200" b="0" i="0" u="none" strike="noStrike" baseline="0" dirty="0" err="1">
                <a:latin typeface="BNazanin"/>
              </a:rPr>
              <a:t>واسطههاى</a:t>
            </a:r>
            <a:r>
              <a:rPr lang="fa-IR" sz="1200" b="0" i="0" u="none" strike="noStrike" baseline="0" dirty="0">
                <a:latin typeface="BNazanin"/>
              </a:rPr>
              <a:t> آزاد شده توسط آنها باعث انقباض برونش، </a:t>
            </a:r>
            <a:r>
              <a:rPr lang="fa-IR" sz="1200" b="0" i="0" u="none" strike="noStrike" baseline="0" dirty="0" err="1">
                <a:latin typeface="BNazanin"/>
              </a:rPr>
              <a:t>ادم</a:t>
            </a:r>
            <a:r>
              <a:rPr lang="fa-IR" sz="1200" b="0" i="0" u="none" strike="noStrike" baseline="0" dirty="0">
                <a:latin typeface="BNazanin"/>
              </a:rPr>
              <a:t> </a:t>
            </a:r>
            <a:r>
              <a:rPr lang="fa-IR" sz="1200" b="0" i="0" u="none" strike="noStrike" baseline="0" dirty="0" err="1">
                <a:latin typeface="BNazanin"/>
              </a:rPr>
              <a:t>بافتى</a:t>
            </a:r>
            <a:r>
              <a:rPr lang="fa-IR" sz="1200" b="0" i="0" u="none" strike="noStrike" baseline="0" dirty="0">
                <a:latin typeface="BNazanin"/>
              </a:rPr>
              <a:t> و</a:t>
            </a:r>
          </a:p>
          <a:p>
            <a:pPr algn="r"/>
            <a:r>
              <a:rPr lang="fa-IR" sz="1200" b="0" i="0" u="none" strike="noStrike" baseline="0" dirty="0" err="1">
                <a:latin typeface="BNazanin"/>
              </a:rPr>
              <a:t>کلاپس</a:t>
            </a:r>
            <a:r>
              <a:rPr lang="fa-IR" sz="1200" b="0" i="0" u="none" strike="noStrike" baseline="0" dirty="0">
                <a:latin typeface="BNazanin"/>
              </a:rPr>
              <a:t> </a:t>
            </a:r>
            <a:r>
              <a:rPr lang="fa-IR" sz="1200" b="0" i="0" u="none" strike="noStrike" baseline="0" dirty="0" err="1">
                <a:latin typeface="BNazanin"/>
              </a:rPr>
              <a:t>قلبى</a:t>
            </a:r>
            <a:r>
              <a:rPr lang="fa-IR" sz="1200" b="0" i="0" u="none" strike="noStrike" baseline="0" dirty="0">
                <a:latin typeface="BNazanin"/>
              </a:rPr>
              <a:t> </a:t>
            </a:r>
            <a:r>
              <a:rPr lang="fa-IR" sz="1200" b="0" i="0" u="none" strike="noStrike" baseline="0" dirty="0" err="1">
                <a:latin typeface="BNazanin"/>
              </a:rPr>
              <a:t>عروقى</a:t>
            </a:r>
            <a:r>
              <a:rPr lang="fa-IR" sz="1200" b="0" i="0" u="none" strike="noStrike" baseline="0" dirty="0">
                <a:latin typeface="BNazanin"/>
              </a:rPr>
              <a:t> </a:t>
            </a:r>
            <a:r>
              <a:rPr lang="fa-IR" sz="1200" b="0" i="0" u="none" strike="noStrike" baseline="0" dirty="0" err="1">
                <a:latin typeface="BNazanin"/>
              </a:rPr>
              <a:t>مىشوند</a:t>
            </a:r>
            <a:r>
              <a:rPr lang="fa-IR" sz="1200" b="0" i="0" u="none" strike="noStrike" baseline="0" dirty="0">
                <a:latin typeface="BNazanin"/>
              </a:rPr>
              <a:t>.</a:t>
            </a:r>
            <a:endParaRPr lang="en-US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987791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/>
              <a:t>التهاب پاسخ موضعی است که به دنبال آسیب بافتی </a:t>
            </a:r>
            <a:r>
              <a:rPr lang="fa-IR" dirty="0" err="1"/>
              <a:t>ایجادمی</a:t>
            </a:r>
            <a:r>
              <a:rPr lang="fa-IR" dirty="0"/>
              <a:t> شود این پاسخ به </a:t>
            </a:r>
            <a:r>
              <a:rPr lang="fa-IR" dirty="0" err="1"/>
              <a:t>ازبین</a:t>
            </a:r>
            <a:r>
              <a:rPr lang="fa-IR" dirty="0"/>
              <a:t> بردن میکروبها، جلوگیری از انتشار میکروب و تسریع بهبودی کمک می کند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B4F28-529B-4BD3-9549-5B284FDCBE8D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dirty="0"/>
              <a:t>* بورده از ازمایشات خود چنین نتیجه گرفت   که در روند تخریب میکرو ارگانیسم ها  دو ماده که در سرم یافت می شود  دخالت دارند :</a:t>
            </a:r>
            <a:endParaRPr lang="en-US" sz="1200" dirty="0"/>
          </a:p>
          <a:p>
            <a:r>
              <a:rPr lang="fa-IR" sz="1200" dirty="0"/>
              <a:t> الف .  ماده  اختصاصی که مقاوم به حرارت است و با مصون شدن حیوان بر میزانش افزوده می شود  به این  ماده  حساس کننده  </a:t>
            </a:r>
            <a:r>
              <a:rPr lang="en-US" sz="1200" dirty="0"/>
              <a:t>sensitizer</a:t>
            </a:r>
            <a:r>
              <a:rPr lang="fa-IR" sz="1200" dirty="0"/>
              <a:t> و بعد ها آنتی بادی گفته شد</a:t>
            </a:r>
            <a:endParaRPr lang="en-US" sz="1200" dirty="0"/>
          </a:p>
          <a:p>
            <a:r>
              <a:rPr lang="fa-IR" sz="1200" dirty="0"/>
              <a:t>ب.  فاکتور حساس به حرارت است  و با مصون شدن حیوان  بر مقدارش افزوده نمی شود   او این ماده را  الکسین  و یا     </a:t>
            </a:r>
            <a:r>
              <a:rPr lang="en-US" sz="1200" dirty="0" err="1"/>
              <a:t>addiment</a:t>
            </a:r>
            <a:r>
              <a:rPr lang="fa-IR" sz="1200" dirty="0"/>
              <a:t>   نامید .</a:t>
            </a:r>
            <a:endParaRPr lang="en-US" sz="1200" dirty="0"/>
          </a:p>
          <a:p>
            <a:endParaRPr lang="fa-IR" sz="1200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3</a:t>
            </a:fld>
            <a:endParaRPr lang="fa-I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هنگامی که نوتروفیلها و ماکروفاژها مقادیر زیاد باکتریها و بافتهای نکروتیک را احاطه می کنند تمام نوتروفیلها و تعداد زیادی از ماکروفاژها سرانجام می میرند. بعد از چندین روز، غالباً حفره ای در بافتهای ملتهب نسبتهای مختلف بافت نکروتیک، نوتروفیلهای مرده، ماکروفاژهای مرده و مایع بافتی به وجود می آید. یک چنین مخلوطی معمولاً چرک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(pus)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نامیده می شود.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a-IR" dirty="0"/>
          </a:p>
          <a:p>
            <a:r>
              <a:rPr lang="fa-IR" b="0" i="0" dirty="0">
                <a:solidFill>
                  <a:srgbClr val="000000"/>
                </a:solidFill>
                <a:effectLst/>
                <a:latin typeface="IRANSans"/>
              </a:rPr>
              <a:t>چرک معمولا </a:t>
            </a:r>
            <a:r>
              <a:rPr lang="fa-IR" b="0" i="0" dirty="0" err="1">
                <a:solidFill>
                  <a:srgbClr val="000000"/>
                </a:solidFill>
                <a:effectLst/>
                <a:latin typeface="IRANSans"/>
              </a:rPr>
              <a:t>مایعی</a:t>
            </a:r>
            <a:r>
              <a:rPr lang="fa-IR" b="0" i="0" dirty="0">
                <a:solidFill>
                  <a:srgbClr val="000000"/>
                </a:solidFill>
                <a:effectLst/>
                <a:latin typeface="IRANSans"/>
              </a:rPr>
              <a:t> زرد رنگ یا زرد </a:t>
            </a:r>
            <a:r>
              <a:rPr lang="fa-IR" b="0" i="0" dirty="0" err="1">
                <a:solidFill>
                  <a:srgbClr val="000000"/>
                </a:solidFill>
                <a:effectLst/>
                <a:latin typeface="IRANSans"/>
              </a:rPr>
              <a:t>میال</a:t>
            </a:r>
            <a:r>
              <a:rPr lang="fa-IR" b="0" i="0" dirty="0">
                <a:solidFill>
                  <a:srgbClr val="000000"/>
                </a:solidFill>
                <a:effectLst/>
                <a:latin typeface="IRANSans"/>
              </a:rPr>
              <a:t> به سفید، سبز یا قهوه ایست که حاوی </a:t>
            </a:r>
            <a:r>
              <a:rPr lang="fa-IR" b="0" i="0" dirty="0" err="1">
                <a:solidFill>
                  <a:srgbClr val="000000"/>
                </a:solidFill>
                <a:effectLst/>
                <a:latin typeface="IRANSans"/>
              </a:rPr>
              <a:t>کلبول</a:t>
            </a:r>
            <a:r>
              <a:rPr lang="fa-IR" b="0" i="0" dirty="0">
                <a:solidFill>
                  <a:srgbClr val="000000"/>
                </a:solidFill>
                <a:effectLst/>
                <a:latin typeface="IRANSans"/>
              </a:rPr>
              <a:t> های سفید مرده و بعضا باکتری </a:t>
            </a:r>
            <a:r>
              <a:rPr lang="fa-IR" b="0" i="0" dirty="0" err="1">
                <a:solidFill>
                  <a:srgbClr val="000000"/>
                </a:solidFill>
                <a:effectLst/>
                <a:latin typeface="IRANSans"/>
              </a:rPr>
              <a:t>هاست</a:t>
            </a:r>
            <a:r>
              <a:rPr lang="fa-IR" b="0" i="0" dirty="0">
                <a:solidFill>
                  <a:srgbClr val="000000"/>
                </a:solidFill>
                <a:effectLst/>
                <a:latin typeface="IRANSans"/>
              </a:rPr>
              <a:t>. </a:t>
            </a:r>
            <a:r>
              <a:rPr lang="fa-IR" b="0" i="0">
                <a:solidFill>
                  <a:srgbClr val="000000"/>
                </a:solidFill>
                <a:effectLst/>
                <a:latin typeface="IRANSans"/>
              </a:rPr>
              <a:t>این ترشحات در محل عفونت تجمع می یابند.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l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F7B4F28-529B-4BD3-9549-5B284FDCBE8D}" type="slidenum">
              <a:rPr kumimoji="0" lang="fa-I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pPr marL="0" marR="0" lvl="0" indent="0" algn="l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fa-I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سیستم کمپلمان از مجموعه پروتئینهایی تشکیل شده است که از نظر ساختمان شیمیایی و اعمال بیولوژیکی با یکدیگر متفاوتند</a:t>
            </a:r>
          </a:p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پروتئینهای مختلفی در سیستم کمپلمان تاکنون شناخته شده پروتئینهای سیستم کمپلمان توسط سلولهای متفاوتی ساخته می شوند که در این رابطه مونوسیتها یا ماکروفاژها، و سلولهای پارانشیم کبدی را می توان نام برد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4</a:t>
            </a:fld>
            <a:endParaRPr lang="fa-I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fa-IR" sz="1200" dirty="0">
                <a:cs typeface="B Nazanin" pitchFamily="2" charset="-78"/>
              </a:rPr>
              <a:t>چون اجزاء کمپلمان بفرم غیر فعال در سرم وجود دارند اگر به فرم فعال درآیند بالای آن ها خطوط تیره می کشند.</a:t>
            </a:r>
          </a:p>
          <a:p>
            <a:pPr eaLnBrk="1" hangingPunct="1">
              <a:lnSpc>
                <a:spcPct val="90000"/>
              </a:lnSpc>
            </a:pPr>
            <a:r>
              <a:rPr lang="fa-IR" sz="1200" dirty="0">
                <a:cs typeface="B Nazanin" pitchFamily="2" charset="-78"/>
              </a:rPr>
              <a:t>درروند فعال شدن کمپلمال بعضی از اجزاء به اجزای کوچکتری شکسته می شوند که معمولاً جزء کوچکتر را با حرف 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a</a:t>
            </a:r>
            <a:r>
              <a:rPr lang="fa-IR" sz="1200" dirty="0">
                <a:cs typeface="B Nazanin" pitchFamily="2" charset="-78"/>
              </a:rPr>
              <a:t> وجزء بزرگتررا با حرف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b </a:t>
            </a:r>
            <a:r>
              <a:rPr lang="fa-IR" sz="1200" dirty="0">
                <a:cs typeface="B Nazanin" pitchFamily="2" charset="-78"/>
              </a:rPr>
              <a:t> نمایش می دهند. 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C3</a:t>
            </a:r>
            <a:r>
              <a:rPr lang="fa-IR" sz="1200" dirty="0">
                <a:solidFill>
                  <a:schemeClr val="accent2"/>
                </a:solidFill>
                <a:cs typeface="B Nazanin" pitchFamily="2" charset="-78"/>
              </a:rPr>
              <a:t>ـــــــــ 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C3a</a:t>
            </a:r>
            <a:r>
              <a:rPr lang="fa-IR" sz="1200" dirty="0">
                <a:solidFill>
                  <a:schemeClr val="accent2"/>
                </a:solidFill>
                <a:cs typeface="B Nazanin" pitchFamily="2" charset="-78"/>
              </a:rPr>
              <a:t> </a:t>
            </a:r>
            <a:r>
              <a:rPr lang="fa-IR" sz="1200" dirty="0">
                <a:cs typeface="B Nazanin" pitchFamily="2" charset="-78"/>
              </a:rPr>
              <a:t>و</a:t>
            </a:r>
            <a:r>
              <a:rPr lang="fa-IR" sz="1200" dirty="0">
                <a:solidFill>
                  <a:schemeClr val="accent2"/>
                </a:solidFill>
                <a:cs typeface="B Nazanin" pitchFamily="2" charset="-78"/>
              </a:rPr>
              <a:t> 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C3</a:t>
            </a:r>
            <a:r>
              <a:rPr lang="fa-IR" sz="1200" dirty="0">
                <a:solidFill>
                  <a:schemeClr val="accent2"/>
                </a:solidFill>
                <a:cs typeface="B Nazanin" pitchFamily="2" charset="-78"/>
              </a:rPr>
              <a:t>ــــــــ </a:t>
            </a: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C3b</a:t>
            </a:r>
            <a:endParaRPr lang="fa-IR" sz="1200" dirty="0">
              <a:solidFill>
                <a:schemeClr val="accent2"/>
              </a:solidFill>
              <a:cs typeface="B Nazanin" pitchFamily="2" charset="-78"/>
            </a:endParaRPr>
          </a:p>
          <a:p>
            <a:pPr eaLnBrk="1" hangingPunct="1">
              <a:lnSpc>
                <a:spcPct val="90000"/>
              </a:lnSpc>
            </a:pPr>
            <a:r>
              <a:rPr lang="fa-IR" sz="1200" dirty="0">
                <a:cs typeface="B Nazanin" pitchFamily="2" charset="-78"/>
              </a:rPr>
              <a:t>هرجزئی که از فرم فعال به فرم غیرفعال تبدیل شود در کنارش </a:t>
            </a:r>
            <a:r>
              <a:rPr lang="en-US" sz="1200" dirty="0" err="1">
                <a:cs typeface="B Nazanin" pitchFamily="2" charset="-78"/>
              </a:rPr>
              <a:t>i</a:t>
            </a:r>
            <a:r>
              <a:rPr lang="en-US" sz="1200" dirty="0">
                <a:cs typeface="B Nazanin" pitchFamily="2" charset="-78"/>
              </a:rPr>
              <a:t> </a:t>
            </a:r>
            <a:r>
              <a:rPr lang="fa-IR" sz="1200" dirty="0">
                <a:cs typeface="B Nazanin" pitchFamily="2" charset="-78"/>
              </a:rPr>
              <a:t> ( </a:t>
            </a:r>
            <a:r>
              <a:rPr lang="en-US" sz="1200" dirty="0">
                <a:cs typeface="B Nazanin" pitchFamily="2" charset="-78"/>
              </a:rPr>
              <a:t>Inactive</a:t>
            </a:r>
            <a:r>
              <a:rPr lang="fa-IR" sz="1200" dirty="0">
                <a:cs typeface="B Nazanin" pitchFamily="2" charset="-78"/>
              </a:rPr>
              <a:t> ) گذاشته می شود،مانند </a:t>
            </a:r>
            <a:r>
              <a:rPr lang="en-US" sz="1200" dirty="0">
                <a:cs typeface="B Nazanin" pitchFamily="2" charset="-78"/>
              </a:rPr>
              <a:t>C3bi</a:t>
            </a:r>
          </a:p>
          <a:p>
            <a:pPr eaLnBrk="1" hangingPunct="1">
              <a:lnSpc>
                <a:spcPct val="90000"/>
              </a:lnSpc>
            </a:pPr>
            <a:r>
              <a:rPr lang="en-US" sz="1200" dirty="0">
                <a:solidFill>
                  <a:schemeClr val="accent2"/>
                </a:solidFill>
                <a:cs typeface="B Nazanin" pitchFamily="2" charset="-78"/>
              </a:rPr>
              <a:t>C3</a:t>
            </a:r>
            <a:r>
              <a:rPr lang="fa-IR" sz="1200" dirty="0">
                <a:solidFill>
                  <a:schemeClr val="accent2"/>
                </a:solidFill>
                <a:cs typeface="B Nazanin" pitchFamily="2" charset="-78"/>
              </a:rPr>
              <a:t> بیشترین جزء کمپلمان ومهمترین آن ها می باشد</a:t>
            </a:r>
            <a:r>
              <a:rPr lang="fa-IR" sz="1200" dirty="0">
                <a:cs typeface="B Nazanin" pitchFamily="2" charset="-78"/>
              </a:rPr>
              <a:t> </a:t>
            </a:r>
            <a:endParaRPr lang="en-US" sz="1200" dirty="0">
              <a:cs typeface="B Nazanin" pitchFamily="2" charset="-78"/>
            </a:endParaRPr>
          </a:p>
          <a:p>
            <a:endParaRPr lang="fa-IR" dirty="0"/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5</a:t>
            </a:fld>
            <a:endParaRPr lang="fa-I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cs typeface="B Nazanin" pitchFamily="2" charset="-78"/>
              </a:rPr>
              <a:t>انتخاب هر يک از اين سه راه بستگي به </a:t>
            </a:r>
            <a:r>
              <a:rPr lang="fa-IR" dirty="0">
                <a:solidFill>
                  <a:schemeClr val="hlink"/>
                </a:solidFill>
                <a:cs typeface="B Nazanin" pitchFamily="2" charset="-78"/>
              </a:rPr>
              <a:t>نوع مادة فعال کننده اي</a:t>
            </a:r>
            <a:r>
              <a:rPr lang="fa-IR" dirty="0">
                <a:cs typeface="B Nazanin" pitchFamily="2" charset="-78"/>
              </a:rPr>
              <a:t> دارد که پروتئین ها ي اوليه را در هر يک از اين راه ها مي توانند فعال نمايند</a:t>
            </a:r>
          </a:p>
          <a:p>
            <a:pPr marL="0" marR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پروتئینهای سیستم کمپلمان از سه مسیر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(Pathways)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کاملاً مجزا از یکدیگر فعال شده و سرانجام عامل بیماریزا یا سلول هدف از بین برده و لیز میکنند. این سه مسیر در نیمه راه یا ابتدا بیکدیگر پیوسته و تا آخر یک مسیر را طی میکنند</a:t>
            </a:r>
            <a:endParaRPr lang="en-US" i="1" dirty="0">
              <a:cs typeface="B Nazanin" pitchFamily="2" charset="-78"/>
            </a:endParaRPr>
          </a:p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6</a:t>
            </a:fld>
            <a:endParaRPr lang="fa-I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B4F28-529B-4BD3-9549-5B284FDCBE8D}" type="slidenum">
              <a:rPr lang="fa-IR" smtClean="0"/>
              <a:pPr/>
              <a:t>7</a:t>
            </a:fld>
            <a:endParaRPr lang="fa-I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AA75B9-89AC-4F75-8083-B1BD7608C3B9}" type="slidenum">
              <a:rPr lang="en-US"/>
              <a:pPr/>
              <a:t>8</a:t>
            </a:fld>
            <a:endParaRPr lang="en-US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راه کلاسیک با فعل شدن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C1q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آغاز گشته و به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C9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ختم می شود ولی راه آلترناتیو از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C3 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آغلز می شود. راه آلترناتیو در نیمه مسیر، یعنی از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C5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به راه کلاسیک می پیوندند و در نتیجه مابقی مسیر یعنی از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C5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تا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C9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در هر دو راه مشترک است</a:t>
            </a:r>
            <a:endParaRPr lang="fa-I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F1E1C88-44E9-4C13-A412-FEDF245C15DF}" type="slidenum">
              <a:rPr lang="en-US"/>
              <a:pPr/>
              <a:t>9</a:t>
            </a:fld>
            <a:endParaRPr lang="en-US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5520CF-5A7B-491A-A022-5C8259451735}" type="slidenum">
              <a:rPr lang="en-US"/>
              <a:pPr/>
              <a:t>10</a:t>
            </a:fld>
            <a:endParaRPr lang="en-US"/>
          </a:p>
        </p:txBody>
      </p:sp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C1q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دارای شش سر کروی می باشد که حداقل دو تا از آنها باید به دو ناحیه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CH2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از 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IgM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یا </a:t>
            </a:r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IgG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متصل شودتا منجر به فعال شدن 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C1r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 سپس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C1s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شود.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C1s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مسیر را ادامه داده ,به ترتیب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C4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C2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را شکسته وبا به هم پیوستن قطعات شکسته شده بزرگتر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(b)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آنها ومنجر به تولید آنزیمهای کانورتاز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C3 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و سپس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C5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کانورتاز میشود.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C5b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که بر سطح سلول هدف متصل شد به عنوان رسپتور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C6 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و سپس اجزا بعدی عمل کرده و تهایتا کمپلکس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C5b6789n 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به غشای سلول حمله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(Membrane attack Complex, MAC)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می کند و در غشاء میکروب یا سلول ناودانی را  شکل می دهند که موجب از بین رفتن انواعی از میکروبها (مثل گونه نایسریا) یا سلول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(Cytolysis)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مورد هدف خواهند شد. تعداد مولکولهای 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C9</a:t>
            </a:r>
            <a:r>
              <a:rPr lang="fa-IR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بین 10 تا 16 می باشد.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6F252-73D5-4BF8-B7CA-D38013B92286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6A07-1578-4084-A871-F06A3AF382C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60E1-4C45-4B25-9297-35288EE5C8D6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3F1943B0-3907-46C5-98F6-504F59A78E5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3" name="Picture 21" descr="stuf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</p:spPr>
      </p:pic>
      <p:sp>
        <p:nvSpPr>
          <p:cNvPr id="8212" name="Rectangle 20"/>
          <p:cNvSpPr>
            <a:spLocks noChangeArrowheads="1"/>
          </p:cNvSpPr>
          <p:nvPr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www.company.com</a:t>
            </a:r>
            <a:endParaRPr lang="fr-FR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429000" y="5029200"/>
            <a:ext cx="5715000" cy="609600"/>
          </a:xfrm>
        </p:spPr>
        <p:txBody>
          <a:bodyPr/>
          <a:lstStyle>
            <a:lvl1pPr marL="0" indent="0" algn="ctr">
              <a:buFontTx/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ctrTitle"/>
          </p:nvPr>
        </p:nvSpPr>
        <p:spPr>
          <a:xfrm>
            <a:off x="3429000" y="3581400"/>
            <a:ext cx="5715000" cy="1470025"/>
          </a:xfrm>
          <a:solidFill>
            <a:schemeClr val="bg1"/>
          </a:solidFill>
          <a:ln algn="ctr"/>
        </p:spPr>
        <p:txBody>
          <a:bodyPr lIns="91440" anchor="t"/>
          <a:lstStyle>
            <a:lvl1pPr algn="ctr">
              <a:spcBef>
                <a:spcPct val="20000"/>
              </a:spcBef>
              <a:defRPr sz="4000" b="1">
                <a:solidFill>
                  <a:srgbClr val="FCAB1A"/>
                </a:solidFill>
                <a:latin typeface="Verdana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CD10-6052-4F39-84E7-F440462214C0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1400175"/>
            <a:ext cx="1828800" cy="47720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400175"/>
            <a:ext cx="5334000" cy="47720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1828800" y="2133600"/>
            <a:ext cx="7162800" cy="4038600"/>
          </a:xfrm>
        </p:spPr>
        <p:txBody>
          <a:bodyPr/>
          <a:lstStyle/>
          <a:p>
            <a:r>
              <a:rPr lang="en-US"/>
              <a:t>Click icon to add chart</a:t>
            </a:r>
            <a:endParaRPr lang="fa-I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400175"/>
            <a:ext cx="7315200" cy="581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8288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2133600"/>
            <a:ext cx="3505200" cy="40386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EC6F252-73D5-4BF8-B7CA-D38013B92286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07CD10-6052-4F39-84E7-F440462214C0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39A22101-B3CC-442C-A4CD-42D2154415C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F1888-A48E-4229-9C01-9A3631E0770A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A22101-B3CC-442C-A4CD-42D2154415C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0DB0-37A2-4DFF-9629-26EF23553532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9EFA-42ED-4428-96E6-C7BF033D3E0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7674-364B-45B8-A0DB-DF323EDF77D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E09C8-FD4D-410D-AE2F-DD07E29BE958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D031713-2CF1-46A5-9D53-A1605D6F6E1E}" type="slidenum">
              <a:rPr lang="es-ES" smtClean="0"/>
              <a:pPr/>
              <a:t>‹#›</a:t>
            </a:fld>
            <a:endParaRPr lang="es-ES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686A07-1578-4084-A871-F06A3AF382C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660E1-4C45-4B25-9297-35288EE5C8D6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F1888-A48E-4229-9C01-9A3631E0770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9E0DB0-37A2-4DFF-9629-26EF23553532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06B4A3-4212-4E39-93DE-E053E8F69C28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CDF73-85D2-4237-9B32-053DBDB0C312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sz="1400" dirty="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E99EFA-42ED-4428-96E6-C7BF033D3E0A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4CF2E0-CCC4-4E1E-9902-C3C36AB3FDA4}" type="datetimeFigureOut">
              <a:rPr lang="en-US" smtClean="0"/>
              <a:pPr/>
              <a:t>2/25/2026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2FDE4-A7DD-41A7-A0A6-9B649FB4333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367674-364B-45B8-A0DB-DF323EDF77D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78E64C-F813-492F-9602-61E1F10CB55A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17526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800600" y="1752600"/>
            <a:ext cx="3810000" cy="4114800"/>
          </a:xfrm>
        </p:spPr>
        <p:txBody>
          <a:bodyPr/>
          <a:lstStyle/>
          <a:p>
            <a:pPr lvl="0"/>
            <a:endParaRPr lang="fa-IR" noProof="0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6B56A-6684-4BCD-AD58-A1A4893C77C3}" type="datetime1">
              <a:rPr lang="en-US"/>
              <a:pPr>
                <a:defRPr/>
              </a:pPr>
              <a:t>2/25/2026</a:t>
            </a:fld>
            <a:endParaRPr lang="en-US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A7CAC4-B7BA-4748-A3DF-7C81F0544DCC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6765136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440857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8064942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70760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7675619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9157236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2865097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67579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E09C8-FD4D-410D-AE2F-DD07E29BE958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522680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135590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4138404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A300D5-FB8B-40EE-8130-689839A9D0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444104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0E9A7E-149E-4B85-8B10-D4A62DFE72B5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890841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854E8-6151-4A82-94B7-CADF97B749C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05114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dgm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457200" y="1981200"/>
            <a:ext cx="8229600" cy="38862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9C222B-A7AD-D93B-A6DA-608F2AED72F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A6A6D73-F8D5-C3DF-9E7E-91A39DABDA4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91653CA-1965-43C5-A342-C2306786AC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74DB2C03-3C9C-7A68-02DD-0C3E8CE827CB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892EE-589D-4FC7-920B-9C81CC7AE4B9}" type="datetimeFigureOut">
              <a:rPr lang="en-US"/>
              <a:pPr>
                <a:defRPr/>
              </a:pPr>
              <a:t>2/25/2026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3281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70630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4056758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841274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031713-2CF1-46A5-9D53-A1605D6F6E1E}" type="slidenum">
              <a:rPr lang="es-ES" smtClean="0"/>
              <a:pPr/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43228629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738947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3349719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11854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729513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  <p:extLst>
      <p:ext uri="{BB962C8B-B14F-4D97-AF65-F5344CB8AC3E}">
        <p14:creationId xmlns:p14="http://schemas.microsoft.com/office/powerpoint/2010/main" val="112927389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1383995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778691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854E8-6151-4A82-94B7-CADF97B749C7}" type="slidenum">
              <a:rPr lang="ar-SA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996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hyperlink" Target="http://www.powerpointstyles.com/" TargetMode="Externa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3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13" Type="http://schemas.openxmlformats.org/officeDocument/2006/relationships/slideLayout" Target="../slideLayouts/slideLayout71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slideLayout" Target="../slideLayouts/slideLayout70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84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73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8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4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9.xml"/><Relationship Id="rId7" Type="http://schemas.openxmlformats.org/officeDocument/2006/relationships/slideLayout" Target="../slideLayouts/slideLayout93.xml"/><Relationship Id="rId12" Type="http://schemas.openxmlformats.org/officeDocument/2006/relationships/slideLayout" Target="../slideLayouts/slideLayout98.xml"/><Relationship Id="rId2" Type="http://schemas.openxmlformats.org/officeDocument/2006/relationships/slideLayout" Target="../slideLayouts/slideLayout88.xml"/><Relationship Id="rId1" Type="http://schemas.openxmlformats.org/officeDocument/2006/relationships/slideLayout" Target="../slideLayouts/slideLayout87.xml"/><Relationship Id="rId6" Type="http://schemas.openxmlformats.org/officeDocument/2006/relationships/slideLayout" Target="../slideLayouts/slideLayout92.xml"/><Relationship Id="rId11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915C95-9D3D-4549-B147-9DC8446519AA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stuff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5129213"/>
          </a:xfrm>
          <a:prstGeom prst="rect">
            <a:avLst/>
          </a:prstGeom>
          <a:noFill/>
        </p:spPr>
      </p:pic>
      <p:sp>
        <p:nvSpPr>
          <p:cNvPr id="1057" name="Rectangle 33"/>
          <p:cNvSpPr>
            <a:spLocks noChangeArrowheads="1"/>
          </p:cNvSpPr>
          <p:nvPr/>
        </p:nvSpPr>
        <p:spPr bwMode="auto">
          <a:xfrm>
            <a:off x="1295400" y="1752600"/>
            <a:ext cx="7848600" cy="3505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400175"/>
            <a:ext cx="7315200" cy="58102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19800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828800" y="2133600"/>
            <a:ext cx="71628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1043" name="Rectangle 19"/>
          <p:cNvSpPr>
            <a:spLocks noChangeArrowheads="1"/>
          </p:cNvSpPr>
          <p:nvPr/>
        </p:nvSpPr>
        <p:spPr bwMode="auto">
          <a:xfrm>
            <a:off x="0" y="6613525"/>
            <a:ext cx="9144000" cy="24447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/>
              <a:t>www.company.com</a:t>
            </a:r>
            <a:endParaRPr lang="fr-FR"/>
          </a:p>
        </p:txBody>
      </p:sp>
      <p:sp>
        <p:nvSpPr>
          <p:cNvPr id="1047" name="Oval 23"/>
          <p:cNvSpPr>
            <a:spLocks noChangeArrowheads="1"/>
          </p:cNvSpPr>
          <p:nvPr/>
        </p:nvSpPr>
        <p:spPr bwMode="auto">
          <a:xfrm>
            <a:off x="143351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48" name="Oval 24"/>
          <p:cNvSpPr>
            <a:spLocks noChangeArrowheads="1"/>
          </p:cNvSpPr>
          <p:nvPr/>
        </p:nvSpPr>
        <p:spPr bwMode="auto">
          <a:xfrm>
            <a:off x="2193925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49" name="Oval 25"/>
          <p:cNvSpPr>
            <a:spLocks noChangeArrowheads="1"/>
          </p:cNvSpPr>
          <p:nvPr/>
        </p:nvSpPr>
        <p:spPr bwMode="auto">
          <a:xfrm>
            <a:off x="2954338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0" name="Oval 26"/>
          <p:cNvSpPr>
            <a:spLocks noChangeArrowheads="1"/>
          </p:cNvSpPr>
          <p:nvPr/>
        </p:nvSpPr>
        <p:spPr bwMode="auto">
          <a:xfrm>
            <a:off x="371475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1" name="Oval 27"/>
          <p:cNvSpPr>
            <a:spLocks noChangeArrowheads="1"/>
          </p:cNvSpPr>
          <p:nvPr/>
        </p:nvSpPr>
        <p:spPr bwMode="auto">
          <a:xfrm>
            <a:off x="447516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2" name="Oval 28"/>
          <p:cNvSpPr>
            <a:spLocks noChangeArrowheads="1"/>
          </p:cNvSpPr>
          <p:nvPr/>
        </p:nvSpPr>
        <p:spPr bwMode="auto">
          <a:xfrm>
            <a:off x="5237163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3" name="Oval 29"/>
          <p:cNvSpPr>
            <a:spLocks noChangeArrowheads="1"/>
          </p:cNvSpPr>
          <p:nvPr/>
        </p:nvSpPr>
        <p:spPr bwMode="auto">
          <a:xfrm>
            <a:off x="5997575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4" name="Oval 30"/>
          <p:cNvSpPr>
            <a:spLocks noChangeArrowheads="1"/>
          </p:cNvSpPr>
          <p:nvPr/>
        </p:nvSpPr>
        <p:spPr bwMode="auto">
          <a:xfrm>
            <a:off x="6757988" y="6159500"/>
            <a:ext cx="65087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5" name="Oval 31"/>
          <p:cNvSpPr>
            <a:spLocks noChangeArrowheads="1"/>
          </p:cNvSpPr>
          <p:nvPr/>
        </p:nvSpPr>
        <p:spPr bwMode="auto">
          <a:xfrm>
            <a:off x="751840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  <p:sp>
        <p:nvSpPr>
          <p:cNvPr id="1056" name="Oval 32"/>
          <p:cNvSpPr>
            <a:spLocks noChangeArrowheads="1"/>
          </p:cNvSpPr>
          <p:nvPr/>
        </p:nvSpPr>
        <p:spPr bwMode="auto">
          <a:xfrm>
            <a:off x="8280400" y="6159500"/>
            <a:ext cx="65088" cy="65088"/>
          </a:xfrm>
          <a:prstGeom prst="ellipse">
            <a:avLst/>
          </a:prstGeom>
          <a:solidFill>
            <a:srgbClr val="BDD2F2"/>
          </a:soli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  <p:sldLayoutId id="2147483845" r:id="rId12"/>
    <p:sldLayoutId id="2147483846" r:id="rId13"/>
  </p:sldLayoutIdLst>
  <p:txStyles>
    <p:titleStyle>
      <a:lvl1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2pPr>
      <a:lvl3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3pPr>
      <a:lvl4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4pPr>
      <a:lvl5pPr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5pPr>
      <a:lvl6pPr marL="4572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6pPr>
      <a:lvl7pPr marL="9144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7pPr>
      <a:lvl8pPr marL="13716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8pPr>
      <a:lvl9pPr marL="1828800" algn="l" rtl="1" eaLnBrk="1" fontAlgn="base" hangingPunct="1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•"/>
        <a:defRPr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lr>
          <a:srgbClr val="B4CCE2"/>
        </a:buClr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6915C95-9D3D-4549-B147-9DC8446519AA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8" r:id="rId1"/>
    <p:sldLayoutId id="2147483849" r:id="rId2"/>
    <p:sldLayoutId id="2147483850" r:id="rId3"/>
    <p:sldLayoutId id="2147483851" r:id="rId4"/>
    <p:sldLayoutId id="2147483852" r:id="rId5"/>
    <p:sldLayoutId id="2147483853" r:id="rId6"/>
    <p:sldLayoutId id="2147483854" r:id="rId7"/>
    <p:sldLayoutId id="2147483855" r:id="rId8"/>
    <p:sldLayoutId id="2147483856" r:id="rId9"/>
    <p:sldLayoutId id="2147483857" r:id="rId10"/>
    <p:sldLayoutId id="2147483858" r:id="rId11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" name="Text Box 14"/>
          <p:cNvSpPr txBox="1">
            <a:spLocks noChangeArrowheads="1"/>
          </p:cNvSpPr>
          <p:nvPr/>
        </p:nvSpPr>
        <p:spPr bwMode="auto">
          <a:xfrm>
            <a:off x="3348038" y="6237288"/>
            <a:ext cx="299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>
                <a:hlinkClick r:id="rId13"/>
              </a:rPr>
              <a:t>Free Powerpoint Templates</a:t>
            </a:r>
            <a:endParaRPr lang="fr-FR"/>
          </a:p>
        </p:txBody>
      </p:sp>
      <p:pic>
        <p:nvPicPr>
          <p:cNvPr id="1037" name="Picture 13" descr="aezfsgvgnf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32" name="Text Box 8"/>
          <p:cNvSpPr txBox="1">
            <a:spLocks noChangeArrowheads="1"/>
          </p:cNvSpPr>
          <p:nvPr/>
        </p:nvSpPr>
        <p:spPr bwMode="auto">
          <a:xfrm>
            <a:off x="7962900" y="6375400"/>
            <a:ext cx="1073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 b="1">
                <a:solidFill>
                  <a:schemeClr val="bg1"/>
                </a:solidFill>
              </a:rPr>
              <a:t>Page </a:t>
            </a:r>
            <a:fld id="{4C3BFC99-4EDD-4F7A-A77B-83BEA35FB827}" type="slidenum">
              <a:rPr lang="fr-FR" b="1">
                <a:solidFill>
                  <a:schemeClr val="bg1"/>
                </a:solidFill>
              </a:rPr>
              <a:pPr/>
              <a:t>‹#›</a:t>
            </a:fld>
            <a:endParaRPr lang="fr-FR" b="1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86915C95-9D3D-4549-B147-9DC8446519AA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2" r:id="rId1"/>
    <p:sldLayoutId id="2147483873" r:id="rId2"/>
    <p:sldLayoutId id="2147483874" r:id="rId3"/>
    <p:sldLayoutId id="2147483875" r:id="rId4"/>
    <p:sldLayoutId id="2147483876" r:id="rId5"/>
    <p:sldLayoutId id="2147483877" r:id="rId6"/>
    <p:sldLayoutId id="2147483878" r:id="rId7"/>
    <p:sldLayoutId id="2147483879" r:id="rId8"/>
    <p:sldLayoutId id="2147483880" r:id="rId9"/>
    <p:sldLayoutId id="2147483881" r:id="rId10"/>
    <p:sldLayoutId id="2147483882" r:id="rId11"/>
  </p:sldLayoutIdLst>
  <p:txStyles>
    <p:titleStyle>
      <a:lvl1pPr marL="484632" algn="l" rtl="1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r" rtl="1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r" rtl="1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r" rtl="1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r" rtl="1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86915C95-9D3D-4549-B147-9DC8446519AA}" type="slidenum">
              <a:rPr lang="es-ES" smtClean="0"/>
              <a:pPr/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  <p:sldLayoutId id="2147483909" r:id="rId12"/>
    <p:sldLayoutId id="2147483911" r:id="rId13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10953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  <p:sldLayoutId id="2147483939" r:id="rId12"/>
    <p:sldLayoutId id="2147483940" r:id="rId13"/>
    <p:sldLayoutId id="2147483941" r:id="rId14"/>
    <p:sldLayoutId id="2147483942" r:id="rId15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F5661B07-F05E-4BA6-8D66-E43311730712}" type="datetimeFigureOut">
              <a:rPr lang="fa-IR" smtClean="0"/>
              <a:pPr/>
              <a:t>09/09/1447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1B778283-C07A-4B03-8B34-8E01E091F122}" type="slidenum">
              <a:rPr lang="fa-IR" smtClean="0"/>
              <a:pPr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49721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4" r:id="rId1"/>
    <p:sldLayoutId id="2147483945" r:id="rId2"/>
    <p:sldLayoutId id="2147483946" r:id="rId3"/>
    <p:sldLayoutId id="2147483947" r:id="rId4"/>
    <p:sldLayoutId id="2147483948" r:id="rId5"/>
    <p:sldLayoutId id="2147483949" r:id="rId6"/>
    <p:sldLayoutId id="2147483950" r:id="rId7"/>
    <p:sldLayoutId id="2147483951" r:id="rId8"/>
    <p:sldLayoutId id="2147483952" r:id="rId9"/>
    <p:sldLayoutId id="2147483953" r:id="rId10"/>
    <p:sldLayoutId id="2147483954" r:id="rId11"/>
    <p:sldLayoutId id="2147483955" r:id="rId12"/>
  </p:sldLayoutIdLst>
  <p:txStyles>
    <p:titleStyle>
      <a:lvl1pPr algn="l" rtl="1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r" rtl="1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r" rtl="1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r" rtl="1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r" rtl="1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r" rtl="1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53.xml"/><Relationship Id="rId5" Type="http://schemas.openxmlformats.org/officeDocument/2006/relationships/image" Target="../media/image15.png"/><Relationship Id="rId4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6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6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9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24944"/>
            <a:ext cx="7772400" cy="1470025"/>
          </a:xfrm>
        </p:spPr>
        <p:txBody>
          <a:bodyPr>
            <a:noAutofit/>
          </a:bodyPr>
          <a:lstStyle/>
          <a:p>
            <a:r>
              <a:rPr lang="en-US" sz="3600" dirty="0">
                <a:latin typeface="Cambria" pitchFamily="18" charset="0"/>
              </a:rPr>
              <a:t>Complement </a:t>
            </a:r>
            <a:br>
              <a:rPr lang="en-US" sz="3600" dirty="0">
                <a:latin typeface="Cambria" pitchFamily="18" charset="0"/>
              </a:rPr>
            </a:br>
            <a:r>
              <a:rPr lang="en-US" sz="3600" dirty="0">
                <a:latin typeface="Cambria" pitchFamily="18" charset="0"/>
              </a:rPr>
              <a:t>&amp;</a:t>
            </a:r>
            <a:br>
              <a:rPr lang="en-US" sz="3600" dirty="0">
                <a:latin typeface="Cambria" pitchFamily="18" charset="0"/>
              </a:rPr>
            </a:br>
            <a:r>
              <a:rPr lang="en-US" sz="3600" dirty="0">
                <a:latin typeface="Cambria" pitchFamily="18" charset="0"/>
              </a:rPr>
              <a:t>Inflammation response </a:t>
            </a:r>
            <a:endParaRPr lang="fa-IR" sz="3600" dirty="0">
              <a:latin typeface="Cambria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3" name="Picture 5" descr="complement"/>
          <p:cNvPicPr>
            <a:picLocks noGrp="1" noChangeAspect="1" noChangeArrowheads="1"/>
          </p:cNvPicPr>
          <p:nvPr>
            <p:ph/>
          </p:nvPr>
        </p:nvPicPr>
        <p:blipFill>
          <a:blip r:embed="rId3"/>
          <a:srcRect r="806" b="12058"/>
          <a:stretch>
            <a:fillRect/>
          </a:stretch>
        </p:blipFill>
        <p:spPr>
          <a:xfrm>
            <a:off x="944724" y="1124744"/>
            <a:ext cx="7254552" cy="5464937"/>
          </a:xfrm>
          <a:noFill/>
          <a:ln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805384"/>
            <a:ext cx="8229600" cy="1143000"/>
          </a:xfrm>
        </p:spPr>
        <p:txBody>
          <a:bodyPr/>
          <a:lstStyle/>
          <a:p>
            <a:pPr eaLnBrk="1" hangingPunct="1"/>
            <a:endParaRPr lang="en-US"/>
          </a:p>
        </p:txBody>
      </p:sp>
      <p:pic>
        <p:nvPicPr>
          <p:cNvPr id="32772" name="Picture 3" descr="cpt-anim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78000" y="2492896"/>
            <a:ext cx="5588000" cy="3802063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1907704" y="1340768"/>
            <a:ext cx="5048264" cy="5173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rtl="0">
              <a:spcBef>
                <a:spcPct val="50000"/>
              </a:spcBef>
              <a:defRPr/>
            </a:pPr>
            <a:endParaRPr kumimoji="1" lang="en-US" altLang="zh-CN" sz="32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ahoma" pitchFamily="34" charset="0"/>
              <a:ea typeface="华文细黑" pitchFamily="2" charset="-122"/>
              <a:cs typeface="Arial" charset="0"/>
            </a:endParaRPr>
          </a:p>
          <a:p>
            <a:pPr algn="ctr" rtl="0">
              <a:lnSpc>
                <a:spcPct val="15000"/>
              </a:lnSpc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CC6600"/>
                </a:solidFill>
                <a:latin typeface="Tahoma" pitchFamily="34" charset="0"/>
                <a:ea typeface="宋体" pitchFamily="2" charset="-122"/>
                <a:cs typeface="Arial" charset="0"/>
              </a:rPr>
              <a:t>alternative pathway</a:t>
            </a:r>
          </a:p>
          <a:p>
            <a:pPr algn="ctr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008000"/>
                </a:solidFill>
                <a:latin typeface="Tahoma" pitchFamily="34" charset="0"/>
                <a:ea typeface="宋体" pitchFamily="2" charset="-122"/>
                <a:cs typeface="Arial" charset="0"/>
              </a:rPr>
              <a:t>activator</a:t>
            </a: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800" b="1" dirty="0">
                <a:solidFill>
                  <a:srgbClr val="008000"/>
                </a:solidFill>
                <a:latin typeface="Tahoma" pitchFamily="34" charset="0"/>
                <a:ea typeface="宋体" pitchFamily="2" charset="-122"/>
                <a:cs typeface="Arial" charset="0"/>
              </a:rPr>
              <a:t>		</a:t>
            </a: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LPS</a:t>
            </a: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bacteria</a:t>
            </a: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</a:t>
            </a:r>
            <a:r>
              <a:rPr kumimoji="1" lang="en-US" altLang="zh-CN" sz="2400" b="1" dirty="0" err="1">
                <a:latin typeface="Tahoma" pitchFamily="34" charset="0"/>
                <a:ea typeface="宋体" pitchFamily="2" charset="-122"/>
                <a:cs typeface="Arial" charset="0"/>
              </a:rPr>
              <a:t>zymosan</a:t>
            </a:r>
            <a:endParaRPr kumimoji="1" lang="en-US" altLang="zh-CN" sz="2400" b="1" dirty="0">
              <a:latin typeface="Tahoma" pitchFamily="34" charset="0"/>
              <a:ea typeface="宋体" pitchFamily="2" charset="-122"/>
              <a:cs typeface="Arial" charset="0"/>
            </a:endParaRP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</a:t>
            </a:r>
            <a:r>
              <a:rPr kumimoji="1" lang="en-US" altLang="zh-CN" sz="2400" b="1" dirty="0" err="1">
                <a:latin typeface="Tahoma" pitchFamily="34" charset="0"/>
                <a:ea typeface="宋体" pitchFamily="2" charset="-122"/>
                <a:cs typeface="Arial" charset="0"/>
              </a:rPr>
              <a:t>dextran</a:t>
            </a:r>
            <a:endParaRPr kumimoji="1" lang="en-US" altLang="zh-CN" sz="2400" b="1" dirty="0">
              <a:latin typeface="Tahoma" pitchFamily="34" charset="0"/>
              <a:ea typeface="宋体" pitchFamily="2" charset="-122"/>
              <a:cs typeface="Arial" charset="0"/>
            </a:endParaRP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</a:t>
            </a:r>
            <a:r>
              <a:rPr kumimoji="1" lang="en-US" altLang="zh-CN" sz="2400" b="1" dirty="0" err="1">
                <a:latin typeface="Tahoma" pitchFamily="34" charset="0"/>
                <a:ea typeface="宋体" pitchFamily="2" charset="-122"/>
                <a:cs typeface="Arial" charset="0"/>
              </a:rPr>
              <a:t>IgA</a:t>
            </a:r>
            <a:endParaRPr kumimoji="1" lang="en-US" altLang="zh-CN" sz="2400" b="1" dirty="0">
              <a:latin typeface="Tahoma" pitchFamily="34" charset="0"/>
              <a:ea typeface="宋体" pitchFamily="2" charset="-122"/>
              <a:cs typeface="Arial" charset="0"/>
            </a:endParaRP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IgG4</a:t>
            </a:r>
          </a:p>
          <a:p>
            <a:pPr algn="just" rtl="0">
              <a:lnSpc>
                <a:spcPct val="90000"/>
              </a:lnSpc>
              <a:spcBef>
                <a:spcPct val="50000"/>
              </a:spcBef>
              <a:defRPr/>
            </a:pP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		</a:t>
            </a:r>
            <a:r>
              <a:rPr kumimoji="1" lang="en-US" altLang="zh-CN" sz="2400" b="1" dirty="0" err="1">
                <a:latin typeface="Tahoma" pitchFamily="34" charset="0"/>
                <a:ea typeface="宋体" pitchFamily="2" charset="-122"/>
                <a:cs typeface="Arial" charset="0"/>
              </a:rPr>
              <a:t>IgE</a:t>
            </a:r>
            <a:r>
              <a:rPr kumimoji="1" lang="en-US" altLang="zh-CN" sz="2400" b="1" dirty="0">
                <a:latin typeface="Tahoma" pitchFamily="34" charset="0"/>
                <a:ea typeface="宋体" pitchFamily="2" charset="-122"/>
                <a:cs typeface="Arial" charset="0"/>
              </a:rPr>
              <a:t> </a:t>
            </a:r>
          </a:p>
        </p:txBody>
      </p:sp>
      <p:sp>
        <p:nvSpPr>
          <p:cNvPr id="78851" name="AutoShape 3"/>
          <p:cNvSpPr>
            <a:spLocks noChangeArrowheads="1"/>
          </p:cNvSpPr>
          <p:nvPr/>
        </p:nvSpPr>
        <p:spPr bwMode="auto">
          <a:xfrm>
            <a:off x="3512658" y="3612497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2" name="AutoShape 4"/>
          <p:cNvSpPr>
            <a:spLocks noChangeArrowheads="1"/>
          </p:cNvSpPr>
          <p:nvPr/>
        </p:nvSpPr>
        <p:spPr bwMode="auto">
          <a:xfrm>
            <a:off x="3512658" y="4055411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3" name="AutoShape 5"/>
          <p:cNvSpPr>
            <a:spLocks noChangeArrowheads="1"/>
          </p:cNvSpPr>
          <p:nvPr/>
        </p:nvSpPr>
        <p:spPr bwMode="auto">
          <a:xfrm>
            <a:off x="3512658" y="4541191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4" name="AutoShape 6"/>
          <p:cNvSpPr>
            <a:spLocks noChangeArrowheads="1"/>
          </p:cNvSpPr>
          <p:nvPr/>
        </p:nvSpPr>
        <p:spPr bwMode="auto">
          <a:xfrm>
            <a:off x="3512658" y="5112695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5" name="AutoShape 7"/>
          <p:cNvSpPr>
            <a:spLocks noChangeArrowheads="1"/>
          </p:cNvSpPr>
          <p:nvPr/>
        </p:nvSpPr>
        <p:spPr bwMode="auto">
          <a:xfrm>
            <a:off x="3526944" y="5555609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6" name="AutoShape 8"/>
          <p:cNvSpPr>
            <a:spLocks noChangeArrowheads="1"/>
          </p:cNvSpPr>
          <p:nvPr/>
        </p:nvSpPr>
        <p:spPr bwMode="auto">
          <a:xfrm>
            <a:off x="3512658" y="6055675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78857" name="AutoShape 9"/>
          <p:cNvSpPr>
            <a:spLocks noChangeArrowheads="1"/>
          </p:cNvSpPr>
          <p:nvPr/>
        </p:nvSpPr>
        <p:spPr bwMode="auto">
          <a:xfrm>
            <a:off x="3512658" y="3055279"/>
            <a:ext cx="228600" cy="228600"/>
          </a:xfrm>
          <a:prstGeom prst="cube">
            <a:avLst>
              <a:gd name="adj" fmla="val 25000"/>
            </a:avLst>
          </a:prstGeom>
          <a:solidFill>
            <a:srgbClr val="33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rtl="0"/>
            <a:endParaRPr kumimoji="1" lang="zh-CN" altLang="en-US" sz="2400">
              <a:latin typeface="Tahoma" pitchFamily="34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 b="3125"/>
          <a:stretch>
            <a:fillRect/>
          </a:stretch>
        </p:blipFill>
        <p:spPr bwMode="auto">
          <a:xfrm>
            <a:off x="1979712" y="1484784"/>
            <a:ext cx="4608512" cy="51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1340768"/>
            <a:ext cx="6764791" cy="315823"/>
          </a:xfrm>
        </p:spPr>
        <p:txBody>
          <a:bodyPr>
            <a:normAutofit fontScale="90000"/>
          </a:bodyPr>
          <a:lstStyle/>
          <a:p>
            <a:pPr algn="r"/>
            <a:r>
              <a:rPr lang="fa-IR" sz="3600" dirty="0">
                <a:latin typeface="Cambria" pitchFamily="18" charset="0"/>
                <a:cs typeface="B Nazanin" pitchFamily="2" charset="-78"/>
              </a:rPr>
              <a:t>بطورخلاصه </a:t>
            </a:r>
            <a:endParaRPr lang="en-GB" sz="3600" dirty="0">
              <a:latin typeface="Cambria" pitchFamily="18" charset="0"/>
              <a:cs typeface="B Nazanin" pitchFamily="2" charset="-78"/>
            </a:endParaRPr>
          </a:p>
        </p:txBody>
      </p:sp>
      <p:sp>
        <p:nvSpPr>
          <p:cNvPr id="1305" name="Rectangle 281"/>
          <p:cNvSpPr>
            <a:spLocks noChangeArrowheads="1"/>
          </p:cNvSpPr>
          <p:nvPr/>
        </p:nvSpPr>
        <p:spPr bwMode="auto">
          <a:xfrm>
            <a:off x="6893403" y="4126850"/>
            <a:ext cx="250548" cy="42372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200" b="1" dirty="0"/>
              <a:t>C5</a:t>
            </a:r>
          </a:p>
        </p:txBody>
      </p:sp>
      <p:sp>
        <p:nvSpPr>
          <p:cNvPr id="1306" name="Rectangle 282"/>
          <p:cNvSpPr>
            <a:spLocks noChangeArrowheads="1"/>
          </p:cNvSpPr>
          <p:nvPr/>
        </p:nvSpPr>
        <p:spPr bwMode="auto">
          <a:xfrm>
            <a:off x="7998283" y="3331516"/>
            <a:ext cx="250548" cy="141243"/>
          </a:xfrm>
          <a:prstGeom prst="rect">
            <a:avLst/>
          </a:prstGeom>
          <a:solidFill>
            <a:srgbClr val="FF33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200" b="1"/>
              <a:t>C5a</a:t>
            </a:r>
          </a:p>
        </p:txBody>
      </p:sp>
      <p:sp>
        <p:nvSpPr>
          <p:cNvPr id="1308" name="Freeform 284"/>
          <p:cNvSpPr>
            <a:spLocks/>
          </p:cNvSpPr>
          <p:nvPr/>
        </p:nvSpPr>
        <p:spPr bwMode="auto">
          <a:xfrm>
            <a:off x="7407424" y="3687116"/>
            <a:ext cx="689007" cy="58066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240" y="576"/>
              </a:cxn>
              <a:cxn ang="0">
                <a:pos x="384" y="480"/>
              </a:cxn>
              <a:cxn ang="0">
                <a:pos x="480" y="240"/>
              </a:cxn>
              <a:cxn ang="0">
                <a:pos x="528" y="0"/>
              </a:cxn>
            </a:cxnLst>
            <a:rect l="0" t="0" r="r" b="b"/>
            <a:pathLst>
              <a:path w="528" h="592">
                <a:moveTo>
                  <a:pt x="0" y="576"/>
                </a:moveTo>
                <a:cubicBezTo>
                  <a:pt x="88" y="584"/>
                  <a:pt x="176" y="592"/>
                  <a:pt x="240" y="576"/>
                </a:cubicBezTo>
                <a:cubicBezTo>
                  <a:pt x="304" y="560"/>
                  <a:pt x="344" y="536"/>
                  <a:pt x="384" y="480"/>
                </a:cubicBezTo>
                <a:cubicBezTo>
                  <a:pt x="424" y="424"/>
                  <a:pt x="456" y="320"/>
                  <a:pt x="480" y="240"/>
                </a:cubicBezTo>
                <a:cubicBezTo>
                  <a:pt x="504" y="160"/>
                  <a:pt x="516" y="80"/>
                  <a:pt x="528" y="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36000" rIns="36000" anchor="ctr"/>
          <a:lstStyle/>
          <a:p>
            <a:endParaRPr lang="fa-IR"/>
          </a:p>
        </p:txBody>
      </p:sp>
      <p:sp>
        <p:nvSpPr>
          <p:cNvPr id="1309" name="Freeform 285"/>
          <p:cNvSpPr>
            <a:spLocks/>
          </p:cNvSpPr>
          <p:nvPr/>
        </p:nvSpPr>
        <p:spPr bwMode="auto">
          <a:xfrm>
            <a:off x="7369324" y="4960651"/>
            <a:ext cx="689007" cy="580665"/>
          </a:xfrm>
          <a:custGeom>
            <a:avLst/>
            <a:gdLst/>
            <a:ahLst/>
            <a:cxnLst>
              <a:cxn ang="0">
                <a:pos x="0" y="576"/>
              </a:cxn>
              <a:cxn ang="0">
                <a:pos x="240" y="576"/>
              </a:cxn>
              <a:cxn ang="0">
                <a:pos x="384" y="480"/>
              </a:cxn>
              <a:cxn ang="0">
                <a:pos x="480" y="240"/>
              </a:cxn>
              <a:cxn ang="0">
                <a:pos x="528" y="0"/>
              </a:cxn>
            </a:cxnLst>
            <a:rect l="0" t="0" r="r" b="b"/>
            <a:pathLst>
              <a:path w="528" h="592">
                <a:moveTo>
                  <a:pt x="0" y="576"/>
                </a:moveTo>
                <a:cubicBezTo>
                  <a:pt x="88" y="584"/>
                  <a:pt x="176" y="592"/>
                  <a:pt x="240" y="576"/>
                </a:cubicBezTo>
                <a:cubicBezTo>
                  <a:pt x="304" y="560"/>
                  <a:pt x="344" y="536"/>
                  <a:pt x="384" y="480"/>
                </a:cubicBezTo>
                <a:cubicBezTo>
                  <a:pt x="424" y="424"/>
                  <a:pt x="456" y="320"/>
                  <a:pt x="480" y="240"/>
                </a:cubicBezTo>
                <a:cubicBezTo>
                  <a:pt x="504" y="160"/>
                  <a:pt x="516" y="80"/>
                  <a:pt x="528" y="0"/>
                </a:cubicBezTo>
              </a:path>
            </a:pathLst>
          </a:custGeom>
          <a:noFill/>
          <a:ln w="38100" cap="flat" cmpd="sng">
            <a:solidFill>
              <a:schemeClr val="bg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lIns="36000" rIns="36000" anchor="ctr"/>
          <a:lstStyle/>
          <a:p>
            <a:endParaRPr lang="fa-IR"/>
          </a:p>
        </p:txBody>
      </p:sp>
      <p:grpSp>
        <p:nvGrpSpPr>
          <p:cNvPr id="2" name="Group 598"/>
          <p:cNvGrpSpPr>
            <a:grpSpLocks/>
          </p:cNvGrpSpPr>
          <p:nvPr/>
        </p:nvGrpSpPr>
        <p:grpSpPr bwMode="auto">
          <a:xfrm>
            <a:off x="1026840" y="2112316"/>
            <a:ext cx="6764791" cy="1459509"/>
            <a:chOff x="96" y="576"/>
            <a:chExt cx="5184" cy="1488"/>
          </a:xfrm>
        </p:grpSpPr>
        <p:sp>
          <p:nvSpPr>
            <p:cNvPr id="1426" name="Rectangle 402"/>
            <p:cNvSpPr>
              <a:spLocks noChangeArrowheads="1"/>
            </p:cNvSpPr>
            <p:nvPr/>
          </p:nvSpPr>
          <p:spPr bwMode="auto">
            <a:xfrm>
              <a:off x="96" y="600"/>
              <a:ext cx="5184" cy="1128"/>
            </a:xfrm>
            <a:prstGeom prst="rect">
              <a:avLst/>
            </a:prstGeom>
            <a:solidFill>
              <a:schemeClr val="tx1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grpSp>
          <p:nvGrpSpPr>
            <p:cNvPr id="3" name="Group 336"/>
            <p:cNvGrpSpPr>
              <a:grpSpLocks/>
            </p:cNvGrpSpPr>
            <p:nvPr/>
          </p:nvGrpSpPr>
          <p:grpSpPr bwMode="auto">
            <a:xfrm>
              <a:off x="1680" y="1025"/>
              <a:ext cx="480" cy="228"/>
              <a:chOff x="576" y="2624"/>
              <a:chExt cx="576" cy="168"/>
            </a:xfrm>
          </p:grpSpPr>
          <p:sp>
            <p:nvSpPr>
              <p:cNvPr id="1361" name="Line 337"/>
              <p:cNvSpPr>
                <a:spLocks noChangeShapeType="1"/>
              </p:cNvSpPr>
              <p:nvPr/>
            </p:nvSpPr>
            <p:spPr bwMode="auto">
              <a:xfrm>
                <a:off x="576" y="2784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62" name="Freeform 338"/>
              <p:cNvSpPr>
                <a:spLocks/>
              </p:cNvSpPr>
              <p:nvPr/>
            </p:nvSpPr>
            <p:spPr bwMode="auto">
              <a:xfrm>
                <a:off x="624" y="2624"/>
                <a:ext cx="336" cy="168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92" y="144"/>
                  </a:cxn>
                  <a:cxn ang="0">
                    <a:pos x="336" y="0"/>
                  </a:cxn>
                </a:cxnLst>
                <a:rect l="0" t="0" r="r" b="b"/>
                <a:pathLst>
                  <a:path w="336" h="168">
                    <a:moveTo>
                      <a:pt x="0" y="144"/>
                    </a:moveTo>
                    <a:cubicBezTo>
                      <a:pt x="68" y="156"/>
                      <a:pt x="136" y="168"/>
                      <a:pt x="192" y="144"/>
                    </a:cubicBezTo>
                    <a:cubicBezTo>
                      <a:pt x="248" y="120"/>
                      <a:pt x="292" y="60"/>
                      <a:pt x="336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sp>
          <p:nvSpPr>
            <p:cNvPr id="1364" name="Text Box 340"/>
            <p:cNvSpPr txBox="1">
              <a:spLocks noChangeArrowheads="1"/>
            </p:cNvSpPr>
            <p:nvPr/>
          </p:nvSpPr>
          <p:spPr bwMode="auto">
            <a:xfrm>
              <a:off x="1824" y="881"/>
              <a:ext cx="336" cy="127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Ba</a:t>
              </a:r>
            </a:p>
          </p:txBody>
        </p:sp>
        <p:sp>
          <p:nvSpPr>
            <p:cNvPr id="1366" name="Line 342"/>
            <p:cNvSpPr>
              <a:spLocks noChangeShapeType="1"/>
            </p:cNvSpPr>
            <p:nvPr/>
          </p:nvSpPr>
          <p:spPr bwMode="auto">
            <a:xfrm>
              <a:off x="2688" y="1217"/>
              <a:ext cx="480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67" name="Freeform 343"/>
            <p:cNvSpPr>
              <a:spLocks/>
            </p:cNvSpPr>
            <p:nvPr/>
          </p:nvSpPr>
          <p:spPr bwMode="auto">
            <a:xfrm>
              <a:off x="2784" y="1049"/>
              <a:ext cx="240" cy="168"/>
            </a:xfrm>
            <a:custGeom>
              <a:avLst/>
              <a:gdLst/>
              <a:ahLst/>
              <a:cxnLst>
                <a:cxn ang="0">
                  <a:pos x="240" y="144"/>
                </a:cxn>
                <a:cxn ang="0">
                  <a:pos x="96" y="144"/>
                </a:cxn>
                <a:cxn ang="0">
                  <a:pos x="0" y="0"/>
                </a:cxn>
              </a:cxnLst>
              <a:rect l="0" t="0" r="r" b="b"/>
              <a:pathLst>
                <a:path w="240" h="168">
                  <a:moveTo>
                    <a:pt x="240" y="144"/>
                  </a:moveTo>
                  <a:cubicBezTo>
                    <a:pt x="188" y="156"/>
                    <a:pt x="136" y="168"/>
                    <a:pt x="96" y="144"/>
                  </a:cubicBezTo>
                  <a:cubicBezTo>
                    <a:pt x="56" y="120"/>
                    <a:pt x="28" y="60"/>
                    <a:pt x="0" y="0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68" name="Text Box 344"/>
            <p:cNvSpPr txBox="1">
              <a:spLocks noChangeArrowheads="1"/>
            </p:cNvSpPr>
            <p:nvPr/>
          </p:nvSpPr>
          <p:spPr bwMode="auto">
            <a:xfrm>
              <a:off x="2496" y="816"/>
              <a:ext cx="624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Properidin</a:t>
              </a:r>
            </a:p>
          </p:txBody>
        </p:sp>
        <p:sp>
          <p:nvSpPr>
            <p:cNvPr id="1370" name="Text Box 346"/>
            <p:cNvSpPr txBox="1">
              <a:spLocks noChangeArrowheads="1"/>
            </p:cNvSpPr>
            <p:nvPr/>
          </p:nvSpPr>
          <p:spPr bwMode="auto">
            <a:xfrm>
              <a:off x="1728" y="1505"/>
              <a:ext cx="336" cy="127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D</a:t>
              </a:r>
            </a:p>
          </p:txBody>
        </p:sp>
        <p:sp>
          <p:nvSpPr>
            <p:cNvPr id="1371" name="Line 347"/>
            <p:cNvSpPr>
              <a:spLocks noChangeShapeType="1"/>
            </p:cNvSpPr>
            <p:nvPr/>
          </p:nvSpPr>
          <p:spPr bwMode="auto">
            <a:xfrm flipV="1">
              <a:off x="1920" y="1265"/>
              <a:ext cx="0" cy="24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72" name="Line 348"/>
            <p:cNvSpPr>
              <a:spLocks noChangeShapeType="1"/>
            </p:cNvSpPr>
            <p:nvPr/>
          </p:nvSpPr>
          <p:spPr bwMode="auto">
            <a:xfrm>
              <a:off x="3696" y="1217"/>
              <a:ext cx="81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74" name="Text Box 350"/>
            <p:cNvSpPr txBox="1">
              <a:spLocks noChangeArrowheads="1"/>
            </p:cNvSpPr>
            <p:nvPr/>
          </p:nvSpPr>
          <p:spPr bwMode="auto">
            <a:xfrm>
              <a:off x="3360" y="624"/>
              <a:ext cx="528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 dirty="0">
                  <a:solidFill>
                    <a:schemeClr val="bg1"/>
                  </a:solidFill>
                </a:rPr>
                <a:t>C3</a:t>
              </a:r>
            </a:p>
          </p:txBody>
        </p:sp>
        <p:sp>
          <p:nvSpPr>
            <p:cNvPr id="1379" name="Text Box 355"/>
            <p:cNvSpPr txBox="1">
              <a:spLocks noChangeArrowheads="1"/>
            </p:cNvSpPr>
            <p:nvPr/>
          </p:nvSpPr>
          <p:spPr bwMode="auto">
            <a:xfrm>
              <a:off x="4224" y="624"/>
              <a:ext cx="144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P</a:t>
              </a:r>
            </a:p>
          </p:txBody>
        </p:sp>
        <p:sp>
          <p:nvSpPr>
            <p:cNvPr id="1380" name="Text Box 356"/>
            <p:cNvSpPr txBox="1">
              <a:spLocks noChangeArrowheads="1"/>
            </p:cNvSpPr>
            <p:nvPr/>
          </p:nvSpPr>
          <p:spPr bwMode="auto">
            <a:xfrm>
              <a:off x="4416" y="689"/>
              <a:ext cx="336" cy="127"/>
            </a:xfrm>
            <a:prstGeom prst="rect">
              <a:avLst/>
            </a:prstGeom>
            <a:solidFill>
              <a:srgbClr val="FF33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 b="1"/>
                <a:t>C3a</a:t>
              </a:r>
            </a:p>
          </p:txBody>
        </p:sp>
        <p:sp>
          <p:nvSpPr>
            <p:cNvPr id="1382" name="Freeform 358"/>
            <p:cNvSpPr>
              <a:spLocks/>
            </p:cNvSpPr>
            <p:nvPr/>
          </p:nvSpPr>
          <p:spPr bwMode="auto">
            <a:xfrm flipV="1">
              <a:off x="3696" y="833"/>
              <a:ext cx="576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44" y="168"/>
                </a:cxn>
                <a:cxn ang="0">
                  <a:pos x="336" y="24"/>
                </a:cxn>
                <a:cxn ang="0">
                  <a:pos x="576" y="24"/>
                </a:cxn>
              </a:cxnLst>
              <a:rect l="0" t="0" r="r" b="b"/>
              <a:pathLst>
                <a:path w="576" h="408">
                  <a:moveTo>
                    <a:pt x="0" y="408"/>
                  </a:moveTo>
                  <a:cubicBezTo>
                    <a:pt x="44" y="320"/>
                    <a:pt x="88" y="232"/>
                    <a:pt x="144" y="168"/>
                  </a:cubicBezTo>
                  <a:cubicBezTo>
                    <a:pt x="200" y="104"/>
                    <a:pt x="264" y="48"/>
                    <a:pt x="336" y="24"/>
                  </a:cubicBezTo>
                  <a:cubicBezTo>
                    <a:pt x="408" y="0"/>
                    <a:pt x="536" y="24"/>
                    <a:pt x="576" y="24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83" name="Freeform 359"/>
            <p:cNvSpPr>
              <a:spLocks/>
            </p:cNvSpPr>
            <p:nvPr/>
          </p:nvSpPr>
          <p:spPr bwMode="auto">
            <a:xfrm flipH="1" flipV="1">
              <a:off x="3936" y="833"/>
              <a:ext cx="576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44" y="168"/>
                </a:cxn>
                <a:cxn ang="0">
                  <a:pos x="336" y="24"/>
                </a:cxn>
                <a:cxn ang="0">
                  <a:pos x="576" y="24"/>
                </a:cxn>
              </a:cxnLst>
              <a:rect l="0" t="0" r="r" b="b"/>
              <a:pathLst>
                <a:path w="576" h="408">
                  <a:moveTo>
                    <a:pt x="0" y="408"/>
                  </a:moveTo>
                  <a:cubicBezTo>
                    <a:pt x="44" y="320"/>
                    <a:pt x="88" y="232"/>
                    <a:pt x="144" y="168"/>
                  </a:cubicBezTo>
                  <a:cubicBezTo>
                    <a:pt x="200" y="104"/>
                    <a:pt x="264" y="48"/>
                    <a:pt x="336" y="24"/>
                  </a:cubicBezTo>
                  <a:cubicBezTo>
                    <a:pt x="408" y="0"/>
                    <a:pt x="536" y="24"/>
                    <a:pt x="576" y="24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84" name="Freeform 360"/>
            <p:cNvSpPr>
              <a:spLocks/>
            </p:cNvSpPr>
            <p:nvPr/>
          </p:nvSpPr>
          <p:spPr bwMode="auto">
            <a:xfrm flipH="1" flipV="1">
              <a:off x="3744" y="833"/>
              <a:ext cx="576" cy="408"/>
            </a:xfrm>
            <a:custGeom>
              <a:avLst/>
              <a:gdLst/>
              <a:ahLst/>
              <a:cxnLst>
                <a:cxn ang="0">
                  <a:pos x="0" y="408"/>
                </a:cxn>
                <a:cxn ang="0">
                  <a:pos x="144" y="168"/>
                </a:cxn>
                <a:cxn ang="0">
                  <a:pos x="336" y="24"/>
                </a:cxn>
                <a:cxn ang="0">
                  <a:pos x="576" y="24"/>
                </a:cxn>
              </a:cxnLst>
              <a:rect l="0" t="0" r="r" b="b"/>
              <a:pathLst>
                <a:path w="576" h="408">
                  <a:moveTo>
                    <a:pt x="0" y="408"/>
                  </a:moveTo>
                  <a:cubicBezTo>
                    <a:pt x="44" y="320"/>
                    <a:pt x="88" y="232"/>
                    <a:pt x="144" y="168"/>
                  </a:cubicBezTo>
                  <a:cubicBezTo>
                    <a:pt x="200" y="104"/>
                    <a:pt x="264" y="48"/>
                    <a:pt x="336" y="24"/>
                  </a:cubicBezTo>
                  <a:cubicBezTo>
                    <a:pt x="408" y="0"/>
                    <a:pt x="536" y="24"/>
                    <a:pt x="576" y="24"/>
                  </a:cubicBezTo>
                </a:path>
              </a:pathLst>
            </a:custGeom>
            <a:noFill/>
            <a:ln w="19050" cap="flat" cmpd="sng">
              <a:solidFill>
                <a:schemeClr val="bg1"/>
              </a:solidFill>
              <a:prstDash val="solid"/>
              <a:round/>
              <a:headEnd type="triangle" w="med" len="med"/>
              <a:tailEnd type="non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grpSp>
          <p:nvGrpSpPr>
            <p:cNvPr id="4" name="Group 381"/>
            <p:cNvGrpSpPr>
              <a:grpSpLocks/>
            </p:cNvGrpSpPr>
            <p:nvPr/>
          </p:nvGrpSpPr>
          <p:grpSpPr bwMode="auto">
            <a:xfrm>
              <a:off x="672" y="1104"/>
              <a:ext cx="480" cy="168"/>
              <a:chOff x="672" y="816"/>
              <a:chExt cx="480" cy="168"/>
            </a:xfrm>
          </p:grpSpPr>
          <p:sp>
            <p:nvSpPr>
              <p:cNvPr id="1406" name="Line 382"/>
              <p:cNvSpPr>
                <a:spLocks noChangeShapeType="1"/>
              </p:cNvSpPr>
              <p:nvPr/>
            </p:nvSpPr>
            <p:spPr bwMode="auto">
              <a:xfrm>
                <a:off x="672" y="960"/>
                <a:ext cx="480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07" name="Freeform 383"/>
              <p:cNvSpPr>
                <a:spLocks/>
              </p:cNvSpPr>
              <p:nvPr/>
            </p:nvSpPr>
            <p:spPr bwMode="auto">
              <a:xfrm>
                <a:off x="768" y="816"/>
                <a:ext cx="240" cy="168"/>
              </a:xfrm>
              <a:custGeom>
                <a:avLst/>
                <a:gdLst/>
                <a:ahLst/>
                <a:cxnLst>
                  <a:cxn ang="0">
                    <a:pos x="240" y="144"/>
                  </a:cxn>
                  <a:cxn ang="0">
                    <a:pos x="96" y="144"/>
                  </a:cxn>
                  <a:cxn ang="0">
                    <a:pos x="0" y="0"/>
                  </a:cxn>
                </a:cxnLst>
                <a:rect l="0" t="0" r="r" b="b"/>
                <a:pathLst>
                  <a:path w="240" h="168">
                    <a:moveTo>
                      <a:pt x="240" y="144"/>
                    </a:moveTo>
                    <a:cubicBezTo>
                      <a:pt x="188" y="156"/>
                      <a:pt x="136" y="168"/>
                      <a:pt x="96" y="144"/>
                    </a:cubicBezTo>
                    <a:cubicBezTo>
                      <a:pt x="56" y="120"/>
                      <a:pt x="28" y="6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sp>
          <p:nvSpPr>
            <p:cNvPr id="1408" name="Text Box 384"/>
            <p:cNvSpPr txBox="1">
              <a:spLocks noChangeArrowheads="1"/>
            </p:cNvSpPr>
            <p:nvPr/>
          </p:nvSpPr>
          <p:spPr bwMode="auto">
            <a:xfrm>
              <a:off x="720" y="912"/>
              <a:ext cx="144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B</a:t>
              </a:r>
            </a:p>
          </p:txBody>
        </p:sp>
        <p:sp>
          <p:nvSpPr>
            <p:cNvPr id="1424" name="Line 400"/>
            <p:cNvSpPr>
              <a:spLocks noChangeShapeType="1"/>
            </p:cNvSpPr>
            <p:nvPr/>
          </p:nvSpPr>
          <p:spPr bwMode="auto">
            <a:xfrm>
              <a:off x="5088" y="1392"/>
              <a:ext cx="0" cy="67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431" name="Text Box 407"/>
            <p:cNvSpPr txBox="1">
              <a:spLocks noChangeArrowheads="1"/>
            </p:cNvSpPr>
            <p:nvPr/>
          </p:nvSpPr>
          <p:spPr bwMode="auto">
            <a:xfrm>
              <a:off x="660" y="576"/>
              <a:ext cx="1710" cy="23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36000" rIns="36000">
              <a:spAutoFit/>
            </a:bodyPr>
            <a:lstStyle/>
            <a:p>
              <a:r>
                <a:rPr lang="en-GB" sz="1800" b="1" dirty="0">
                  <a:solidFill>
                    <a:schemeClr val="bg1"/>
                  </a:solidFill>
                </a:rPr>
                <a:t>The Alternative Pathway</a:t>
              </a:r>
            </a:p>
          </p:txBody>
        </p:sp>
        <p:grpSp>
          <p:nvGrpSpPr>
            <p:cNvPr id="5" name="Group 577"/>
            <p:cNvGrpSpPr>
              <a:grpSpLocks/>
            </p:cNvGrpSpPr>
            <p:nvPr/>
          </p:nvGrpSpPr>
          <p:grpSpPr bwMode="auto">
            <a:xfrm>
              <a:off x="96" y="1121"/>
              <a:ext cx="576" cy="229"/>
              <a:chOff x="96" y="1121"/>
              <a:chExt cx="576" cy="229"/>
            </a:xfrm>
          </p:grpSpPr>
          <p:sp>
            <p:nvSpPr>
              <p:cNvPr id="1355" name="Text Box 331"/>
              <p:cNvSpPr txBox="1">
                <a:spLocks noChangeArrowheads="1"/>
              </p:cNvSpPr>
              <p:nvPr/>
            </p:nvSpPr>
            <p:spPr bwMode="auto">
              <a:xfrm>
                <a:off x="144" y="1121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C3b</a:t>
                </a:r>
              </a:p>
            </p:txBody>
          </p:sp>
          <p:sp>
            <p:nvSpPr>
              <p:cNvPr id="1512" name="Line 488"/>
              <p:cNvSpPr>
                <a:spLocks noChangeShapeType="1"/>
              </p:cNvSpPr>
              <p:nvPr/>
            </p:nvSpPr>
            <p:spPr bwMode="auto">
              <a:xfrm flipH="1">
                <a:off x="9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13" name="Line 489"/>
              <p:cNvSpPr>
                <a:spLocks noChangeShapeType="1"/>
              </p:cNvSpPr>
              <p:nvPr/>
            </p:nvSpPr>
            <p:spPr bwMode="auto">
              <a:xfrm flipH="1">
                <a:off x="192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14" name="Line 490"/>
              <p:cNvSpPr>
                <a:spLocks noChangeShapeType="1"/>
              </p:cNvSpPr>
              <p:nvPr/>
            </p:nvSpPr>
            <p:spPr bwMode="auto">
              <a:xfrm flipH="1">
                <a:off x="288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15" name="Line 491"/>
              <p:cNvSpPr>
                <a:spLocks noChangeShapeType="1"/>
              </p:cNvSpPr>
              <p:nvPr/>
            </p:nvSpPr>
            <p:spPr bwMode="auto">
              <a:xfrm flipH="1">
                <a:off x="384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16" name="Line 492"/>
              <p:cNvSpPr>
                <a:spLocks noChangeShapeType="1"/>
              </p:cNvSpPr>
              <p:nvPr/>
            </p:nvSpPr>
            <p:spPr bwMode="auto">
              <a:xfrm flipH="1">
                <a:off x="480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17" name="Line 493"/>
              <p:cNvSpPr>
                <a:spLocks noChangeShapeType="1"/>
              </p:cNvSpPr>
              <p:nvPr/>
            </p:nvSpPr>
            <p:spPr bwMode="auto">
              <a:xfrm flipH="1">
                <a:off x="57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0" name="Line 496"/>
              <p:cNvSpPr>
                <a:spLocks noChangeShapeType="1"/>
              </p:cNvSpPr>
              <p:nvPr/>
            </p:nvSpPr>
            <p:spPr bwMode="auto">
              <a:xfrm flipH="1">
                <a:off x="144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1" name="Line 497"/>
              <p:cNvSpPr>
                <a:spLocks noChangeShapeType="1"/>
              </p:cNvSpPr>
              <p:nvPr/>
            </p:nvSpPr>
            <p:spPr bwMode="auto">
              <a:xfrm flipH="1">
                <a:off x="240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2" name="Line 498"/>
              <p:cNvSpPr>
                <a:spLocks noChangeShapeType="1"/>
              </p:cNvSpPr>
              <p:nvPr/>
            </p:nvSpPr>
            <p:spPr bwMode="auto">
              <a:xfrm flipH="1">
                <a:off x="33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3" name="Line 499"/>
              <p:cNvSpPr>
                <a:spLocks noChangeShapeType="1"/>
              </p:cNvSpPr>
              <p:nvPr/>
            </p:nvSpPr>
            <p:spPr bwMode="auto">
              <a:xfrm flipH="1">
                <a:off x="432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4" name="Line 500"/>
              <p:cNvSpPr>
                <a:spLocks noChangeShapeType="1"/>
              </p:cNvSpPr>
              <p:nvPr/>
            </p:nvSpPr>
            <p:spPr bwMode="auto">
              <a:xfrm flipH="1">
                <a:off x="528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5" name="Line 501"/>
              <p:cNvSpPr>
                <a:spLocks noChangeShapeType="1"/>
              </p:cNvSpPr>
              <p:nvPr/>
            </p:nvSpPr>
            <p:spPr bwMode="auto">
              <a:xfrm flipH="1">
                <a:off x="624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6" name="Group 578"/>
            <p:cNvGrpSpPr>
              <a:grpSpLocks/>
            </p:cNvGrpSpPr>
            <p:nvPr/>
          </p:nvGrpSpPr>
          <p:grpSpPr bwMode="auto">
            <a:xfrm>
              <a:off x="1104" y="1121"/>
              <a:ext cx="576" cy="235"/>
              <a:chOff x="1104" y="1121"/>
              <a:chExt cx="576" cy="235"/>
            </a:xfrm>
          </p:grpSpPr>
          <p:sp>
            <p:nvSpPr>
              <p:cNvPr id="1359" name="Text Box 335"/>
              <p:cNvSpPr txBox="1">
                <a:spLocks noChangeArrowheads="1"/>
              </p:cNvSpPr>
              <p:nvPr/>
            </p:nvSpPr>
            <p:spPr bwMode="auto">
              <a:xfrm>
                <a:off x="1152" y="1121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C3bB</a:t>
                </a:r>
              </a:p>
            </p:txBody>
          </p:sp>
          <p:sp>
            <p:nvSpPr>
              <p:cNvPr id="1528" name="Line 504"/>
              <p:cNvSpPr>
                <a:spLocks noChangeShapeType="1"/>
              </p:cNvSpPr>
              <p:nvPr/>
            </p:nvSpPr>
            <p:spPr bwMode="auto">
              <a:xfrm flipH="1">
                <a:off x="1104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29" name="Line 505"/>
              <p:cNvSpPr>
                <a:spLocks noChangeShapeType="1"/>
              </p:cNvSpPr>
              <p:nvPr/>
            </p:nvSpPr>
            <p:spPr bwMode="auto">
              <a:xfrm flipH="1">
                <a:off x="1200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0" name="Line 506"/>
              <p:cNvSpPr>
                <a:spLocks noChangeShapeType="1"/>
              </p:cNvSpPr>
              <p:nvPr/>
            </p:nvSpPr>
            <p:spPr bwMode="auto">
              <a:xfrm flipH="1">
                <a:off x="1296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1" name="Line 507"/>
              <p:cNvSpPr>
                <a:spLocks noChangeShapeType="1"/>
              </p:cNvSpPr>
              <p:nvPr/>
            </p:nvSpPr>
            <p:spPr bwMode="auto">
              <a:xfrm flipH="1">
                <a:off x="1392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2" name="Line 508"/>
              <p:cNvSpPr>
                <a:spLocks noChangeShapeType="1"/>
              </p:cNvSpPr>
              <p:nvPr/>
            </p:nvSpPr>
            <p:spPr bwMode="auto">
              <a:xfrm flipH="1">
                <a:off x="1488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3" name="Line 509"/>
              <p:cNvSpPr>
                <a:spLocks noChangeShapeType="1"/>
              </p:cNvSpPr>
              <p:nvPr/>
            </p:nvSpPr>
            <p:spPr bwMode="auto">
              <a:xfrm flipH="1">
                <a:off x="1584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6" name="Line 512"/>
              <p:cNvSpPr>
                <a:spLocks noChangeShapeType="1"/>
              </p:cNvSpPr>
              <p:nvPr/>
            </p:nvSpPr>
            <p:spPr bwMode="auto">
              <a:xfrm flipH="1">
                <a:off x="1152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7" name="Line 513"/>
              <p:cNvSpPr>
                <a:spLocks noChangeShapeType="1"/>
              </p:cNvSpPr>
              <p:nvPr/>
            </p:nvSpPr>
            <p:spPr bwMode="auto">
              <a:xfrm flipH="1">
                <a:off x="1248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8" name="Line 514"/>
              <p:cNvSpPr>
                <a:spLocks noChangeShapeType="1"/>
              </p:cNvSpPr>
              <p:nvPr/>
            </p:nvSpPr>
            <p:spPr bwMode="auto">
              <a:xfrm flipH="1">
                <a:off x="1344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39" name="Line 515"/>
              <p:cNvSpPr>
                <a:spLocks noChangeShapeType="1"/>
              </p:cNvSpPr>
              <p:nvPr/>
            </p:nvSpPr>
            <p:spPr bwMode="auto">
              <a:xfrm flipH="1">
                <a:off x="1440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0" name="Line 516"/>
              <p:cNvSpPr>
                <a:spLocks noChangeShapeType="1"/>
              </p:cNvSpPr>
              <p:nvPr/>
            </p:nvSpPr>
            <p:spPr bwMode="auto">
              <a:xfrm flipH="1">
                <a:off x="1536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1" name="Line 517"/>
              <p:cNvSpPr>
                <a:spLocks noChangeShapeType="1"/>
              </p:cNvSpPr>
              <p:nvPr/>
            </p:nvSpPr>
            <p:spPr bwMode="auto">
              <a:xfrm flipH="1">
                <a:off x="1632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7" name="Group 579"/>
            <p:cNvGrpSpPr>
              <a:grpSpLocks/>
            </p:cNvGrpSpPr>
            <p:nvPr/>
          </p:nvGrpSpPr>
          <p:grpSpPr bwMode="auto">
            <a:xfrm>
              <a:off x="2118" y="1121"/>
              <a:ext cx="576" cy="229"/>
              <a:chOff x="2118" y="1121"/>
              <a:chExt cx="576" cy="229"/>
            </a:xfrm>
          </p:grpSpPr>
          <p:sp>
            <p:nvSpPr>
              <p:cNvPr id="1365" name="Text Box 341"/>
              <p:cNvSpPr txBox="1">
                <a:spLocks noChangeArrowheads="1"/>
              </p:cNvSpPr>
              <p:nvPr/>
            </p:nvSpPr>
            <p:spPr bwMode="auto">
              <a:xfrm>
                <a:off x="2160" y="1121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C3bBb</a:t>
                </a:r>
              </a:p>
            </p:txBody>
          </p:sp>
          <p:sp>
            <p:nvSpPr>
              <p:cNvPr id="1544" name="Line 520"/>
              <p:cNvSpPr>
                <a:spLocks noChangeShapeType="1"/>
              </p:cNvSpPr>
              <p:nvPr/>
            </p:nvSpPr>
            <p:spPr bwMode="auto">
              <a:xfrm flipH="1">
                <a:off x="2118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5" name="Line 521"/>
              <p:cNvSpPr>
                <a:spLocks noChangeShapeType="1"/>
              </p:cNvSpPr>
              <p:nvPr/>
            </p:nvSpPr>
            <p:spPr bwMode="auto">
              <a:xfrm flipH="1">
                <a:off x="2214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6" name="Line 522"/>
              <p:cNvSpPr>
                <a:spLocks noChangeShapeType="1"/>
              </p:cNvSpPr>
              <p:nvPr/>
            </p:nvSpPr>
            <p:spPr bwMode="auto">
              <a:xfrm flipH="1">
                <a:off x="2310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7" name="Line 523"/>
              <p:cNvSpPr>
                <a:spLocks noChangeShapeType="1"/>
              </p:cNvSpPr>
              <p:nvPr/>
            </p:nvSpPr>
            <p:spPr bwMode="auto">
              <a:xfrm flipH="1">
                <a:off x="240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8" name="Line 524"/>
              <p:cNvSpPr>
                <a:spLocks noChangeShapeType="1"/>
              </p:cNvSpPr>
              <p:nvPr/>
            </p:nvSpPr>
            <p:spPr bwMode="auto">
              <a:xfrm flipH="1">
                <a:off x="2502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49" name="Line 525"/>
              <p:cNvSpPr>
                <a:spLocks noChangeShapeType="1"/>
              </p:cNvSpPr>
              <p:nvPr/>
            </p:nvSpPr>
            <p:spPr bwMode="auto">
              <a:xfrm flipH="1">
                <a:off x="2598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2" name="Line 528"/>
              <p:cNvSpPr>
                <a:spLocks noChangeShapeType="1"/>
              </p:cNvSpPr>
              <p:nvPr/>
            </p:nvSpPr>
            <p:spPr bwMode="auto">
              <a:xfrm flipH="1">
                <a:off x="216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3" name="Line 529"/>
              <p:cNvSpPr>
                <a:spLocks noChangeShapeType="1"/>
              </p:cNvSpPr>
              <p:nvPr/>
            </p:nvSpPr>
            <p:spPr bwMode="auto">
              <a:xfrm flipH="1">
                <a:off x="2262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4" name="Line 530"/>
              <p:cNvSpPr>
                <a:spLocks noChangeShapeType="1"/>
              </p:cNvSpPr>
              <p:nvPr/>
            </p:nvSpPr>
            <p:spPr bwMode="auto">
              <a:xfrm flipH="1">
                <a:off x="2358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5" name="Line 531"/>
              <p:cNvSpPr>
                <a:spLocks noChangeShapeType="1"/>
              </p:cNvSpPr>
              <p:nvPr/>
            </p:nvSpPr>
            <p:spPr bwMode="auto">
              <a:xfrm flipH="1">
                <a:off x="2454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6" name="Line 532"/>
              <p:cNvSpPr>
                <a:spLocks noChangeShapeType="1"/>
              </p:cNvSpPr>
              <p:nvPr/>
            </p:nvSpPr>
            <p:spPr bwMode="auto">
              <a:xfrm flipH="1">
                <a:off x="2550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57" name="Line 533"/>
              <p:cNvSpPr>
                <a:spLocks noChangeShapeType="1"/>
              </p:cNvSpPr>
              <p:nvPr/>
            </p:nvSpPr>
            <p:spPr bwMode="auto">
              <a:xfrm flipH="1">
                <a:off x="2646" y="130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8" name="Group 580"/>
            <p:cNvGrpSpPr>
              <a:grpSpLocks/>
            </p:cNvGrpSpPr>
            <p:nvPr/>
          </p:nvGrpSpPr>
          <p:grpSpPr bwMode="auto">
            <a:xfrm>
              <a:off x="3120" y="1121"/>
              <a:ext cx="576" cy="235"/>
              <a:chOff x="3120" y="1121"/>
              <a:chExt cx="576" cy="235"/>
            </a:xfrm>
          </p:grpSpPr>
          <p:sp>
            <p:nvSpPr>
              <p:cNvPr id="1369" name="Text Box 345"/>
              <p:cNvSpPr txBox="1">
                <a:spLocks noChangeArrowheads="1"/>
              </p:cNvSpPr>
              <p:nvPr/>
            </p:nvSpPr>
            <p:spPr bwMode="auto">
              <a:xfrm>
                <a:off x="3168" y="1121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 dirty="0">
                    <a:solidFill>
                      <a:schemeClr val="bg1"/>
                    </a:solidFill>
                  </a:rPr>
                  <a:t>C3bBbP</a:t>
                </a:r>
              </a:p>
            </p:txBody>
          </p:sp>
          <p:sp>
            <p:nvSpPr>
              <p:cNvPr id="1560" name="Line 536"/>
              <p:cNvSpPr>
                <a:spLocks noChangeShapeType="1"/>
              </p:cNvSpPr>
              <p:nvPr/>
            </p:nvSpPr>
            <p:spPr bwMode="auto">
              <a:xfrm flipH="1">
                <a:off x="3120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1" name="Line 537"/>
              <p:cNvSpPr>
                <a:spLocks noChangeShapeType="1"/>
              </p:cNvSpPr>
              <p:nvPr/>
            </p:nvSpPr>
            <p:spPr bwMode="auto">
              <a:xfrm flipH="1">
                <a:off x="3216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2" name="Line 538"/>
              <p:cNvSpPr>
                <a:spLocks noChangeShapeType="1"/>
              </p:cNvSpPr>
              <p:nvPr/>
            </p:nvSpPr>
            <p:spPr bwMode="auto">
              <a:xfrm flipH="1">
                <a:off x="3312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3" name="Line 539"/>
              <p:cNvSpPr>
                <a:spLocks noChangeShapeType="1"/>
              </p:cNvSpPr>
              <p:nvPr/>
            </p:nvSpPr>
            <p:spPr bwMode="auto">
              <a:xfrm flipH="1">
                <a:off x="3408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4" name="Line 540"/>
              <p:cNvSpPr>
                <a:spLocks noChangeShapeType="1"/>
              </p:cNvSpPr>
              <p:nvPr/>
            </p:nvSpPr>
            <p:spPr bwMode="auto">
              <a:xfrm flipH="1">
                <a:off x="3504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5" name="Line 541"/>
              <p:cNvSpPr>
                <a:spLocks noChangeShapeType="1"/>
              </p:cNvSpPr>
              <p:nvPr/>
            </p:nvSpPr>
            <p:spPr bwMode="auto">
              <a:xfrm flipH="1">
                <a:off x="3600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8" name="Line 544"/>
              <p:cNvSpPr>
                <a:spLocks noChangeShapeType="1"/>
              </p:cNvSpPr>
              <p:nvPr/>
            </p:nvSpPr>
            <p:spPr bwMode="auto">
              <a:xfrm flipH="1">
                <a:off x="3168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69" name="Line 545"/>
              <p:cNvSpPr>
                <a:spLocks noChangeShapeType="1"/>
              </p:cNvSpPr>
              <p:nvPr/>
            </p:nvSpPr>
            <p:spPr bwMode="auto">
              <a:xfrm flipH="1">
                <a:off x="3264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70" name="Line 546"/>
              <p:cNvSpPr>
                <a:spLocks noChangeShapeType="1"/>
              </p:cNvSpPr>
              <p:nvPr/>
            </p:nvSpPr>
            <p:spPr bwMode="auto">
              <a:xfrm flipH="1">
                <a:off x="3360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71" name="Line 547"/>
              <p:cNvSpPr>
                <a:spLocks noChangeShapeType="1"/>
              </p:cNvSpPr>
              <p:nvPr/>
            </p:nvSpPr>
            <p:spPr bwMode="auto">
              <a:xfrm flipH="1">
                <a:off x="3456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72" name="Line 548"/>
              <p:cNvSpPr>
                <a:spLocks noChangeShapeType="1"/>
              </p:cNvSpPr>
              <p:nvPr/>
            </p:nvSpPr>
            <p:spPr bwMode="auto">
              <a:xfrm flipH="1">
                <a:off x="3552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73" name="Line 549"/>
              <p:cNvSpPr>
                <a:spLocks noChangeShapeType="1"/>
              </p:cNvSpPr>
              <p:nvPr/>
            </p:nvSpPr>
            <p:spPr bwMode="auto">
              <a:xfrm flipH="1">
                <a:off x="3648" y="1308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9" name="Group 581"/>
            <p:cNvGrpSpPr>
              <a:grpSpLocks/>
            </p:cNvGrpSpPr>
            <p:nvPr/>
          </p:nvGrpSpPr>
          <p:grpSpPr bwMode="auto">
            <a:xfrm>
              <a:off x="4608" y="1121"/>
              <a:ext cx="576" cy="241"/>
              <a:chOff x="4608" y="1121"/>
              <a:chExt cx="576" cy="241"/>
            </a:xfrm>
          </p:grpSpPr>
          <p:sp>
            <p:nvSpPr>
              <p:cNvPr id="1373" name="Text Box 349"/>
              <p:cNvSpPr txBox="1">
                <a:spLocks noChangeArrowheads="1"/>
              </p:cNvSpPr>
              <p:nvPr/>
            </p:nvSpPr>
            <p:spPr bwMode="auto">
              <a:xfrm>
                <a:off x="4656" y="1121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C3bBb3b</a:t>
                </a:r>
              </a:p>
            </p:txBody>
          </p:sp>
          <p:sp>
            <p:nvSpPr>
              <p:cNvPr id="1578" name="Line 554"/>
              <p:cNvSpPr>
                <a:spLocks noChangeShapeType="1"/>
              </p:cNvSpPr>
              <p:nvPr/>
            </p:nvSpPr>
            <p:spPr bwMode="auto">
              <a:xfrm flipH="1">
                <a:off x="4608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79" name="Line 555"/>
              <p:cNvSpPr>
                <a:spLocks noChangeShapeType="1"/>
              </p:cNvSpPr>
              <p:nvPr/>
            </p:nvSpPr>
            <p:spPr bwMode="auto">
              <a:xfrm flipH="1">
                <a:off x="4704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0" name="Line 556"/>
              <p:cNvSpPr>
                <a:spLocks noChangeShapeType="1"/>
              </p:cNvSpPr>
              <p:nvPr/>
            </p:nvSpPr>
            <p:spPr bwMode="auto">
              <a:xfrm flipH="1">
                <a:off x="4800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1" name="Line 557"/>
              <p:cNvSpPr>
                <a:spLocks noChangeShapeType="1"/>
              </p:cNvSpPr>
              <p:nvPr/>
            </p:nvSpPr>
            <p:spPr bwMode="auto">
              <a:xfrm flipH="1">
                <a:off x="4896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2" name="Line 558"/>
              <p:cNvSpPr>
                <a:spLocks noChangeShapeType="1"/>
              </p:cNvSpPr>
              <p:nvPr/>
            </p:nvSpPr>
            <p:spPr bwMode="auto">
              <a:xfrm flipH="1">
                <a:off x="4992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3" name="Line 559"/>
              <p:cNvSpPr>
                <a:spLocks noChangeShapeType="1"/>
              </p:cNvSpPr>
              <p:nvPr/>
            </p:nvSpPr>
            <p:spPr bwMode="auto">
              <a:xfrm flipH="1">
                <a:off x="5088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6" name="Line 562"/>
              <p:cNvSpPr>
                <a:spLocks noChangeShapeType="1"/>
              </p:cNvSpPr>
              <p:nvPr/>
            </p:nvSpPr>
            <p:spPr bwMode="auto">
              <a:xfrm flipH="1">
                <a:off x="4656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7" name="Line 563"/>
              <p:cNvSpPr>
                <a:spLocks noChangeShapeType="1"/>
              </p:cNvSpPr>
              <p:nvPr/>
            </p:nvSpPr>
            <p:spPr bwMode="auto">
              <a:xfrm flipH="1">
                <a:off x="4752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8" name="Line 564"/>
              <p:cNvSpPr>
                <a:spLocks noChangeShapeType="1"/>
              </p:cNvSpPr>
              <p:nvPr/>
            </p:nvSpPr>
            <p:spPr bwMode="auto">
              <a:xfrm flipH="1">
                <a:off x="4848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89" name="Line 565"/>
              <p:cNvSpPr>
                <a:spLocks noChangeShapeType="1"/>
              </p:cNvSpPr>
              <p:nvPr/>
            </p:nvSpPr>
            <p:spPr bwMode="auto">
              <a:xfrm flipH="1">
                <a:off x="4944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90" name="Line 566"/>
              <p:cNvSpPr>
                <a:spLocks noChangeShapeType="1"/>
              </p:cNvSpPr>
              <p:nvPr/>
            </p:nvSpPr>
            <p:spPr bwMode="auto">
              <a:xfrm flipH="1">
                <a:off x="5040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91" name="Line 567"/>
              <p:cNvSpPr>
                <a:spLocks noChangeShapeType="1"/>
              </p:cNvSpPr>
              <p:nvPr/>
            </p:nvSpPr>
            <p:spPr bwMode="auto">
              <a:xfrm flipH="1">
                <a:off x="5136" y="1314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</p:grpSp>
      <p:grpSp>
        <p:nvGrpSpPr>
          <p:cNvPr id="10" name="Group 593"/>
          <p:cNvGrpSpPr>
            <a:grpSpLocks/>
          </p:cNvGrpSpPr>
          <p:nvPr/>
        </p:nvGrpSpPr>
        <p:grpSpPr bwMode="auto">
          <a:xfrm>
            <a:off x="8001407" y="5617516"/>
            <a:ext cx="323624" cy="478656"/>
            <a:chOff x="5368" y="2784"/>
            <a:chExt cx="248" cy="488"/>
          </a:xfrm>
        </p:grpSpPr>
        <p:sp>
          <p:nvSpPr>
            <p:cNvPr id="1608" name="Rectangle 584"/>
            <p:cNvSpPr>
              <a:spLocks noChangeArrowheads="1"/>
            </p:cNvSpPr>
            <p:nvPr/>
          </p:nvSpPr>
          <p:spPr bwMode="auto">
            <a:xfrm>
              <a:off x="5424" y="2784"/>
              <a:ext cx="192" cy="432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r>
                <a:rPr lang="en-GB" sz="1200" b="1"/>
                <a:t>C5b</a:t>
              </a:r>
            </a:p>
          </p:txBody>
        </p:sp>
        <p:sp>
          <p:nvSpPr>
            <p:cNvPr id="1609" name="Line 585"/>
            <p:cNvSpPr>
              <a:spLocks noChangeShapeType="1"/>
            </p:cNvSpPr>
            <p:nvPr/>
          </p:nvSpPr>
          <p:spPr bwMode="auto">
            <a:xfrm flipH="1">
              <a:off x="5368" y="3224"/>
              <a:ext cx="48" cy="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eaVert" wrap="none" lIns="36000" rIns="36000" anchor="ctr"/>
            <a:lstStyle/>
            <a:p>
              <a:endParaRPr lang="fa-IR"/>
            </a:p>
          </p:txBody>
        </p:sp>
        <p:sp>
          <p:nvSpPr>
            <p:cNvPr id="1610" name="Line 586"/>
            <p:cNvSpPr>
              <a:spLocks noChangeShapeType="1"/>
            </p:cNvSpPr>
            <p:nvPr/>
          </p:nvSpPr>
          <p:spPr bwMode="auto">
            <a:xfrm flipH="1">
              <a:off x="5464" y="3224"/>
              <a:ext cx="48" cy="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eaVert" wrap="none" lIns="36000" rIns="36000" anchor="ctr"/>
            <a:lstStyle/>
            <a:p>
              <a:endParaRPr lang="fa-IR"/>
            </a:p>
          </p:txBody>
        </p:sp>
        <p:sp>
          <p:nvSpPr>
            <p:cNvPr id="1611" name="Line 587"/>
            <p:cNvSpPr>
              <a:spLocks noChangeShapeType="1"/>
            </p:cNvSpPr>
            <p:nvPr/>
          </p:nvSpPr>
          <p:spPr bwMode="auto">
            <a:xfrm flipH="1">
              <a:off x="5560" y="3224"/>
              <a:ext cx="48" cy="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eaVert" wrap="none" lIns="36000" rIns="36000" anchor="ctr"/>
            <a:lstStyle/>
            <a:p>
              <a:endParaRPr lang="fa-IR"/>
            </a:p>
          </p:txBody>
        </p:sp>
        <p:sp>
          <p:nvSpPr>
            <p:cNvPr id="1613" name="Line 589"/>
            <p:cNvSpPr>
              <a:spLocks noChangeShapeType="1"/>
            </p:cNvSpPr>
            <p:nvPr/>
          </p:nvSpPr>
          <p:spPr bwMode="auto">
            <a:xfrm flipH="1">
              <a:off x="5416" y="3224"/>
              <a:ext cx="48" cy="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eaVert" wrap="none" lIns="36000" rIns="36000" anchor="ctr"/>
            <a:lstStyle/>
            <a:p>
              <a:endParaRPr lang="fa-IR"/>
            </a:p>
          </p:txBody>
        </p:sp>
        <p:sp>
          <p:nvSpPr>
            <p:cNvPr id="1614" name="Line 590"/>
            <p:cNvSpPr>
              <a:spLocks noChangeShapeType="1"/>
            </p:cNvSpPr>
            <p:nvPr/>
          </p:nvSpPr>
          <p:spPr bwMode="auto">
            <a:xfrm flipH="1">
              <a:off x="5512" y="3224"/>
              <a:ext cx="48" cy="4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vert="eaVert" wrap="none" lIns="36000" rIns="36000" anchor="ctr"/>
            <a:lstStyle/>
            <a:p>
              <a:endParaRPr lang="fa-IR"/>
            </a:p>
          </p:txBody>
        </p:sp>
      </p:grpSp>
      <p:grpSp>
        <p:nvGrpSpPr>
          <p:cNvPr id="11" name="Group 597"/>
          <p:cNvGrpSpPr>
            <a:grpSpLocks/>
          </p:cNvGrpSpPr>
          <p:nvPr/>
        </p:nvGrpSpPr>
        <p:grpSpPr bwMode="auto">
          <a:xfrm>
            <a:off x="2181431" y="4698354"/>
            <a:ext cx="5762600" cy="1538958"/>
            <a:chOff x="960" y="2751"/>
            <a:chExt cx="4416" cy="1569"/>
          </a:xfrm>
        </p:grpSpPr>
        <p:sp>
          <p:nvSpPr>
            <p:cNvPr id="1425" name="Rectangle 401"/>
            <p:cNvSpPr>
              <a:spLocks noChangeArrowheads="1"/>
            </p:cNvSpPr>
            <p:nvPr/>
          </p:nvSpPr>
          <p:spPr bwMode="auto">
            <a:xfrm>
              <a:off x="960" y="2784"/>
              <a:ext cx="4416" cy="1536"/>
            </a:xfrm>
            <a:prstGeom prst="rect">
              <a:avLst/>
            </a:prstGeom>
            <a:solidFill>
              <a:srgbClr val="009900"/>
            </a:solidFill>
            <a:ln w="19050">
              <a:noFill/>
              <a:miter lim="800000"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334" name="Text Box 310"/>
            <p:cNvSpPr txBox="1">
              <a:spLocks noChangeArrowheads="1"/>
            </p:cNvSpPr>
            <p:nvPr/>
          </p:nvSpPr>
          <p:spPr bwMode="auto">
            <a:xfrm>
              <a:off x="1104" y="3569"/>
              <a:ext cx="528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C4</a:t>
              </a:r>
            </a:p>
          </p:txBody>
        </p:sp>
        <p:sp>
          <p:nvSpPr>
            <p:cNvPr id="1338" name="Text Box 314"/>
            <p:cNvSpPr txBox="1">
              <a:spLocks noChangeArrowheads="1"/>
            </p:cNvSpPr>
            <p:nvPr/>
          </p:nvSpPr>
          <p:spPr bwMode="auto">
            <a:xfrm>
              <a:off x="1920" y="3953"/>
              <a:ext cx="336" cy="127"/>
            </a:xfrm>
            <a:prstGeom prst="rect">
              <a:avLst/>
            </a:prstGeom>
            <a:solidFill>
              <a:srgbClr val="FF33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 b="1"/>
                <a:t>C4a</a:t>
              </a:r>
            </a:p>
          </p:txBody>
        </p:sp>
        <p:sp>
          <p:nvSpPr>
            <p:cNvPr id="1341" name="Text Box 317"/>
            <p:cNvSpPr txBox="1">
              <a:spLocks noChangeArrowheads="1"/>
            </p:cNvSpPr>
            <p:nvPr/>
          </p:nvSpPr>
          <p:spPr bwMode="auto">
            <a:xfrm>
              <a:off x="2640" y="3857"/>
              <a:ext cx="384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C2</a:t>
              </a:r>
            </a:p>
          </p:txBody>
        </p:sp>
        <p:sp>
          <p:nvSpPr>
            <p:cNvPr id="1347" name="Text Box 323"/>
            <p:cNvSpPr txBox="1">
              <a:spLocks noChangeArrowheads="1"/>
            </p:cNvSpPr>
            <p:nvPr/>
          </p:nvSpPr>
          <p:spPr bwMode="auto">
            <a:xfrm>
              <a:off x="3216" y="3905"/>
              <a:ext cx="336" cy="127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>
                  <a:solidFill>
                    <a:schemeClr val="bg1"/>
                  </a:solidFill>
                </a:rPr>
                <a:t>C2b</a:t>
              </a:r>
            </a:p>
          </p:txBody>
        </p:sp>
        <p:sp>
          <p:nvSpPr>
            <p:cNvPr id="1349" name="Text Box 325"/>
            <p:cNvSpPr txBox="1">
              <a:spLocks noChangeArrowheads="1"/>
            </p:cNvSpPr>
            <p:nvPr/>
          </p:nvSpPr>
          <p:spPr bwMode="auto">
            <a:xfrm>
              <a:off x="3840" y="3857"/>
              <a:ext cx="432" cy="192"/>
            </a:xfrm>
            <a:prstGeom prst="rect">
              <a:avLst/>
            </a:prstGeom>
            <a:noFill/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36000" tIns="36000" rIns="36000" bIns="36000">
              <a:spAutoFit/>
            </a:bodyPr>
            <a:lstStyle/>
            <a:p>
              <a:r>
                <a:rPr lang="en-GB" sz="1400">
                  <a:solidFill>
                    <a:schemeClr val="bg1"/>
                  </a:solidFill>
                </a:rPr>
                <a:t>C3</a:t>
              </a:r>
            </a:p>
          </p:txBody>
        </p:sp>
        <p:sp>
          <p:nvSpPr>
            <p:cNvPr id="1354" name="Text Box 330"/>
            <p:cNvSpPr txBox="1">
              <a:spLocks noChangeArrowheads="1"/>
            </p:cNvSpPr>
            <p:nvPr/>
          </p:nvSpPr>
          <p:spPr bwMode="auto">
            <a:xfrm>
              <a:off x="4464" y="3922"/>
              <a:ext cx="336" cy="127"/>
            </a:xfrm>
            <a:prstGeom prst="rect">
              <a:avLst/>
            </a:prstGeom>
            <a:solidFill>
              <a:srgbClr val="FF3300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r>
                <a:rPr lang="en-GB" sz="1200" b="1"/>
                <a:t>C3a</a:t>
              </a:r>
            </a:p>
          </p:txBody>
        </p:sp>
        <p:grpSp>
          <p:nvGrpSpPr>
            <p:cNvPr id="12" name="Group 361"/>
            <p:cNvGrpSpPr>
              <a:grpSpLocks/>
            </p:cNvGrpSpPr>
            <p:nvPr/>
          </p:nvGrpSpPr>
          <p:grpSpPr bwMode="auto">
            <a:xfrm flipV="1">
              <a:off x="1632" y="3689"/>
              <a:ext cx="672" cy="228"/>
              <a:chOff x="576" y="2624"/>
              <a:chExt cx="576" cy="168"/>
            </a:xfrm>
          </p:grpSpPr>
          <p:sp>
            <p:nvSpPr>
              <p:cNvPr id="1386" name="Line 362"/>
              <p:cNvSpPr>
                <a:spLocks noChangeShapeType="1"/>
              </p:cNvSpPr>
              <p:nvPr/>
            </p:nvSpPr>
            <p:spPr bwMode="auto">
              <a:xfrm>
                <a:off x="576" y="2784"/>
                <a:ext cx="576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87" name="Freeform 363"/>
              <p:cNvSpPr>
                <a:spLocks/>
              </p:cNvSpPr>
              <p:nvPr/>
            </p:nvSpPr>
            <p:spPr bwMode="auto">
              <a:xfrm>
                <a:off x="624" y="2624"/>
                <a:ext cx="336" cy="168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92" y="144"/>
                  </a:cxn>
                  <a:cxn ang="0">
                    <a:pos x="336" y="0"/>
                  </a:cxn>
                </a:cxnLst>
                <a:rect l="0" t="0" r="r" b="b"/>
                <a:pathLst>
                  <a:path w="336" h="168">
                    <a:moveTo>
                      <a:pt x="0" y="144"/>
                    </a:moveTo>
                    <a:cubicBezTo>
                      <a:pt x="68" y="156"/>
                      <a:pt x="136" y="168"/>
                      <a:pt x="192" y="144"/>
                    </a:cubicBezTo>
                    <a:cubicBezTo>
                      <a:pt x="248" y="120"/>
                      <a:pt x="292" y="60"/>
                      <a:pt x="336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13" name="Group 368"/>
            <p:cNvGrpSpPr>
              <a:grpSpLocks/>
            </p:cNvGrpSpPr>
            <p:nvPr/>
          </p:nvGrpSpPr>
          <p:grpSpPr bwMode="auto">
            <a:xfrm flipV="1">
              <a:off x="2736" y="3665"/>
              <a:ext cx="672" cy="240"/>
              <a:chOff x="2640" y="3816"/>
              <a:chExt cx="480" cy="240"/>
            </a:xfrm>
          </p:grpSpPr>
          <p:sp>
            <p:nvSpPr>
              <p:cNvPr id="1346" name="Freeform 322"/>
              <p:cNvSpPr>
                <a:spLocks/>
              </p:cNvSpPr>
              <p:nvPr/>
            </p:nvSpPr>
            <p:spPr bwMode="auto">
              <a:xfrm>
                <a:off x="2792" y="3816"/>
                <a:ext cx="280" cy="228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92" y="144"/>
                  </a:cxn>
                  <a:cxn ang="0">
                    <a:pos x="336" y="0"/>
                  </a:cxn>
                </a:cxnLst>
                <a:rect l="0" t="0" r="r" b="b"/>
                <a:pathLst>
                  <a:path w="336" h="168">
                    <a:moveTo>
                      <a:pt x="0" y="144"/>
                    </a:moveTo>
                    <a:cubicBezTo>
                      <a:pt x="68" y="156"/>
                      <a:pt x="136" y="168"/>
                      <a:pt x="192" y="144"/>
                    </a:cubicBezTo>
                    <a:cubicBezTo>
                      <a:pt x="248" y="120"/>
                      <a:pt x="292" y="60"/>
                      <a:pt x="336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90" name="Line 366"/>
              <p:cNvSpPr>
                <a:spLocks noChangeShapeType="1"/>
              </p:cNvSpPr>
              <p:nvPr/>
            </p:nvSpPr>
            <p:spPr bwMode="auto">
              <a:xfrm>
                <a:off x="2640" y="4032"/>
                <a:ext cx="480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91" name="Freeform 367"/>
              <p:cNvSpPr>
                <a:spLocks/>
              </p:cNvSpPr>
              <p:nvPr/>
            </p:nvSpPr>
            <p:spPr bwMode="auto">
              <a:xfrm>
                <a:off x="2736" y="3888"/>
                <a:ext cx="240" cy="168"/>
              </a:xfrm>
              <a:custGeom>
                <a:avLst/>
                <a:gdLst/>
                <a:ahLst/>
                <a:cxnLst>
                  <a:cxn ang="0">
                    <a:pos x="240" y="144"/>
                  </a:cxn>
                  <a:cxn ang="0">
                    <a:pos x="96" y="144"/>
                  </a:cxn>
                  <a:cxn ang="0">
                    <a:pos x="0" y="0"/>
                  </a:cxn>
                </a:cxnLst>
                <a:rect l="0" t="0" r="r" b="b"/>
                <a:pathLst>
                  <a:path w="240" h="168">
                    <a:moveTo>
                      <a:pt x="240" y="144"/>
                    </a:moveTo>
                    <a:cubicBezTo>
                      <a:pt x="188" y="156"/>
                      <a:pt x="136" y="168"/>
                      <a:pt x="96" y="144"/>
                    </a:cubicBezTo>
                    <a:cubicBezTo>
                      <a:pt x="56" y="120"/>
                      <a:pt x="28" y="6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14" name="Group 369"/>
            <p:cNvGrpSpPr>
              <a:grpSpLocks/>
            </p:cNvGrpSpPr>
            <p:nvPr/>
          </p:nvGrpSpPr>
          <p:grpSpPr bwMode="auto">
            <a:xfrm flipV="1">
              <a:off x="3936" y="3665"/>
              <a:ext cx="768" cy="288"/>
              <a:chOff x="2640" y="3816"/>
              <a:chExt cx="480" cy="240"/>
            </a:xfrm>
          </p:grpSpPr>
          <p:sp>
            <p:nvSpPr>
              <p:cNvPr id="1394" name="Freeform 370"/>
              <p:cNvSpPr>
                <a:spLocks/>
              </p:cNvSpPr>
              <p:nvPr/>
            </p:nvSpPr>
            <p:spPr bwMode="auto">
              <a:xfrm>
                <a:off x="2792" y="3816"/>
                <a:ext cx="280" cy="228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92" y="144"/>
                  </a:cxn>
                  <a:cxn ang="0">
                    <a:pos x="336" y="0"/>
                  </a:cxn>
                </a:cxnLst>
                <a:rect l="0" t="0" r="r" b="b"/>
                <a:pathLst>
                  <a:path w="336" h="168">
                    <a:moveTo>
                      <a:pt x="0" y="144"/>
                    </a:moveTo>
                    <a:cubicBezTo>
                      <a:pt x="68" y="156"/>
                      <a:pt x="136" y="168"/>
                      <a:pt x="192" y="144"/>
                    </a:cubicBezTo>
                    <a:cubicBezTo>
                      <a:pt x="248" y="120"/>
                      <a:pt x="292" y="60"/>
                      <a:pt x="336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95" name="Line 371"/>
              <p:cNvSpPr>
                <a:spLocks noChangeShapeType="1"/>
              </p:cNvSpPr>
              <p:nvPr/>
            </p:nvSpPr>
            <p:spPr bwMode="auto">
              <a:xfrm>
                <a:off x="2640" y="4032"/>
                <a:ext cx="480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396" name="Freeform 372"/>
              <p:cNvSpPr>
                <a:spLocks/>
              </p:cNvSpPr>
              <p:nvPr/>
            </p:nvSpPr>
            <p:spPr bwMode="auto">
              <a:xfrm>
                <a:off x="2736" y="3888"/>
                <a:ext cx="240" cy="168"/>
              </a:xfrm>
              <a:custGeom>
                <a:avLst/>
                <a:gdLst/>
                <a:ahLst/>
                <a:cxnLst>
                  <a:cxn ang="0">
                    <a:pos x="240" y="144"/>
                  </a:cxn>
                  <a:cxn ang="0">
                    <a:pos x="96" y="144"/>
                  </a:cxn>
                  <a:cxn ang="0">
                    <a:pos x="0" y="0"/>
                  </a:cxn>
                </a:cxnLst>
                <a:rect l="0" t="0" r="r" b="b"/>
                <a:pathLst>
                  <a:path w="240" h="168">
                    <a:moveTo>
                      <a:pt x="240" y="144"/>
                    </a:moveTo>
                    <a:cubicBezTo>
                      <a:pt x="188" y="156"/>
                      <a:pt x="136" y="168"/>
                      <a:pt x="96" y="144"/>
                    </a:cubicBezTo>
                    <a:cubicBezTo>
                      <a:pt x="56" y="120"/>
                      <a:pt x="28" y="6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sp>
          <p:nvSpPr>
            <p:cNvPr id="1401" name="Line 377"/>
            <p:cNvSpPr>
              <a:spLocks noChangeShapeType="1"/>
            </p:cNvSpPr>
            <p:nvPr/>
          </p:nvSpPr>
          <p:spPr bwMode="auto">
            <a:xfrm>
              <a:off x="1968" y="3377"/>
              <a:ext cx="0" cy="28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423" name="Line 399"/>
            <p:cNvSpPr>
              <a:spLocks noChangeShapeType="1"/>
            </p:cNvSpPr>
            <p:nvPr/>
          </p:nvSpPr>
          <p:spPr bwMode="auto">
            <a:xfrm flipV="1">
              <a:off x="5059" y="2751"/>
              <a:ext cx="29" cy="855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/>
            </a:p>
          </p:txBody>
        </p:sp>
        <p:sp>
          <p:nvSpPr>
            <p:cNvPr id="1430" name="Text Box 406"/>
            <p:cNvSpPr txBox="1">
              <a:spLocks noChangeArrowheads="1"/>
            </p:cNvSpPr>
            <p:nvPr/>
          </p:nvSpPr>
          <p:spPr bwMode="auto">
            <a:xfrm>
              <a:off x="2400" y="2784"/>
              <a:ext cx="1590" cy="23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/>
          </p:spPr>
          <p:txBody>
            <a:bodyPr wrap="none" lIns="36000" rIns="36000">
              <a:spAutoFit/>
            </a:bodyPr>
            <a:lstStyle/>
            <a:p>
              <a:r>
                <a:rPr lang="en-GB" sz="1800" b="1" dirty="0">
                  <a:solidFill>
                    <a:schemeClr val="bg1"/>
                  </a:solidFill>
                </a:rPr>
                <a:t>The Classical Pathway</a:t>
              </a:r>
            </a:p>
          </p:txBody>
        </p:sp>
        <p:grpSp>
          <p:nvGrpSpPr>
            <p:cNvPr id="15" name="Group 574"/>
            <p:cNvGrpSpPr>
              <a:grpSpLocks/>
            </p:cNvGrpSpPr>
            <p:nvPr/>
          </p:nvGrpSpPr>
          <p:grpSpPr bwMode="auto">
            <a:xfrm>
              <a:off x="1008" y="2898"/>
              <a:ext cx="1296" cy="623"/>
              <a:chOff x="1008" y="2898"/>
              <a:chExt cx="1296" cy="623"/>
            </a:xfrm>
          </p:grpSpPr>
          <p:graphicFrame>
            <p:nvGraphicFramePr>
              <p:cNvPr id="1398" name="Object 374"/>
              <p:cNvGraphicFramePr>
                <a:graphicFrameLocks noChangeAspect="1"/>
              </p:cNvGraphicFramePr>
              <p:nvPr/>
            </p:nvGraphicFramePr>
            <p:xfrm>
              <a:off x="1008" y="2898"/>
              <a:ext cx="912" cy="6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hoto Editor Photo" r:id="rId3" imgW="2104762" imgH="1438095" progId="">
                      <p:embed/>
                    </p:oleObj>
                  </mc:Choice>
                  <mc:Fallback>
                    <p:oleObj name="Photo Editor Photo" r:id="rId3" imgW="2104762" imgH="1438095" progId="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08" y="2898"/>
                            <a:ext cx="912" cy="62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19050">
                                <a:solidFill>
                                  <a:schemeClr val="bg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16" name="Group 573"/>
              <p:cNvGrpSpPr>
                <a:grpSpLocks/>
              </p:cNvGrpSpPr>
              <p:nvPr/>
            </p:nvGrpSpPr>
            <p:grpSpPr bwMode="auto">
              <a:xfrm>
                <a:off x="1584" y="3051"/>
                <a:ext cx="720" cy="389"/>
                <a:chOff x="1584" y="3051"/>
                <a:chExt cx="720" cy="389"/>
              </a:xfrm>
            </p:grpSpPr>
            <p:sp>
              <p:nvSpPr>
                <p:cNvPr id="1400" name="Text Box 376"/>
                <p:cNvSpPr txBox="1">
                  <a:spLocks noChangeArrowheads="1"/>
                </p:cNvSpPr>
                <p:nvPr/>
              </p:nvSpPr>
              <p:spPr bwMode="auto">
                <a:xfrm>
                  <a:off x="1632" y="3051"/>
                  <a:ext cx="672" cy="326"/>
                </a:xfrm>
                <a:prstGeom prst="rect">
                  <a:avLst/>
                </a:prstGeom>
                <a:noFill/>
                <a:ln w="19050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lIns="36000" tIns="36000" rIns="36000" bIns="36000">
                  <a:spAutoFit/>
                </a:bodyPr>
                <a:lstStyle/>
                <a:p>
                  <a:r>
                    <a:rPr lang="en-GB" sz="1400">
                      <a:solidFill>
                        <a:schemeClr val="bg1"/>
                      </a:solidFill>
                    </a:rPr>
                    <a:t>Antibody + </a:t>
                  </a:r>
                  <a:br>
                    <a:rPr lang="en-GB" sz="1400">
                      <a:solidFill>
                        <a:schemeClr val="bg1"/>
                      </a:solidFill>
                    </a:rPr>
                  </a:br>
                  <a:r>
                    <a:rPr lang="en-GB" sz="1400">
                      <a:solidFill>
                        <a:schemeClr val="bg1"/>
                      </a:solidFill>
                    </a:rPr>
                    <a:t>C1qrs</a:t>
                  </a:r>
                </a:p>
              </p:txBody>
            </p:sp>
            <p:sp>
              <p:nvSpPr>
                <p:cNvPr id="1448" name="Line 424"/>
                <p:cNvSpPr>
                  <a:spLocks noChangeShapeType="1"/>
                </p:cNvSpPr>
                <p:nvPr/>
              </p:nvSpPr>
              <p:spPr bwMode="auto">
                <a:xfrm flipH="1">
                  <a:off x="1584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49" name="Line 425"/>
                <p:cNvSpPr>
                  <a:spLocks noChangeShapeType="1"/>
                </p:cNvSpPr>
                <p:nvPr/>
              </p:nvSpPr>
              <p:spPr bwMode="auto">
                <a:xfrm flipH="1">
                  <a:off x="1680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0" name="Line 426"/>
                <p:cNvSpPr>
                  <a:spLocks noChangeShapeType="1"/>
                </p:cNvSpPr>
                <p:nvPr/>
              </p:nvSpPr>
              <p:spPr bwMode="auto">
                <a:xfrm flipH="1">
                  <a:off x="1776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1" name="Line 427"/>
                <p:cNvSpPr>
                  <a:spLocks noChangeShapeType="1"/>
                </p:cNvSpPr>
                <p:nvPr/>
              </p:nvSpPr>
              <p:spPr bwMode="auto">
                <a:xfrm flipH="1">
                  <a:off x="1872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2" name="Line 428"/>
                <p:cNvSpPr>
                  <a:spLocks noChangeShapeType="1"/>
                </p:cNvSpPr>
                <p:nvPr/>
              </p:nvSpPr>
              <p:spPr bwMode="auto">
                <a:xfrm flipH="1">
                  <a:off x="1968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3" name="Line 429"/>
                <p:cNvSpPr>
                  <a:spLocks noChangeShapeType="1"/>
                </p:cNvSpPr>
                <p:nvPr/>
              </p:nvSpPr>
              <p:spPr bwMode="auto">
                <a:xfrm flipH="1">
                  <a:off x="2064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4" name="Line 430"/>
                <p:cNvSpPr>
                  <a:spLocks noChangeShapeType="1"/>
                </p:cNvSpPr>
                <p:nvPr/>
              </p:nvSpPr>
              <p:spPr bwMode="auto">
                <a:xfrm flipH="1">
                  <a:off x="2160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5" name="Line 431"/>
                <p:cNvSpPr>
                  <a:spLocks noChangeShapeType="1"/>
                </p:cNvSpPr>
                <p:nvPr/>
              </p:nvSpPr>
              <p:spPr bwMode="auto">
                <a:xfrm flipH="1">
                  <a:off x="2256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6" name="Line 432"/>
                <p:cNvSpPr>
                  <a:spLocks noChangeShapeType="1"/>
                </p:cNvSpPr>
                <p:nvPr/>
              </p:nvSpPr>
              <p:spPr bwMode="auto">
                <a:xfrm flipH="1">
                  <a:off x="1632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7" name="Line 433"/>
                <p:cNvSpPr>
                  <a:spLocks noChangeShapeType="1"/>
                </p:cNvSpPr>
                <p:nvPr/>
              </p:nvSpPr>
              <p:spPr bwMode="auto">
                <a:xfrm flipH="1">
                  <a:off x="1728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8" name="Line 434"/>
                <p:cNvSpPr>
                  <a:spLocks noChangeShapeType="1"/>
                </p:cNvSpPr>
                <p:nvPr/>
              </p:nvSpPr>
              <p:spPr bwMode="auto">
                <a:xfrm flipH="1">
                  <a:off x="1824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59" name="Line 435"/>
                <p:cNvSpPr>
                  <a:spLocks noChangeShapeType="1"/>
                </p:cNvSpPr>
                <p:nvPr/>
              </p:nvSpPr>
              <p:spPr bwMode="auto">
                <a:xfrm flipH="1">
                  <a:off x="1920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60" name="Line 436"/>
                <p:cNvSpPr>
                  <a:spLocks noChangeShapeType="1"/>
                </p:cNvSpPr>
                <p:nvPr/>
              </p:nvSpPr>
              <p:spPr bwMode="auto">
                <a:xfrm flipH="1">
                  <a:off x="2016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61" name="Line 437"/>
                <p:cNvSpPr>
                  <a:spLocks noChangeShapeType="1"/>
                </p:cNvSpPr>
                <p:nvPr/>
              </p:nvSpPr>
              <p:spPr bwMode="auto">
                <a:xfrm flipH="1">
                  <a:off x="2112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  <p:sp>
              <p:nvSpPr>
                <p:cNvPr id="1462" name="Line 438"/>
                <p:cNvSpPr>
                  <a:spLocks noChangeShapeType="1"/>
                </p:cNvSpPr>
                <p:nvPr/>
              </p:nvSpPr>
              <p:spPr bwMode="auto">
                <a:xfrm flipH="1">
                  <a:off x="2208" y="3392"/>
                  <a:ext cx="48" cy="48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lIns="36000" rIns="36000" anchor="ctr"/>
                <a:lstStyle/>
                <a:p>
                  <a:endParaRPr lang="fa-IR"/>
                </a:p>
              </p:txBody>
            </p:sp>
          </p:grpSp>
        </p:grpSp>
        <p:grpSp>
          <p:nvGrpSpPr>
            <p:cNvPr id="17" name="Group 572"/>
            <p:cNvGrpSpPr>
              <a:grpSpLocks/>
            </p:cNvGrpSpPr>
            <p:nvPr/>
          </p:nvGrpSpPr>
          <p:grpSpPr bwMode="auto">
            <a:xfrm>
              <a:off x="2268" y="3569"/>
              <a:ext cx="480" cy="229"/>
              <a:chOff x="2268" y="3569"/>
              <a:chExt cx="480" cy="229"/>
            </a:xfrm>
          </p:grpSpPr>
          <p:sp>
            <p:nvSpPr>
              <p:cNvPr id="1336" name="Text Box 312"/>
              <p:cNvSpPr txBox="1">
                <a:spLocks noChangeArrowheads="1"/>
              </p:cNvSpPr>
              <p:nvPr/>
            </p:nvSpPr>
            <p:spPr bwMode="auto">
              <a:xfrm>
                <a:off x="2304" y="3569"/>
                <a:ext cx="432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C4b</a:t>
                </a:r>
              </a:p>
            </p:txBody>
          </p:sp>
          <p:sp>
            <p:nvSpPr>
              <p:cNvPr id="1465" name="Line 441"/>
              <p:cNvSpPr>
                <a:spLocks noChangeShapeType="1"/>
              </p:cNvSpPr>
              <p:nvPr/>
            </p:nvSpPr>
            <p:spPr bwMode="auto">
              <a:xfrm flipH="1">
                <a:off x="2316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66" name="Line 442"/>
              <p:cNvSpPr>
                <a:spLocks noChangeShapeType="1"/>
              </p:cNvSpPr>
              <p:nvPr/>
            </p:nvSpPr>
            <p:spPr bwMode="auto">
              <a:xfrm flipH="1">
                <a:off x="2412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67" name="Line 443"/>
              <p:cNvSpPr>
                <a:spLocks noChangeShapeType="1"/>
              </p:cNvSpPr>
              <p:nvPr/>
            </p:nvSpPr>
            <p:spPr bwMode="auto">
              <a:xfrm flipH="1">
                <a:off x="2508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68" name="Line 444"/>
              <p:cNvSpPr>
                <a:spLocks noChangeShapeType="1"/>
              </p:cNvSpPr>
              <p:nvPr/>
            </p:nvSpPr>
            <p:spPr bwMode="auto">
              <a:xfrm flipH="1">
                <a:off x="2604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69" name="Line 445"/>
              <p:cNvSpPr>
                <a:spLocks noChangeShapeType="1"/>
              </p:cNvSpPr>
              <p:nvPr/>
            </p:nvSpPr>
            <p:spPr bwMode="auto">
              <a:xfrm flipH="1">
                <a:off x="2700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72" name="Line 448"/>
              <p:cNvSpPr>
                <a:spLocks noChangeShapeType="1"/>
              </p:cNvSpPr>
              <p:nvPr/>
            </p:nvSpPr>
            <p:spPr bwMode="auto">
              <a:xfrm flipH="1">
                <a:off x="2268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73" name="Line 449"/>
              <p:cNvSpPr>
                <a:spLocks noChangeShapeType="1"/>
              </p:cNvSpPr>
              <p:nvPr/>
            </p:nvSpPr>
            <p:spPr bwMode="auto">
              <a:xfrm flipH="1">
                <a:off x="2364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74" name="Line 450"/>
              <p:cNvSpPr>
                <a:spLocks noChangeShapeType="1"/>
              </p:cNvSpPr>
              <p:nvPr/>
            </p:nvSpPr>
            <p:spPr bwMode="auto">
              <a:xfrm flipH="1">
                <a:off x="2460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75" name="Line 451"/>
              <p:cNvSpPr>
                <a:spLocks noChangeShapeType="1"/>
              </p:cNvSpPr>
              <p:nvPr/>
            </p:nvSpPr>
            <p:spPr bwMode="auto">
              <a:xfrm flipH="1">
                <a:off x="2556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76" name="Line 452"/>
              <p:cNvSpPr>
                <a:spLocks noChangeShapeType="1"/>
              </p:cNvSpPr>
              <p:nvPr/>
            </p:nvSpPr>
            <p:spPr bwMode="auto">
              <a:xfrm flipH="1">
                <a:off x="2652" y="3750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18" name="Group 571"/>
            <p:cNvGrpSpPr>
              <a:grpSpLocks/>
            </p:cNvGrpSpPr>
            <p:nvPr/>
          </p:nvGrpSpPr>
          <p:grpSpPr bwMode="auto">
            <a:xfrm>
              <a:off x="3360" y="3569"/>
              <a:ext cx="576" cy="235"/>
              <a:chOff x="3360" y="3569"/>
              <a:chExt cx="576" cy="235"/>
            </a:xfrm>
          </p:grpSpPr>
          <p:sp>
            <p:nvSpPr>
              <p:cNvPr id="1342" name="Text Box 318"/>
              <p:cNvSpPr txBox="1">
                <a:spLocks noChangeArrowheads="1"/>
              </p:cNvSpPr>
              <p:nvPr/>
            </p:nvSpPr>
            <p:spPr bwMode="auto">
              <a:xfrm>
                <a:off x="3408" y="3569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C4b2a</a:t>
                </a:r>
              </a:p>
            </p:txBody>
          </p:sp>
          <p:sp>
            <p:nvSpPr>
              <p:cNvPr id="1480" name="Line 456"/>
              <p:cNvSpPr>
                <a:spLocks noChangeShapeType="1"/>
              </p:cNvSpPr>
              <p:nvPr/>
            </p:nvSpPr>
            <p:spPr bwMode="auto">
              <a:xfrm flipH="1">
                <a:off x="3360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1" name="Line 457"/>
              <p:cNvSpPr>
                <a:spLocks noChangeShapeType="1"/>
              </p:cNvSpPr>
              <p:nvPr/>
            </p:nvSpPr>
            <p:spPr bwMode="auto">
              <a:xfrm flipH="1">
                <a:off x="3456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2" name="Line 458"/>
              <p:cNvSpPr>
                <a:spLocks noChangeShapeType="1"/>
              </p:cNvSpPr>
              <p:nvPr/>
            </p:nvSpPr>
            <p:spPr bwMode="auto">
              <a:xfrm flipH="1">
                <a:off x="3552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3" name="Line 459"/>
              <p:cNvSpPr>
                <a:spLocks noChangeShapeType="1"/>
              </p:cNvSpPr>
              <p:nvPr/>
            </p:nvSpPr>
            <p:spPr bwMode="auto">
              <a:xfrm flipH="1">
                <a:off x="3648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4" name="Line 460"/>
              <p:cNvSpPr>
                <a:spLocks noChangeShapeType="1"/>
              </p:cNvSpPr>
              <p:nvPr/>
            </p:nvSpPr>
            <p:spPr bwMode="auto">
              <a:xfrm flipH="1">
                <a:off x="3744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5" name="Line 461"/>
              <p:cNvSpPr>
                <a:spLocks noChangeShapeType="1"/>
              </p:cNvSpPr>
              <p:nvPr/>
            </p:nvSpPr>
            <p:spPr bwMode="auto">
              <a:xfrm flipH="1">
                <a:off x="3840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8" name="Line 464"/>
              <p:cNvSpPr>
                <a:spLocks noChangeShapeType="1"/>
              </p:cNvSpPr>
              <p:nvPr/>
            </p:nvSpPr>
            <p:spPr bwMode="auto">
              <a:xfrm flipH="1">
                <a:off x="3408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89" name="Line 465"/>
              <p:cNvSpPr>
                <a:spLocks noChangeShapeType="1"/>
              </p:cNvSpPr>
              <p:nvPr/>
            </p:nvSpPr>
            <p:spPr bwMode="auto">
              <a:xfrm flipH="1">
                <a:off x="3504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0" name="Line 466"/>
              <p:cNvSpPr>
                <a:spLocks noChangeShapeType="1"/>
              </p:cNvSpPr>
              <p:nvPr/>
            </p:nvSpPr>
            <p:spPr bwMode="auto">
              <a:xfrm flipH="1">
                <a:off x="3600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1" name="Line 467"/>
              <p:cNvSpPr>
                <a:spLocks noChangeShapeType="1"/>
              </p:cNvSpPr>
              <p:nvPr/>
            </p:nvSpPr>
            <p:spPr bwMode="auto">
              <a:xfrm flipH="1">
                <a:off x="3696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2" name="Line 468"/>
              <p:cNvSpPr>
                <a:spLocks noChangeShapeType="1"/>
              </p:cNvSpPr>
              <p:nvPr/>
            </p:nvSpPr>
            <p:spPr bwMode="auto">
              <a:xfrm flipH="1">
                <a:off x="3792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3" name="Line 469"/>
              <p:cNvSpPr>
                <a:spLocks noChangeShapeType="1"/>
              </p:cNvSpPr>
              <p:nvPr/>
            </p:nvSpPr>
            <p:spPr bwMode="auto">
              <a:xfrm flipH="1">
                <a:off x="3888" y="3756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19" name="Group 570"/>
            <p:cNvGrpSpPr>
              <a:grpSpLocks/>
            </p:cNvGrpSpPr>
            <p:nvPr/>
          </p:nvGrpSpPr>
          <p:grpSpPr bwMode="auto">
            <a:xfrm>
              <a:off x="4656" y="3569"/>
              <a:ext cx="576" cy="241"/>
              <a:chOff x="4656" y="3569"/>
              <a:chExt cx="576" cy="241"/>
            </a:xfrm>
          </p:grpSpPr>
          <p:sp>
            <p:nvSpPr>
              <p:cNvPr id="1350" name="Text Box 326"/>
              <p:cNvSpPr txBox="1">
                <a:spLocks noChangeArrowheads="1"/>
              </p:cNvSpPr>
              <p:nvPr/>
            </p:nvSpPr>
            <p:spPr bwMode="auto">
              <a:xfrm>
                <a:off x="4704" y="3569"/>
                <a:ext cx="528" cy="192"/>
              </a:xfrm>
              <a:prstGeom prst="rect">
                <a:avLst/>
              </a:prstGeom>
              <a:noFill/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lIns="36000" tIns="36000" rIns="36000" bIns="36000">
                <a:spAutoFit/>
              </a:bodyPr>
              <a:lstStyle/>
              <a:p>
                <a:r>
                  <a:rPr lang="en-GB" sz="1400">
                    <a:solidFill>
                      <a:schemeClr val="bg1"/>
                    </a:solidFill>
                  </a:rPr>
                  <a:t>C4b2a3b</a:t>
                </a:r>
              </a:p>
            </p:txBody>
          </p:sp>
          <p:sp>
            <p:nvSpPr>
              <p:cNvPr id="1496" name="Line 472"/>
              <p:cNvSpPr>
                <a:spLocks noChangeShapeType="1"/>
              </p:cNvSpPr>
              <p:nvPr/>
            </p:nvSpPr>
            <p:spPr bwMode="auto">
              <a:xfrm flipH="1">
                <a:off x="4656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7" name="Line 473"/>
              <p:cNvSpPr>
                <a:spLocks noChangeShapeType="1"/>
              </p:cNvSpPr>
              <p:nvPr/>
            </p:nvSpPr>
            <p:spPr bwMode="auto">
              <a:xfrm flipH="1">
                <a:off x="4752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8" name="Line 474"/>
              <p:cNvSpPr>
                <a:spLocks noChangeShapeType="1"/>
              </p:cNvSpPr>
              <p:nvPr/>
            </p:nvSpPr>
            <p:spPr bwMode="auto">
              <a:xfrm flipH="1">
                <a:off x="4848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499" name="Line 475"/>
              <p:cNvSpPr>
                <a:spLocks noChangeShapeType="1"/>
              </p:cNvSpPr>
              <p:nvPr/>
            </p:nvSpPr>
            <p:spPr bwMode="auto">
              <a:xfrm flipH="1">
                <a:off x="4944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0" name="Line 476"/>
              <p:cNvSpPr>
                <a:spLocks noChangeShapeType="1"/>
              </p:cNvSpPr>
              <p:nvPr/>
            </p:nvSpPr>
            <p:spPr bwMode="auto">
              <a:xfrm flipH="1">
                <a:off x="5040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1" name="Line 477"/>
              <p:cNvSpPr>
                <a:spLocks noChangeShapeType="1"/>
              </p:cNvSpPr>
              <p:nvPr/>
            </p:nvSpPr>
            <p:spPr bwMode="auto">
              <a:xfrm flipH="1">
                <a:off x="5136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4" name="Line 480"/>
              <p:cNvSpPr>
                <a:spLocks noChangeShapeType="1"/>
              </p:cNvSpPr>
              <p:nvPr/>
            </p:nvSpPr>
            <p:spPr bwMode="auto">
              <a:xfrm flipH="1">
                <a:off x="4704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5" name="Line 481"/>
              <p:cNvSpPr>
                <a:spLocks noChangeShapeType="1"/>
              </p:cNvSpPr>
              <p:nvPr/>
            </p:nvSpPr>
            <p:spPr bwMode="auto">
              <a:xfrm flipH="1">
                <a:off x="4800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6" name="Line 482"/>
              <p:cNvSpPr>
                <a:spLocks noChangeShapeType="1"/>
              </p:cNvSpPr>
              <p:nvPr/>
            </p:nvSpPr>
            <p:spPr bwMode="auto">
              <a:xfrm flipH="1">
                <a:off x="4896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7" name="Line 483"/>
              <p:cNvSpPr>
                <a:spLocks noChangeShapeType="1"/>
              </p:cNvSpPr>
              <p:nvPr/>
            </p:nvSpPr>
            <p:spPr bwMode="auto">
              <a:xfrm flipH="1">
                <a:off x="4992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8" name="Line 484"/>
              <p:cNvSpPr>
                <a:spLocks noChangeShapeType="1"/>
              </p:cNvSpPr>
              <p:nvPr/>
            </p:nvSpPr>
            <p:spPr bwMode="auto">
              <a:xfrm flipH="1">
                <a:off x="5088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  <p:sp>
            <p:nvSpPr>
              <p:cNvPr id="1509" name="Line 485"/>
              <p:cNvSpPr>
                <a:spLocks noChangeShapeType="1"/>
              </p:cNvSpPr>
              <p:nvPr/>
            </p:nvSpPr>
            <p:spPr bwMode="auto">
              <a:xfrm flipH="1">
                <a:off x="5184" y="3762"/>
                <a:ext cx="48" cy="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/>
              </a:p>
            </p:txBody>
          </p:sp>
        </p:grpSp>
        <p:grpSp>
          <p:nvGrpSpPr>
            <p:cNvPr id="20" name="Group 596"/>
            <p:cNvGrpSpPr>
              <a:grpSpLocks/>
            </p:cNvGrpSpPr>
            <p:nvPr/>
          </p:nvGrpSpPr>
          <p:grpSpPr bwMode="auto">
            <a:xfrm>
              <a:off x="2304" y="3216"/>
              <a:ext cx="768" cy="480"/>
              <a:chOff x="2304" y="3216"/>
              <a:chExt cx="768" cy="480"/>
            </a:xfrm>
          </p:grpSpPr>
          <p:sp>
            <p:nvSpPr>
              <p:cNvPr id="1618" name="Line 594"/>
              <p:cNvSpPr>
                <a:spLocks noChangeShapeType="1"/>
              </p:cNvSpPr>
              <p:nvPr/>
            </p:nvSpPr>
            <p:spPr bwMode="auto">
              <a:xfrm>
                <a:off x="2304" y="3216"/>
                <a:ext cx="768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vert="eaVert" wrap="none" lIns="36000" rIns="36000" anchor="ctr"/>
              <a:lstStyle/>
              <a:p>
                <a:endParaRPr lang="fa-IR"/>
              </a:p>
            </p:txBody>
          </p:sp>
          <p:sp>
            <p:nvSpPr>
              <p:cNvPr id="1619" name="Line 595"/>
              <p:cNvSpPr>
                <a:spLocks noChangeShapeType="1"/>
              </p:cNvSpPr>
              <p:nvPr/>
            </p:nvSpPr>
            <p:spPr bwMode="auto">
              <a:xfrm>
                <a:off x="3072" y="3216"/>
                <a:ext cx="0" cy="48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 vert="eaVert" wrap="none" lIns="36000" rIns="36000" anchor="ctr"/>
              <a:lstStyle/>
              <a:p>
                <a:endParaRPr lang="fa-IR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593494"/>
            <a:ext cx="7571184" cy="785242"/>
          </a:xfrm>
        </p:spPr>
        <p:txBody>
          <a:bodyPr>
            <a:noAutofit/>
          </a:bodyPr>
          <a:lstStyle/>
          <a:p>
            <a:r>
              <a:rPr lang="en-GB" sz="3200"/>
              <a:t>The Membrane Attack Complex</a:t>
            </a:r>
          </a:p>
        </p:txBody>
      </p:sp>
      <p:grpSp>
        <p:nvGrpSpPr>
          <p:cNvPr id="2" name="Group 265"/>
          <p:cNvGrpSpPr>
            <a:grpSpLocks/>
          </p:cNvGrpSpPr>
          <p:nvPr/>
        </p:nvGrpSpPr>
        <p:grpSpPr bwMode="auto">
          <a:xfrm>
            <a:off x="1906960" y="5834500"/>
            <a:ext cx="4206213" cy="555999"/>
            <a:chOff x="1680" y="2840"/>
            <a:chExt cx="2880" cy="62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3120" y="2840"/>
              <a:ext cx="96" cy="288"/>
              <a:chOff x="3504" y="3216"/>
              <a:chExt cx="96" cy="288"/>
            </a:xfrm>
          </p:grpSpPr>
          <p:sp>
            <p:nvSpPr>
              <p:cNvPr id="5124" name="Oval 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25" name="Line 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26" name="Line 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4" name="Group 7"/>
            <p:cNvGrpSpPr>
              <a:grpSpLocks/>
            </p:cNvGrpSpPr>
            <p:nvPr/>
          </p:nvGrpSpPr>
          <p:grpSpPr bwMode="auto">
            <a:xfrm>
              <a:off x="3216" y="2840"/>
              <a:ext cx="96" cy="288"/>
              <a:chOff x="3504" y="3216"/>
              <a:chExt cx="96" cy="288"/>
            </a:xfrm>
          </p:grpSpPr>
          <p:sp>
            <p:nvSpPr>
              <p:cNvPr id="5128" name="Oval 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29" name="Line 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30" name="Line 1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>
              <a:off x="3312" y="2840"/>
              <a:ext cx="96" cy="288"/>
              <a:chOff x="3504" y="3216"/>
              <a:chExt cx="96" cy="288"/>
            </a:xfrm>
          </p:grpSpPr>
          <p:sp>
            <p:nvSpPr>
              <p:cNvPr id="5132" name="Oval 1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33" name="Line 1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34" name="Line 1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6" name="Group 15"/>
            <p:cNvGrpSpPr>
              <a:grpSpLocks/>
            </p:cNvGrpSpPr>
            <p:nvPr/>
          </p:nvGrpSpPr>
          <p:grpSpPr bwMode="auto">
            <a:xfrm>
              <a:off x="3408" y="2840"/>
              <a:ext cx="96" cy="288"/>
              <a:chOff x="3504" y="3216"/>
              <a:chExt cx="96" cy="288"/>
            </a:xfrm>
          </p:grpSpPr>
          <p:sp>
            <p:nvSpPr>
              <p:cNvPr id="5136" name="Oval 1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37" name="Line 1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38" name="Line 1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7" name="Group 19"/>
            <p:cNvGrpSpPr>
              <a:grpSpLocks/>
            </p:cNvGrpSpPr>
            <p:nvPr/>
          </p:nvGrpSpPr>
          <p:grpSpPr bwMode="auto">
            <a:xfrm>
              <a:off x="3504" y="2840"/>
              <a:ext cx="96" cy="288"/>
              <a:chOff x="3504" y="3216"/>
              <a:chExt cx="96" cy="288"/>
            </a:xfrm>
          </p:grpSpPr>
          <p:sp>
            <p:nvSpPr>
              <p:cNvPr id="5140" name="Oval 2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41" name="Line 2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42" name="Line 2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8" name="Group 23"/>
            <p:cNvGrpSpPr>
              <a:grpSpLocks/>
            </p:cNvGrpSpPr>
            <p:nvPr/>
          </p:nvGrpSpPr>
          <p:grpSpPr bwMode="auto">
            <a:xfrm>
              <a:off x="3600" y="2840"/>
              <a:ext cx="96" cy="288"/>
              <a:chOff x="3504" y="3216"/>
              <a:chExt cx="96" cy="288"/>
            </a:xfrm>
          </p:grpSpPr>
          <p:sp>
            <p:nvSpPr>
              <p:cNvPr id="5144" name="Oval 2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45" name="Line 2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46" name="Line 2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9" name="Group 27"/>
            <p:cNvGrpSpPr>
              <a:grpSpLocks/>
            </p:cNvGrpSpPr>
            <p:nvPr/>
          </p:nvGrpSpPr>
          <p:grpSpPr bwMode="auto">
            <a:xfrm>
              <a:off x="3696" y="2840"/>
              <a:ext cx="96" cy="288"/>
              <a:chOff x="3504" y="3216"/>
              <a:chExt cx="96" cy="288"/>
            </a:xfrm>
          </p:grpSpPr>
          <p:sp>
            <p:nvSpPr>
              <p:cNvPr id="5148" name="Oval 2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49" name="Line 2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50" name="Line 3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0" name="Group 31"/>
            <p:cNvGrpSpPr>
              <a:grpSpLocks/>
            </p:cNvGrpSpPr>
            <p:nvPr/>
          </p:nvGrpSpPr>
          <p:grpSpPr bwMode="auto">
            <a:xfrm>
              <a:off x="3792" y="2840"/>
              <a:ext cx="96" cy="288"/>
              <a:chOff x="3504" y="3216"/>
              <a:chExt cx="96" cy="288"/>
            </a:xfrm>
          </p:grpSpPr>
          <p:sp>
            <p:nvSpPr>
              <p:cNvPr id="5152" name="Oval 3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53" name="Line 3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54" name="Line 3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1" name="Group 35"/>
            <p:cNvGrpSpPr>
              <a:grpSpLocks/>
            </p:cNvGrpSpPr>
            <p:nvPr/>
          </p:nvGrpSpPr>
          <p:grpSpPr bwMode="auto">
            <a:xfrm>
              <a:off x="3888" y="2840"/>
              <a:ext cx="96" cy="288"/>
              <a:chOff x="3504" y="3216"/>
              <a:chExt cx="96" cy="288"/>
            </a:xfrm>
          </p:grpSpPr>
          <p:sp>
            <p:nvSpPr>
              <p:cNvPr id="5156" name="Oval 3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57" name="Line 3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58" name="Line 3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2" name="Group 39"/>
            <p:cNvGrpSpPr>
              <a:grpSpLocks/>
            </p:cNvGrpSpPr>
            <p:nvPr/>
          </p:nvGrpSpPr>
          <p:grpSpPr bwMode="auto">
            <a:xfrm>
              <a:off x="3984" y="2840"/>
              <a:ext cx="96" cy="288"/>
              <a:chOff x="3504" y="3216"/>
              <a:chExt cx="96" cy="288"/>
            </a:xfrm>
          </p:grpSpPr>
          <p:sp>
            <p:nvSpPr>
              <p:cNvPr id="5160" name="Oval 4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61" name="Line 4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62" name="Line 4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3" name="Group 43"/>
            <p:cNvGrpSpPr>
              <a:grpSpLocks/>
            </p:cNvGrpSpPr>
            <p:nvPr/>
          </p:nvGrpSpPr>
          <p:grpSpPr bwMode="auto">
            <a:xfrm>
              <a:off x="4080" y="2840"/>
              <a:ext cx="96" cy="288"/>
              <a:chOff x="3504" y="3216"/>
              <a:chExt cx="96" cy="288"/>
            </a:xfrm>
          </p:grpSpPr>
          <p:sp>
            <p:nvSpPr>
              <p:cNvPr id="5164" name="Oval 4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65" name="Line 4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66" name="Line 4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4" name="Group 47"/>
            <p:cNvGrpSpPr>
              <a:grpSpLocks/>
            </p:cNvGrpSpPr>
            <p:nvPr/>
          </p:nvGrpSpPr>
          <p:grpSpPr bwMode="auto">
            <a:xfrm>
              <a:off x="4176" y="2840"/>
              <a:ext cx="96" cy="288"/>
              <a:chOff x="3504" y="3216"/>
              <a:chExt cx="96" cy="288"/>
            </a:xfrm>
          </p:grpSpPr>
          <p:sp>
            <p:nvSpPr>
              <p:cNvPr id="5168" name="Oval 4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69" name="Line 4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70" name="Line 5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5" name="Group 51"/>
            <p:cNvGrpSpPr>
              <a:grpSpLocks/>
            </p:cNvGrpSpPr>
            <p:nvPr/>
          </p:nvGrpSpPr>
          <p:grpSpPr bwMode="auto">
            <a:xfrm>
              <a:off x="4272" y="2840"/>
              <a:ext cx="96" cy="288"/>
              <a:chOff x="3504" y="3216"/>
              <a:chExt cx="96" cy="288"/>
            </a:xfrm>
          </p:grpSpPr>
          <p:sp>
            <p:nvSpPr>
              <p:cNvPr id="5172" name="Oval 5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73" name="Line 5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74" name="Line 5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6" name="Group 55"/>
            <p:cNvGrpSpPr>
              <a:grpSpLocks/>
            </p:cNvGrpSpPr>
            <p:nvPr/>
          </p:nvGrpSpPr>
          <p:grpSpPr bwMode="auto">
            <a:xfrm>
              <a:off x="4368" y="2840"/>
              <a:ext cx="96" cy="288"/>
              <a:chOff x="3504" y="3216"/>
              <a:chExt cx="96" cy="288"/>
            </a:xfrm>
          </p:grpSpPr>
          <p:sp>
            <p:nvSpPr>
              <p:cNvPr id="5176" name="Oval 5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77" name="Line 5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78" name="Line 5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7" name="Group 59"/>
            <p:cNvGrpSpPr>
              <a:grpSpLocks/>
            </p:cNvGrpSpPr>
            <p:nvPr/>
          </p:nvGrpSpPr>
          <p:grpSpPr bwMode="auto">
            <a:xfrm>
              <a:off x="4464" y="2840"/>
              <a:ext cx="96" cy="288"/>
              <a:chOff x="3504" y="3216"/>
              <a:chExt cx="96" cy="288"/>
            </a:xfrm>
          </p:grpSpPr>
          <p:sp>
            <p:nvSpPr>
              <p:cNvPr id="5180" name="Oval 6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81" name="Line 6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82" name="Line 6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8" name="Group 63"/>
            <p:cNvGrpSpPr>
              <a:grpSpLocks/>
            </p:cNvGrpSpPr>
            <p:nvPr/>
          </p:nvGrpSpPr>
          <p:grpSpPr bwMode="auto">
            <a:xfrm flipV="1">
              <a:off x="3120" y="3176"/>
              <a:ext cx="96" cy="288"/>
              <a:chOff x="3504" y="3216"/>
              <a:chExt cx="96" cy="288"/>
            </a:xfrm>
          </p:grpSpPr>
          <p:sp>
            <p:nvSpPr>
              <p:cNvPr id="5184" name="Oval 6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85" name="Line 6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86" name="Line 6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19" name="Group 67"/>
            <p:cNvGrpSpPr>
              <a:grpSpLocks/>
            </p:cNvGrpSpPr>
            <p:nvPr/>
          </p:nvGrpSpPr>
          <p:grpSpPr bwMode="auto">
            <a:xfrm flipV="1">
              <a:off x="3216" y="3176"/>
              <a:ext cx="96" cy="288"/>
              <a:chOff x="3504" y="3216"/>
              <a:chExt cx="96" cy="288"/>
            </a:xfrm>
          </p:grpSpPr>
          <p:sp>
            <p:nvSpPr>
              <p:cNvPr id="5188" name="Oval 6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89" name="Line 6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90" name="Line 7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0" name="Group 71"/>
            <p:cNvGrpSpPr>
              <a:grpSpLocks/>
            </p:cNvGrpSpPr>
            <p:nvPr/>
          </p:nvGrpSpPr>
          <p:grpSpPr bwMode="auto">
            <a:xfrm flipV="1">
              <a:off x="3312" y="3176"/>
              <a:ext cx="96" cy="288"/>
              <a:chOff x="3504" y="3216"/>
              <a:chExt cx="96" cy="288"/>
            </a:xfrm>
          </p:grpSpPr>
          <p:sp>
            <p:nvSpPr>
              <p:cNvPr id="5192" name="Oval 7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93" name="Line 7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94" name="Line 7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1" name="Group 75"/>
            <p:cNvGrpSpPr>
              <a:grpSpLocks/>
            </p:cNvGrpSpPr>
            <p:nvPr/>
          </p:nvGrpSpPr>
          <p:grpSpPr bwMode="auto">
            <a:xfrm flipV="1">
              <a:off x="3408" y="3176"/>
              <a:ext cx="96" cy="288"/>
              <a:chOff x="3504" y="3216"/>
              <a:chExt cx="96" cy="288"/>
            </a:xfrm>
          </p:grpSpPr>
          <p:sp>
            <p:nvSpPr>
              <p:cNvPr id="5196" name="Oval 7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197" name="Line 7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198" name="Line 7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2" name="Group 79"/>
            <p:cNvGrpSpPr>
              <a:grpSpLocks/>
            </p:cNvGrpSpPr>
            <p:nvPr/>
          </p:nvGrpSpPr>
          <p:grpSpPr bwMode="auto">
            <a:xfrm flipV="1">
              <a:off x="3504" y="3176"/>
              <a:ext cx="96" cy="288"/>
              <a:chOff x="3504" y="3216"/>
              <a:chExt cx="96" cy="288"/>
            </a:xfrm>
          </p:grpSpPr>
          <p:sp>
            <p:nvSpPr>
              <p:cNvPr id="5200" name="Oval 8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01" name="Line 8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02" name="Line 8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3" name="Group 83"/>
            <p:cNvGrpSpPr>
              <a:grpSpLocks/>
            </p:cNvGrpSpPr>
            <p:nvPr/>
          </p:nvGrpSpPr>
          <p:grpSpPr bwMode="auto">
            <a:xfrm flipV="1">
              <a:off x="3600" y="3176"/>
              <a:ext cx="96" cy="288"/>
              <a:chOff x="3504" y="3216"/>
              <a:chExt cx="96" cy="288"/>
            </a:xfrm>
          </p:grpSpPr>
          <p:sp>
            <p:nvSpPr>
              <p:cNvPr id="5204" name="Oval 8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05" name="Line 8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06" name="Line 8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4" name="Group 87"/>
            <p:cNvGrpSpPr>
              <a:grpSpLocks/>
            </p:cNvGrpSpPr>
            <p:nvPr/>
          </p:nvGrpSpPr>
          <p:grpSpPr bwMode="auto">
            <a:xfrm flipV="1">
              <a:off x="3696" y="3176"/>
              <a:ext cx="96" cy="288"/>
              <a:chOff x="3504" y="3216"/>
              <a:chExt cx="96" cy="288"/>
            </a:xfrm>
          </p:grpSpPr>
          <p:sp>
            <p:nvSpPr>
              <p:cNvPr id="5208" name="Oval 8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09" name="Line 8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10" name="Line 9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5" name="Group 91"/>
            <p:cNvGrpSpPr>
              <a:grpSpLocks/>
            </p:cNvGrpSpPr>
            <p:nvPr/>
          </p:nvGrpSpPr>
          <p:grpSpPr bwMode="auto">
            <a:xfrm flipV="1">
              <a:off x="3792" y="3176"/>
              <a:ext cx="96" cy="288"/>
              <a:chOff x="3504" y="3216"/>
              <a:chExt cx="96" cy="288"/>
            </a:xfrm>
          </p:grpSpPr>
          <p:sp>
            <p:nvSpPr>
              <p:cNvPr id="5212" name="Oval 9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13" name="Line 9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14" name="Line 9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6" name="Group 95"/>
            <p:cNvGrpSpPr>
              <a:grpSpLocks/>
            </p:cNvGrpSpPr>
            <p:nvPr/>
          </p:nvGrpSpPr>
          <p:grpSpPr bwMode="auto">
            <a:xfrm flipV="1">
              <a:off x="3888" y="3176"/>
              <a:ext cx="96" cy="288"/>
              <a:chOff x="3504" y="3216"/>
              <a:chExt cx="96" cy="288"/>
            </a:xfrm>
          </p:grpSpPr>
          <p:sp>
            <p:nvSpPr>
              <p:cNvPr id="5216" name="Oval 9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17" name="Line 9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18" name="Line 9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7" name="Group 99"/>
            <p:cNvGrpSpPr>
              <a:grpSpLocks/>
            </p:cNvGrpSpPr>
            <p:nvPr/>
          </p:nvGrpSpPr>
          <p:grpSpPr bwMode="auto">
            <a:xfrm flipV="1">
              <a:off x="3984" y="3176"/>
              <a:ext cx="96" cy="288"/>
              <a:chOff x="3504" y="3216"/>
              <a:chExt cx="96" cy="288"/>
            </a:xfrm>
          </p:grpSpPr>
          <p:sp>
            <p:nvSpPr>
              <p:cNvPr id="5220" name="Oval 10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21" name="Line 10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22" name="Line 10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8" name="Group 103"/>
            <p:cNvGrpSpPr>
              <a:grpSpLocks/>
            </p:cNvGrpSpPr>
            <p:nvPr/>
          </p:nvGrpSpPr>
          <p:grpSpPr bwMode="auto">
            <a:xfrm flipV="1">
              <a:off x="4080" y="3176"/>
              <a:ext cx="96" cy="288"/>
              <a:chOff x="3504" y="3216"/>
              <a:chExt cx="96" cy="288"/>
            </a:xfrm>
          </p:grpSpPr>
          <p:sp>
            <p:nvSpPr>
              <p:cNvPr id="5224" name="Oval 10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25" name="Line 10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26" name="Line 10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29" name="Group 107"/>
            <p:cNvGrpSpPr>
              <a:grpSpLocks/>
            </p:cNvGrpSpPr>
            <p:nvPr/>
          </p:nvGrpSpPr>
          <p:grpSpPr bwMode="auto">
            <a:xfrm flipV="1">
              <a:off x="4176" y="3176"/>
              <a:ext cx="96" cy="288"/>
              <a:chOff x="3504" y="3216"/>
              <a:chExt cx="96" cy="288"/>
            </a:xfrm>
          </p:grpSpPr>
          <p:sp>
            <p:nvSpPr>
              <p:cNvPr id="5228" name="Oval 10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29" name="Line 10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30" name="Line 11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30" name="Group 111"/>
            <p:cNvGrpSpPr>
              <a:grpSpLocks/>
            </p:cNvGrpSpPr>
            <p:nvPr/>
          </p:nvGrpSpPr>
          <p:grpSpPr bwMode="auto">
            <a:xfrm flipV="1">
              <a:off x="4272" y="3176"/>
              <a:ext cx="96" cy="288"/>
              <a:chOff x="3504" y="3216"/>
              <a:chExt cx="96" cy="288"/>
            </a:xfrm>
          </p:grpSpPr>
          <p:sp>
            <p:nvSpPr>
              <p:cNvPr id="5232" name="Oval 11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33" name="Line 11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34" name="Line 11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31" name="Group 115"/>
            <p:cNvGrpSpPr>
              <a:grpSpLocks/>
            </p:cNvGrpSpPr>
            <p:nvPr/>
          </p:nvGrpSpPr>
          <p:grpSpPr bwMode="auto">
            <a:xfrm flipV="1">
              <a:off x="4368" y="3176"/>
              <a:ext cx="96" cy="288"/>
              <a:chOff x="3504" y="3216"/>
              <a:chExt cx="96" cy="288"/>
            </a:xfrm>
          </p:grpSpPr>
          <p:sp>
            <p:nvSpPr>
              <p:cNvPr id="5236" name="Oval 11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37" name="Line 11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38" name="Line 11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55" name="Group 119"/>
            <p:cNvGrpSpPr>
              <a:grpSpLocks/>
            </p:cNvGrpSpPr>
            <p:nvPr/>
          </p:nvGrpSpPr>
          <p:grpSpPr bwMode="auto">
            <a:xfrm flipV="1">
              <a:off x="4464" y="3176"/>
              <a:ext cx="96" cy="288"/>
              <a:chOff x="3504" y="3216"/>
              <a:chExt cx="96" cy="288"/>
            </a:xfrm>
          </p:grpSpPr>
          <p:sp>
            <p:nvSpPr>
              <p:cNvPr id="5240" name="Oval 12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41" name="Line 12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42" name="Line 12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59" name="Group 123"/>
            <p:cNvGrpSpPr>
              <a:grpSpLocks/>
            </p:cNvGrpSpPr>
            <p:nvPr/>
          </p:nvGrpSpPr>
          <p:grpSpPr bwMode="auto">
            <a:xfrm>
              <a:off x="1680" y="2840"/>
              <a:ext cx="96" cy="288"/>
              <a:chOff x="3504" y="3216"/>
              <a:chExt cx="96" cy="288"/>
            </a:xfrm>
          </p:grpSpPr>
          <p:sp>
            <p:nvSpPr>
              <p:cNvPr id="5244" name="Oval 12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45" name="Line 12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46" name="Line 12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63" name="Group 127"/>
            <p:cNvGrpSpPr>
              <a:grpSpLocks/>
            </p:cNvGrpSpPr>
            <p:nvPr/>
          </p:nvGrpSpPr>
          <p:grpSpPr bwMode="auto">
            <a:xfrm>
              <a:off x="1776" y="2840"/>
              <a:ext cx="96" cy="288"/>
              <a:chOff x="3504" y="3216"/>
              <a:chExt cx="96" cy="288"/>
            </a:xfrm>
          </p:grpSpPr>
          <p:sp>
            <p:nvSpPr>
              <p:cNvPr id="5248" name="Oval 12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49" name="Line 12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50" name="Line 13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67" name="Group 131"/>
            <p:cNvGrpSpPr>
              <a:grpSpLocks/>
            </p:cNvGrpSpPr>
            <p:nvPr/>
          </p:nvGrpSpPr>
          <p:grpSpPr bwMode="auto">
            <a:xfrm>
              <a:off x="1872" y="2840"/>
              <a:ext cx="96" cy="288"/>
              <a:chOff x="3504" y="3216"/>
              <a:chExt cx="96" cy="288"/>
            </a:xfrm>
          </p:grpSpPr>
          <p:sp>
            <p:nvSpPr>
              <p:cNvPr id="5252" name="Oval 13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53" name="Line 13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54" name="Line 13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71" name="Group 135"/>
            <p:cNvGrpSpPr>
              <a:grpSpLocks/>
            </p:cNvGrpSpPr>
            <p:nvPr/>
          </p:nvGrpSpPr>
          <p:grpSpPr bwMode="auto">
            <a:xfrm>
              <a:off x="1968" y="2840"/>
              <a:ext cx="96" cy="288"/>
              <a:chOff x="3504" y="3216"/>
              <a:chExt cx="96" cy="288"/>
            </a:xfrm>
          </p:grpSpPr>
          <p:sp>
            <p:nvSpPr>
              <p:cNvPr id="5256" name="Oval 13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57" name="Line 13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58" name="Line 13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75" name="Group 139"/>
            <p:cNvGrpSpPr>
              <a:grpSpLocks/>
            </p:cNvGrpSpPr>
            <p:nvPr/>
          </p:nvGrpSpPr>
          <p:grpSpPr bwMode="auto">
            <a:xfrm>
              <a:off x="2064" y="2840"/>
              <a:ext cx="96" cy="288"/>
              <a:chOff x="3504" y="3216"/>
              <a:chExt cx="96" cy="288"/>
            </a:xfrm>
          </p:grpSpPr>
          <p:sp>
            <p:nvSpPr>
              <p:cNvPr id="5260" name="Oval 14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61" name="Line 14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62" name="Line 14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79" name="Group 143"/>
            <p:cNvGrpSpPr>
              <a:grpSpLocks/>
            </p:cNvGrpSpPr>
            <p:nvPr/>
          </p:nvGrpSpPr>
          <p:grpSpPr bwMode="auto">
            <a:xfrm>
              <a:off x="2160" y="2840"/>
              <a:ext cx="96" cy="288"/>
              <a:chOff x="3504" y="3216"/>
              <a:chExt cx="96" cy="288"/>
            </a:xfrm>
          </p:grpSpPr>
          <p:sp>
            <p:nvSpPr>
              <p:cNvPr id="5264" name="Oval 14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65" name="Line 14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66" name="Line 14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83" name="Group 147"/>
            <p:cNvGrpSpPr>
              <a:grpSpLocks/>
            </p:cNvGrpSpPr>
            <p:nvPr/>
          </p:nvGrpSpPr>
          <p:grpSpPr bwMode="auto">
            <a:xfrm>
              <a:off x="2256" y="2840"/>
              <a:ext cx="96" cy="288"/>
              <a:chOff x="3504" y="3216"/>
              <a:chExt cx="96" cy="288"/>
            </a:xfrm>
          </p:grpSpPr>
          <p:sp>
            <p:nvSpPr>
              <p:cNvPr id="5268" name="Oval 14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69" name="Line 14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70" name="Line 15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3" name="Group 151"/>
            <p:cNvGrpSpPr>
              <a:grpSpLocks/>
            </p:cNvGrpSpPr>
            <p:nvPr/>
          </p:nvGrpSpPr>
          <p:grpSpPr bwMode="auto">
            <a:xfrm>
              <a:off x="2352" y="2840"/>
              <a:ext cx="96" cy="288"/>
              <a:chOff x="3504" y="3216"/>
              <a:chExt cx="96" cy="288"/>
            </a:xfrm>
          </p:grpSpPr>
          <p:sp>
            <p:nvSpPr>
              <p:cNvPr id="5272" name="Oval 15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73" name="Line 15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74" name="Line 15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4" name="Group 155"/>
            <p:cNvGrpSpPr>
              <a:grpSpLocks/>
            </p:cNvGrpSpPr>
            <p:nvPr/>
          </p:nvGrpSpPr>
          <p:grpSpPr bwMode="auto">
            <a:xfrm>
              <a:off x="2448" y="2840"/>
              <a:ext cx="96" cy="288"/>
              <a:chOff x="3504" y="3216"/>
              <a:chExt cx="96" cy="288"/>
            </a:xfrm>
          </p:grpSpPr>
          <p:sp>
            <p:nvSpPr>
              <p:cNvPr id="5276" name="Oval 15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77" name="Line 15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78" name="Line 15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5" name="Group 159"/>
            <p:cNvGrpSpPr>
              <a:grpSpLocks/>
            </p:cNvGrpSpPr>
            <p:nvPr/>
          </p:nvGrpSpPr>
          <p:grpSpPr bwMode="auto">
            <a:xfrm>
              <a:off x="2544" y="2840"/>
              <a:ext cx="96" cy="288"/>
              <a:chOff x="3504" y="3216"/>
              <a:chExt cx="96" cy="288"/>
            </a:xfrm>
          </p:grpSpPr>
          <p:sp>
            <p:nvSpPr>
              <p:cNvPr id="5280" name="Oval 16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81" name="Line 16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82" name="Line 16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6" name="Group 163"/>
            <p:cNvGrpSpPr>
              <a:grpSpLocks/>
            </p:cNvGrpSpPr>
            <p:nvPr/>
          </p:nvGrpSpPr>
          <p:grpSpPr bwMode="auto">
            <a:xfrm>
              <a:off x="2640" y="2840"/>
              <a:ext cx="96" cy="288"/>
              <a:chOff x="3504" y="3216"/>
              <a:chExt cx="96" cy="288"/>
            </a:xfrm>
          </p:grpSpPr>
          <p:sp>
            <p:nvSpPr>
              <p:cNvPr id="5284" name="Oval 16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85" name="Line 16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86" name="Line 16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8" name="Group 167"/>
            <p:cNvGrpSpPr>
              <a:grpSpLocks/>
            </p:cNvGrpSpPr>
            <p:nvPr/>
          </p:nvGrpSpPr>
          <p:grpSpPr bwMode="auto">
            <a:xfrm>
              <a:off x="2736" y="2840"/>
              <a:ext cx="96" cy="288"/>
              <a:chOff x="3504" y="3216"/>
              <a:chExt cx="96" cy="288"/>
            </a:xfrm>
          </p:grpSpPr>
          <p:sp>
            <p:nvSpPr>
              <p:cNvPr id="5288" name="Oval 16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89" name="Line 16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90" name="Line 17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89" name="Group 171"/>
            <p:cNvGrpSpPr>
              <a:grpSpLocks/>
            </p:cNvGrpSpPr>
            <p:nvPr/>
          </p:nvGrpSpPr>
          <p:grpSpPr bwMode="auto">
            <a:xfrm>
              <a:off x="2832" y="2840"/>
              <a:ext cx="96" cy="288"/>
              <a:chOff x="3504" y="3216"/>
              <a:chExt cx="96" cy="288"/>
            </a:xfrm>
          </p:grpSpPr>
          <p:sp>
            <p:nvSpPr>
              <p:cNvPr id="5292" name="Oval 17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93" name="Line 17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94" name="Line 17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0" name="Group 175"/>
            <p:cNvGrpSpPr>
              <a:grpSpLocks/>
            </p:cNvGrpSpPr>
            <p:nvPr/>
          </p:nvGrpSpPr>
          <p:grpSpPr bwMode="auto">
            <a:xfrm>
              <a:off x="2928" y="2840"/>
              <a:ext cx="96" cy="288"/>
              <a:chOff x="3504" y="3216"/>
              <a:chExt cx="96" cy="288"/>
            </a:xfrm>
          </p:grpSpPr>
          <p:sp>
            <p:nvSpPr>
              <p:cNvPr id="5296" name="Oval 17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297" name="Line 17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298" name="Line 17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3" name="Group 179"/>
            <p:cNvGrpSpPr>
              <a:grpSpLocks/>
            </p:cNvGrpSpPr>
            <p:nvPr/>
          </p:nvGrpSpPr>
          <p:grpSpPr bwMode="auto">
            <a:xfrm>
              <a:off x="3024" y="2840"/>
              <a:ext cx="96" cy="288"/>
              <a:chOff x="3504" y="3216"/>
              <a:chExt cx="96" cy="288"/>
            </a:xfrm>
          </p:grpSpPr>
          <p:sp>
            <p:nvSpPr>
              <p:cNvPr id="5300" name="Oval 18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01" name="Line 18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02" name="Line 18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6" name="Group 183"/>
            <p:cNvGrpSpPr>
              <a:grpSpLocks/>
            </p:cNvGrpSpPr>
            <p:nvPr/>
          </p:nvGrpSpPr>
          <p:grpSpPr bwMode="auto">
            <a:xfrm flipV="1">
              <a:off x="1680" y="3176"/>
              <a:ext cx="96" cy="288"/>
              <a:chOff x="3504" y="3216"/>
              <a:chExt cx="96" cy="288"/>
            </a:xfrm>
          </p:grpSpPr>
          <p:sp>
            <p:nvSpPr>
              <p:cNvPr id="5304" name="Oval 18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05" name="Line 18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06" name="Line 18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7" name="Group 187"/>
            <p:cNvGrpSpPr>
              <a:grpSpLocks/>
            </p:cNvGrpSpPr>
            <p:nvPr/>
          </p:nvGrpSpPr>
          <p:grpSpPr bwMode="auto">
            <a:xfrm flipV="1">
              <a:off x="1776" y="3176"/>
              <a:ext cx="96" cy="288"/>
              <a:chOff x="3504" y="3216"/>
              <a:chExt cx="96" cy="288"/>
            </a:xfrm>
          </p:grpSpPr>
          <p:sp>
            <p:nvSpPr>
              <p:cNvPr id="5308" name="Oval 18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09" name="Line 18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10" name="Line 19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8" name="Group 191"/>
            <p:cNvGrpSpPr>
              <a:grpSpLocks/>
            </p:cNvGrpSpPr>
            <p:nvPr/>
          </p:nvGrpSpPr>
          <p:grpSpPr bwMode="auto">
            <a:xfrm flipV="1">
              <a:off x="1872" y="3176"/>
              <a:ext cx="96" cy="288"/>
              <a:chOff x="3504" y="3216"/>
              <a:chExt cx="96" cy="288"/>
            </a:xfrm>
          </p:grpSpPr>
          <p:sp>
            <p:nvSpPr>
              <p:cNvPr id="5312" name="Oval 19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13" name="Line 19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14" name="Line 19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399" name="Group 195"/>
            <p:cNvGrpSpPr>
              <a:grpSpLocks/>
            </p:cNvGrpSpPr>
            <p:nvPr/>
          </p:nvGrpSpPr>
          <p:grpSpPr bwMode="auto">
            <a:xfrm flipV="1">
              <a:off x="1968" y="3176"/>
              <a:ext cx="96" cy="288"/>
              <a:chOff x="3504" y="3216"/>
              <a:chExt cx="96" cy="288"/>
            </a:xfrm>
          </p:grpSpPr>
          <p:sp>
            <p:nvSpPr>
              <p:cNvPr id="5316" name="Oval 19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17" name="Line 19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18" name="Line 19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0" name="Group 199"/>
            <p:cNvGrpSpPr>
              <a:grpSpLocks/>
            </p:cNvGrpSpPr>
            <p:nvPr/>
          </p:nvGrpSpPr>
          <p:grpSpPr bwMode="auto">
            <a:xfrm flipV="1">
              <a:off x="2064" y="3176"/>
              <a:ext cx="96" cy="288"/>
              <a:chOff x="3504" y="3216"/>
              <a:chExt cx="96" cy="288"/>
            </a:xfrm>
          </p:grpSpPr>
          <p:sp>
            <p:nvSpPr>
              <p:cNvPr id="5320" name="Oval 20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21" name="Line 20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22" name="Line 20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1" name="Group 203"/>
            <p:cNvGrpSpPr>
              <a:grpSpLocks/>
            </p:cNvGrpSpPr>
            <p:nvPr/>
          </p:nvGrpSpPr>
          <p:grpSpPr bwMode="auto">
            <a:xfrm flipV="1">
              <a:off x="2160" y="3176"/>
              <a:ext cx="96" cy="288"/>
              <a:chOff x="3504" y="3216"/>
              <a:chExt cx="96" cy="288"/>
            </a:xfrm>
          </p:grpSpPr>
          <p:sp>
            <p:nvSpPr>
              <p:cNvPr id="5324" name="Oval 20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25" name="Line 20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26" name="Line 20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2" name="Group 207"/>
            <p:cNvGrpSpPr>
              <a:grpSpLocks/>
            </p:cNvGrpSpPr>
            <p:nvPr/>
          </p:nvGrpSpPr>
          <p:grpSpPr bwMode="auto">
            <a:xfrm flipV="1">
              <a:off x="2256" y="3176"/>
              <a:ext cx="96" cy="288"/>
              <a:chOff x="3504" y="3216"/>
              <a:chExt cx="96" cy="288"/>
            </a:xfrm>
          </p:grpSpPr>
          <p:sp>
            <p:nvSpPr>
              <p:cNvPr id="5328" name="Oval 20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29" name="Line 20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30" name="Line 21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3" name="Group 211"/>
            <p:cNvGrpSpPr>
              <a:grpSpLocks/>
            </p:cNvGrpSpPr>
            <p:nvPr/>
          </p:nvGrpSpPr>
          <p:grpSpPr bwMode="auto">
            <a:xfrm flipV="1">
              <a:off x="2352" y="3176"/>
              <a:ext cx="96" cy="288"/>
              <a:chOff x="3504" y="3216"/>
              <a:chExt cx="96" cy="288"/>
            </a:xfrm>
          </p:grpSpPr>
          <p:sp>
            <p:nvSpPr>
              <p:cNvPr id="5332" name="Oval 21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33" name="Line 21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34" name="Line 21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4" name="Group 215"/>
            <p:cNvGrpSpPr>
              <a:grpSpLocks/>
            </p:cNvGrpSpPr>
            <p:nvPr/>
          </p:nvGrpSpPr>
          <p:grpSpPr bwMode="auto">
            <a:xfrm flipV="1">
              <a:off x="2448" y="3176"/>
              <a:ext cx="96" cy="288"/>
              <a:chOff x="3504" y="3216"/>
              <a:chExt cx="96" cy="288"/>
            </a:xfrm>
          </p:grpSpPr>
          <p:sp>
            <p:nvSpPr>
              <p:cNvPr id="5336" name="Oval 21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37" name="Line 21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38" name="Line 21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5" name="Group 219"/>
            <p:cNvGrpSpPr>
              <a:grpSpLocks/>
            </p:cNvGrpSpPr>
            <p:nvPr/>
          </p:nvGrpSpPr>
          <p:grpSpPr bwMode="auto">
            <a:xfrm flipV="1">
              <a:off x="2544" y="3176"/>
              <a:ext cx="96" cy="288"/>
              <a:chOff x="3504" y="3216"/>
              <a:chExt cx="96" cy="288"/>
            </a:xfrm>
          </p:grpSpPr>
          <p:sp>
            <p:nvSpPr>
              <p:cNvPr id="5340" name="Oval 22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41" name="Line 22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42" name="Line 22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6" name="Group 223"/>
            <p:cNvGrpSpPr>
              <a:grpSpLocks/>
            </p:cNvGrpSpPr>
            <p:nvPr/>
          </p:nvGrpSpPr>
          <p:grpSpPr bwMode="auto">
            <a:xfrm flipV="1">
              <a:off x="2640" y="3176"/>
              <a:ext cx="96" cy="288"/>
              <a:chOff x="3504" y="3216"/>
              <a:chExt cx="96" cy="288"/>
            </a:xfrm>
          </p:grpSpPr>
          <p:sp>
            <p:nvSpPr>
              <p:cNvPr id="5344" name="Oval 224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45" name="Line 225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46" name="Line 226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407" name="Group 227"/>
            <p:cNvGrpSpPr>
              <a:grpSpLocks/>
            </p:cNvGrpSpPr>
            <p:nvPr/>
          </p:nvGrpSpPr>
          <p:grpSpPr bwMode="auto">
            <a:xfrm flipV="1">
              <a:off x="2736" y="3176"/>
              <a:ext cx="96" cy="288"/>
              <a:chOff x="3504" y="3216"/>
              <a:chExt cx="96" cy="288"/>
            </a:xfrm>
          </p:grpSpPr>
          <p:sp>
            <p:nvSpPr>
              <p:cNvPr id="5348" name="Oval 228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49" name="Line 229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50" name="Line 230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87" name="Group 231"/>
            <p:cNvGrpSpPr>
              <a:grpSpLocks/>
            </p:cNvGrpSpPr>
            <p:nvPr/>
          </p:nvGrpSpPr>
          <p:grpSpPr bwMode="auto">
            <a:xfrm flipV="1">
              <a:off x="2832" y="3176"/>
              <a:ext cx="96" cy="288"/>
              <a:chOff x="3504" y="3216"/>
              <a:chExt cx="96" cy="288"/>
            </a:xfrm>
          </p:grpSpPr>
          <p:sp>
            <p:nvSpPr>
              <p:cNvPr id="5352" name="Oval 232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53" name="Line 233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54" name="Line 234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91" name="Group 235"/>
            <p:cNvGrpSpPr>
              <a:grpSpLocks/>
            </p:cNvGrpSpPr>
            <p:nvPr/>
          </p:nvGrpSpPr>
          <p:grpSpPr bwMode="auto">
            <a:xfrm flipV="1">
              <a:off x="2928" y="3176"/>
              <a:ext cx="96" cy="288"/>
              <a:chOff x="3504" y="3216"/>
              <a:chExt cx="96" cy="288"/>
            </a:xfrm>
          </p:grpSpPr>
          <p:sp>
            <p:nvSpPr>
              <p:cNvPr id="5356" name="Oval 236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57" name="Line 237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58" name="Line 238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  <p:grpSp>
          <p:nvGrpSpPr>
            <p:cNvPr id="5195" name="Group 239"/>
            <p:cNvGrpSpPr>
              <a:grpSpLocks/>
            </p:cNvGrpSpPr>
            <p:nvPr/>
          </p:nvGrpSpPr>
          <p:grpSpPr bwMode="auto">
            <a:xfrm flipV="1">
              <a:off x="3024" y="3176"/>
              <a:ext cx="96" cy="288"/>
              <a:chOff x="3504" y="3216"/>
              <a:chExt cx="96" cy="288"/>
            </a:xfrm>
          </p:grpSpPr>
          <p:sp>
            <p:nvSpPr>
              <p:cNvPr id="5360" name="Oval 240"/>
              <p:cNvSpPr>
                <a:spLocks noChangeArrowheads="1"/>
              </p:cNvSpPr>
              <p:nvPr/>
            </p:nvSpPr>
            <p:spPr bwMode="auto">
              <a:xfrm>
                <a:off x="3504" y="3216"/>
                <a:ext cx="96" cy="9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61" name="Line 241"/>
              <p:cNvSpPr>
                <a:spLocks noChangeShapeType="1"/>
              </p:cNvSpPr>
              <p:nvPr/>
            </p:nvSpPr>
            <p:spPr bwMode="auto">
              <a:xfrm>
                <a:off x="3528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  <p:sp>
            <p:nvSpPr>
              <p:cNvPr id="5362" name="Line 242"/>
              <p:cNvSpPr>
                <a:spLocks noChangeShapeType="1"/>
              </p:cNvSpPr>
              <p:nvPr/>
            </p:nvSpPr>
            <p:spPr bwMode="auto">
              <a:xfrm>
                <a:off x="3576" y="3312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lIns="36000" rIns="36000"/>
              <a:lstStyle/>
              <a:p>
                <a:endParaRPr lang="fa-IR" sz="1400"/>
              </a:p>
            </p:txBody>
          </p:sp>
        </p:grpSp>
      </p:grpSp>
      <p:sp>
        <p:nvSpPr>
          <p:cNvPr id="5364" name="AutoShape 244"/>
          <p:cNvSpPr>
            <a:spLocks noChangeArrowheads="1"/>
          </p:cNvSpPr>
          <p:nvPr/>
        </p:nvSpPr>
        <p:spPr bwMode="auto">
          <a:xfrm>
            <a:off x="2948360" y="5529700"/>
            <a:ext cx="350518" cy="171077"/>
          </a:xfrm>
          <a:prstGeom prst="hexagon">
            <a:avLst>
              <a:gd name="adj" fmla="val 35417"/>
              <a:gd name="vf" fmla="val 115470"/>
            </a:avLst>
          </a:prstGeom>
          <a:solidFill>
            <a:srgbClr val="FF33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400">
                <a:solidFill>
                  <a:schemeClr val="bg1"/>
                </a:solidFill>
              </a:rPr>
              <a:t>C6</a:t>
            </a:r>
          </a:p>
        </p:txBody>
      </p:sp>
      <p:sp>
        <p:nvSpPr>
          <p:cNvPr id="5365" name="Rectangle 245"/>
          <p:cNvSpPr>
            <a:spLocks noChangeArrowheads="1"/>
          </p:cNvSpPr>
          <p:nvPr/>
        </p:nvSpPr>
        <p:spPr bwMode="auto">
          <a:xfrm>
            <a:off x="3583360" y="5377300"/>
            <a:ext cx="280414" cy="342153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400">
                <a:solidFill>
                  <a:schemeClr val="bg1"/>
                </a:solidFill>
              </a:rPr>
              <a:t>C7</a:t>
            </a:r>
          </a:p>
        </p:txBody>
      </p:sp>
      <p:sp>
        <p:nvSpPr>
          <p:cNvPr id="5366" name="Rectangle 246"/>
          <p:cNvSpPr>
            <a:spLocks noChangeArrowheads="1"/>
          </p:cNvSpPr>
          <p:nvPr/>
        </p:nvSpPr>
        <p:spPr bwMode="auto">
          <a:xfrm>
            <a:off x="3888160" y="5377300"/>
            <a:ext cx="420621" cy="470461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400" b="1"/>
              <a:t>C8</a:t>
            </a:r>
          </a:p>
        </p:txBody>
      </p:sp>
      <p:sp>
        <p:nvSpPr>
          <p:cNvPr id="5367" name="AutoShape 247"/>
          <p:cNvSpPr>
            <a:spLocks noChangeArrowheads="1"/>
          </p:cNvSpPr>
          <p:nvPr/>
        </p:nvSpPr>
        <p:spPr bwMode="auto">
          <a:xfrm>
            <a:off x="4573960" y="46788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68" name="AutoShape 248"/>
          <p:cNvSpPr>
            <a:spLocks noChangeArrowheads="1"/>
          </p:cNvSpPr>
          <p:nvPr/>
        </p:nvSpPr>
        <p:spPr bwMode="auto">
          <a:xfrm>
            <a:off x="4802560" y="46026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69" name="AutoShape 249"/>
          <p:cNvSpPr>
            <a:spLocks noChangeArrowheads="1"/>
          </p:cNvSpPr>
          <p:nvPr/>
        </p:nvSpPr>
        <p:spPr bwMode="auto">
          <a:xfrm>
            <a:off x="5031160" y="46026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0" name="AutoShape 250"/>
          <p:cNvSpPr>
            <a:spLocks noChangeArrowheads="1"/>
          </p:cNvSpPr>
          <p:nvPr/>
        </p:nvSpPr>
        <p:spPr bwMode="auto">
          <a:xfrm>
            <a:off x="5259760" y="46788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1" name="AutoShape 251"/>
          <p:cNvSpPr>
            <a:spLocks noChangeArrowheads="1"/>
          </p:cNvSpPr>
          <p:nvPr/>
        </p:nvSpPr>
        <p:spPr bwMode="auto">
          <a:xfrm>
            <a:off x="5488360" y="48312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2" name="AutoShape 252"/>
          <p:cNvSpPr>
            <a:spLocks noChangeArrowheads="1"/>
          </p:cNvSpPr>
          <p:nvPr/>
        </p:nvSpPr>
        <p:spPr bwMode="auto">
          <a:xfrm>
            <a:off x="4345360" y="48312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3" name="AutoShape 253"/>
          <p:cNvSpPr>
            <a:spLocks noChangeArrowheads="1"/>
          </p:cNvSpPr>
          <p:nvPr/>
        </p:nvSpPr>
        <p:spPr bwMode="auto">
          <a:xfrm>
            <a:off x="4421560" y="50598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4" name="AutoShape 254"/>
          <p:cNvSpPr>
            <a:spLocks noChangeArrowheads="1"/>
          </p:cNvSpPr>
          <p:nvPr/>
        </p:nvSpPr>
        <p:spPr bwMode="auto">
          <a:xfrm>
            <a:off x="4650160" y="51487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5" name="AutoShape 255"/>
          <p:cNvSpPr>
            <a:spLocks noChangeArrowheads="1"/>
          </p:cNvSpPr>
          <p:nvPr/>
        </p:nvSpPr>
        <p:spPr bwMode="auto">
          <a:xfrm>
            <a:off x="4878760" y="51995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6" name="AutoShape 256"/>
          <p:cNvSpPr>
            <a:spLocks noChangeArrowheads="1"/>
          </p:cNvSpPr>
          <p:nvPr/>
        </p:nvSpPr>
        <p:spPr bwMode="auto">
          <a:xfrm>
            <a:off x="5145460" y="516775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7" name="AutoShape 257"/>
          <p:cNvSpPr>
            <a:spLocks noChangeArrowheads="1"/>
          </p:cNvSpPr>
          <p:nvPr/>
        </p:nvSpPr>
        <p:spPr bwMode="auto">
          <a:xfrm>
            <a:off x="5412160" y="5059800"/>
            <a:ext cx="210311" cy="1325844"/>
          </a:xfrm>
          <a:prstGeom prst="can">
            <a:avLst>
              <a:gd name="adj" fmla="val 55542"/>
            </a:avLst>
          </a:prstGeom>
          <a:solidFill>
            <a:srgbClr val="00FF00"/>
          </a:solidFill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 vert="eaVert" wrap="none" lIns="36000" rIns="36000" anchor="ctr"/>
          <a:lstStyle/>
          <a:p>
            <a:r>
              <a:rPr lang="en-GB" sz="1400"/>
              <a:t>C9</a:t>
            </a:r>
          </a:p>
        </p:txBody>
      </p:sp>
      <p:sp>
        <p:nvSpPr>
          <p:cNvPr id="5379" name="Rectangle 259"/>
          <p:cNvSpPr>
            <a:spLocks noChangeArrowheads="1"/>
          </p:cNvSpPr>
          <p:nvPr/>
        </p:nvSpPr>
        <p:spPr bwMode="auto">
          <a:xfrm>
            <a:off x="459160" y="4069200"/>
            <a:ext cx="1331968" cy="171077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lIns="36000" rIns="36000" anchor="ctr"/>
          <a:lstStyle/>
          <a:p>
            <a:r>
              <a:rPr lang="en-GB" sz="1050" b="1"/>
              <a:t>C5</a:t>
            </a:r>
          </a:p>
        </p:txBody>
      </p:sp>
      <p:grpSp>
        <p:nvGrpSpPr>
          <p:cNvPr id="5199" name="Group 266"/>
          <p:cNvGrpSpPr>
            <a:grpSpLocks/>
          </p:cNvGrpSpPr>
          <p:nvPr/>
        </p:nvGrpSpPr>
        <p:grpSpPr bwMode="auto">
          <a:xfrm>
            <a:off x="1983160" y="2926200"/>
            <a:ext cx="1472175" cy="1632357"/>
            <a:chOff x="1728" y="1008"/>
            <a:chExt cx="1008" cy="1832"/>
          </a:xfrm>
        </p:grpSpPr>
        <p:sp>
          <p:nvSpPr>
            <p:cNvPr id="5363" name="Rectangle 243"/>
            <p:cNvSpPr>
              <a:spLocks noChangeArrowheads="1"/>
            </p:cNvSpPr>
            <p:nvPr/>
          </p:nvSpPr>
          <p:spPr bwMode="auto">
            <a:xfrm>
              <a:off x="2544" y="2552"/>
              <a:ext cx="192" cy="288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r>
                <a:rPr lang="en-GB" sz="1050" b="1"/>
                <a:t>C5b</a:t>
              </a:r>
            </a:p>
          </p:txBody>
        </p:sp>
        <p:sp>
          <p:nvSpPr>
            <p:cNvPr id="5380" name="Rectangle 260"/>
            <p:cNvSpPr>
              <a:spLocks noChangeArrowheads="1"/>
            </p:cNvSpPr>
            <p:nvPr/>
          </p:nvSpPr>
          <p:spPr bwMode="auto">
            <a:xfrm>
              <a:off x="2544" y="1008"/>
              <a:ext cx="192" cy="144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r>
                <a:rPr lang="en-GB" sz="1050" b="1"/>
                <a:t>C5a</a:t>
              </a:r>
            </a:p>
          </p:txBody>
        </p:sp>
        <p:grpSp>
          <p:nvGrpSpPr>
            <p:cNvPr id="5203" name="Group 264"/>
            <p:cNvGrpSpPr>
              <a:grpSpLocks/>
            </p:cNvGrpSpPr>
            <p:nvPr/>
          </p:nvGrpSpPr>
          <p:grpSpPr bwMode="auto">
            <a:xfrm>
              <a:off x="1728" y="1232"/>
              <a:ext cx="912" cy="1168"/>
              <a:chOff x="2088" y="1232"/>
              <a:chExt cx="552" cy="1168"/>
            </a:xfrm>
          </p:grpSpPr>
          <p:sp>
            <p:nvSpPr>
              <p:cNvPr id="5381" name="Freeform 261"/>
              <p:cNvSpPr>
                <a:spLocks/>
              </p:cNvSpPr>
              <p:nvPr/>
            </p:nvSpPr>
            <p:spPr bwMode="auto">
              <a:xfrm>
                <a:off x="2112" y="1232"/>
                <a:ext cx="528" cy="592"/>
              </a:xfrm>
              <a:custGeom>
                <a:avLst/>
                <a:gdLst/>
                <a:ahLst/>
                <a:cxnLst>
                  <a:cxn ang="0">
                    <a:pos x="0" y="576"/>
                  </a:cxn>
                  <a:cxn ang="0">
                    <a:pos x="240" y="576"/>
                  </a:cxn>
                  <a:cxn ang="0">
                    <a:pos x="384" y="480"/>
                  </a:cxn>
                  <a:cxn ang="0">
                    <a:pos x="480" y="240"/>
                  </a:cxn>
                  <a:cxn ang="0">
                    <a:pos x="528" y="0"/>
                  </a:cxn>
                </a:cxnLst>
                <a:rect l="0" t="0" r="r" b="b"/>
                <a:pathLst>
                  <a:path w="528" h="592">
                    <a:moveTo>
                      <a:pt x="0" y="576"/>
                    </a:moveTo>
                    <a:cubicBezTo>
                      <a:pt x="88" y="584"/>
                      <a:pt x="176" y="592"/>
                      <a:pt x="240" y="576"/>
                    </a:cubicBezTo>
                    <a:cubicBezTo>
                      <a:pt x="304" y="560"/>
                      <a:pt x="344" y="536"/>
                      <a:pt x="384" y="480"/>
                    </a:cubicBezTo>
                    <a:cubicBezTo>
                      <a:pt x="424" y="424"/>
                      <a:pt x="456" y="320"/>
                      <a:pt x="480" y="240"/>
                    </a:cubicBezTo>
                    <a:cubicBezTo>
                      <a:pt x="504" y="160"/>
                      <a:pt x="516" y="80"/>
                      <a:pt x="528" y="0"/>
                    </a:cubicBezTo>
                  </a:path>
                </a:pathLst>
              </a:custGeom>
              <a:noFill/>
              <a:ln w="381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sp>
            <p:nvSpPr>
              <p:cNvPr id="5382" name="Freeform 262"/>
              <p:cNvSpPr>
                <a:spLocks/>
              </p:cNvSpPr>
              <p:nvPr/>
            </p:nvSpPr>
            <p:spPr bwMode="auto">
              <a:xfrm flipV="1">
                <a:off x="2088" y="1808"/>
                <a:ext cx="528" cy="592"/>
              </a:xfrm>
              <a:custGeom>
                <a:avLst/>
                <a:gdLst/>
                <a:ahLst/>
                <a:cxnLst>
                  <a:cxn ang="0">
                    <a:pos x="0" y="576"/>
                  </a:cxn>
                  <a:cxn ang="0">
                    <a:pos x="240" y="576"/>
                  </a:cxn>
                  <a:cxn ang="0">
                    <a:pos x="384" y="480"/>
                  </a:cxn>
                  <a:cxn ang="0">
                    <a:pos x="480" y="240"/>
                  </a:cxn>
                  <a:cxn ang="0">
                    <a:pos x="528" y="0"/>
                  </a:cxn>
                </a:cxnLst>
                <a:rect l="0" t="0" r="r" b="b"/>
                <a:pathLst>
                  <a:path w="528" h="592">
                    <a:moveTo>
                      <a:pt x="0" y="576"/>
                    </a:moveTo>
                    <a:cubicBezTo>
                      <a:pt x="88" y="584"/>
                      <a:pt x="176" y="592"/>
                      <a:pt x="240" y="576"/>
                    </a:cubicBezTo>
                    <a:cubicBezTo>
                      <a:pt x="304" y="560"/>
                      <a:pt x="344" y="536"/>
                      <a:pt x="384" y="480"/>
                    </a:cubicBezTo>
                    <a:cubicBezTo>
                      <a:pt x="424" y="424"/>
                      <a:pt x="456" y="320"/>
                      <a:pt x="480" y="240"/>
                    </a:cubicBezTo>
                    <a:cubicBezTo>
                      <a:pt x="504" y="160"/>
                      <a:pt x="516" y="80"/>
                      <a:pt x="528" y="0"/>
                    </a:cubicBezTo>
                  </a:path>
                </a:pathLst>
              </a:custGeom>
              <a:noFill/>
              <a:ln w="38100" cap="flat" cmpd="sng">
                <a:solidFill>
                  <a:schemeClr val="bg1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</p:grpSp>
      </p:grpSp>
      <p:grpSp>
        <p:nvGrpSpPr>
          <p:cNvPr id="5207" name="Group 273"/>
          <p:cNvGrpSpPr>
            <a:grpSpLocks/>
          </p:cNvGrpSpPr>
          <p:nvPr/>
        </p:nvGrpSpPr>
        <p:grpSpPr bwMode="auto">
          <a:xfrm>
            <a:off x="6583735" y="4450200"/>
            <a:ext cx="2287129" cy="1806998"/>
            <a:chOff x="4050" y="1968"/>
            <a:chExt cx="1566" cy="2028"/>
          </a:xfrm>
        </p:grpSpPr>
        <p:graphicFrame>
          <p:nvGraphicFramePr>
            <p:cNvPr id="5387" name="Object 267"/>
            <p:cNvGraphicFramePr>
              <a:graphicFrameLocks noChangeAspect="1"/>
            </p:cNvGraphicFramePr>
            <p:nvPr/>
          </p:nvGraphicFramePr>
          <p:xfrm>
            <a:off x="4050" y="1968"/>
            <a:ext cx="1566" cy="10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Photo Editor Photo" r:id="rId2" imgW="2486372" imgH="1619476" progId="">
                    <p:embed/>
                  </p:oleObj>
                </mc:Choice>
                <mc:Fallback>
                  <p:oleObj name="Photo Editor Photo" r:id="rId2" imgW="2486372" imgH="1619476" progId="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50" y="1968"/>
                          <a:ext cx="1566" cy="102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9050">
                              <a:solidFill>
                                <a:schemeClr val="bg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211" name="Group 270"/>
            <p:cNvGrpSpPr>
              <a:grpSpLocks/>
            </p:cNvGrpSpPr>
            <p:nvPr/>
          </p:nvGrpSpPr>
          <p:grpSpPr bwMode="auto">
            <a:xfrm>
              <a:off x="4068" y="2979"/>
              <a:ext cx="1548" cy="1017"/>
              <a:chOff x="2544" y="1650"/>
              <a:chExt cx="1548" cy="1017"/>
            </a:xfrm>
          </p:grpSpPr>
          <p:sp>
            <p:nvSpPr>
              <p:cNvPr id="5391" name="Rectangle 271"/>
              <p:cNvSpPr>
                <a:spLocks noChangeArrowheads="1"/>
              </p:cNvSpPr>
              <p:nvPr/>
            </p:nvSpPr>
            <p:spPr bwMode="auto">
              <a:xfrm>
                <a:off x="2544" y="1650"/>
                <a:ext cx="1537" cy="1005"/>
              </a:xfrm>
              <a:prstGeom prst="rect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lIns="36000" rIns="36000" anchor="ctr"/>
              <a:lstStyle/>
              <a:p>
                <a:endParaRPr lang="fa-IR" sz="1400"/>
              </a:p>
            </p:txBody>
          </p:sp>
          <p:graphicFrame>
            <p:nvGraphicFramePr>
              <p:cNvPr id="5392" name="Object 272"/>
              <p:cNvGraphicFramePr>
                <a:graphicFrameLocks noChangeAspect="1"/>
              </p:cNvGraphicFramePr>
              <p:nvPr/>
            </p:nvGraphicFramePr>
            <p:xfrm>
              <a:off x="2544" y="1653"/>
              <a:ext cx="1548" cy="101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Photo Editor Photo" r:id="rId4" imgW="2457143" imgH="1609524" progId="">
                      <p:embed/>
                    </p:oleObj>
                  </mc:Choice>
                  <mc:Fallback>
                    <p:oleObj name="Photo Editor Photo" r:id="rId4" imgW="2457143" imgH="1609524" progId="">
                      <p:embed/>
                      <p:pic>
                        <p:nvPicPr>
                          <p:cNvPr id="0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544" y="1653"/>
                            <a:ext cx="1548" cy="101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19050">
                                <a:solidFill>
                                  <a:schemeClr val="bg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chemeClr val="bg2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5215" name="Group 276"/>
          <p:cNvGrpSpPr>
            <a:grpSpLocks/>
          </p:cNvGrpSpPr>
          <p:nvPr/>
        </p:nvGrpSpPr>
        <p:grpSpPr bwMode="auto">
          <a:xfrm>
            <a:off x="4345360" y="4602600"/>
            <a:ext cx="1261864" cy="1625229"/>
            <a:chOff x="2640" y="2064"/>
            <a:chExt cx="864" cy="1824"/>
          </a:xfrm>
        </p:grpSpPr>
        <p:sp>
          <p:nvSpPr>
            <p:cNvPr id="5378" name="AutoShape 258"/>
            <p:cNvSpPr>
              <a:spLocks noChangeArrowheads="1"/>
            </p:cNvSpPr>
            <p:nvPr/>
          </p:nvSpPr>
          <p:spPr bwMode="auto">
            <a:xfrm>
              <a:off x="2640" y="2064"/>
              <a:ext cx="864" cy="1824"/>
            </a:xfrm>
            <a:prstGeom prst="can">
              <a:avLst>
                <a:gd name="adj" fmla="val 52778"/>
              </a:avLst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lIns="36000" rIns="36000" anchor="ctr"/>
            <a:lstStyle/>
            <a:p>
              <a:endParaRPr lang="fa-IR" sz="1400"/>
            </a:p>
          </p:txBody>
        </p:sp>
        <p:sp>
          <p:nvSpPr>
            <p:cNvPr id="5394" name="Line 274"/>
            <p:cNvSpPr>
              <a:spLocks noChangeShapeType="1"/>
            </p:cNvSpPr>
            <p:nvPr/>
          </p:nvSpPr>
          <p:spPr bwMode="auto">
            <a:xfrm>
              <a:off x="2640" y="225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lIns="36000" rIns="36000" anchor="ctr"/>
            <a:lstStyle/>
            <a:p>
              <a:endParaRPr lang="fa-IR" sz="1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64" grpId="0" animBg="1" autoUpdateAnimBg="0"/>
      <p:bldP spid="5365" grpId="0" animBg="1" autoUpdateAnimBg="0"/>
      <p:bldP spid="5366" grpId="0" animBg="1" autoUpdateAnimBg="0"/>
      <p:bldP spid="5367" grpId="0" animBg="1" autoUpdateAnimBg="0"/>
      <p:bldP spid="5368" grpId="0" animBg="1" autoUpdateAnimBg="0"/>
      <p:bldP spid="5369" grpId="0" animBg="1" autoUpdateAnimBg="0"/>
      <p:bldP spid="5370" grpId="0" animBg="1" autoUpdateAnimBg="0"/>
      <p:bldP spid="5371" grpId="0" animBg="1" autoUpdateAnimBg="0"/>
      <p:bldP spid="5372" grpId="0" animBg="1" autoUpdateAnimBg="0"/>
      <p:bldP spid="5373" grpId="0" animBg="1" autoUpdateAnimBg="0"/>
      <p:bldP spid="5374" grpId="0" animBg="1" autoUpdateAnimBg="0"/>
      <p:bldP spid="5375" grpId="0" animBg="1" autoUpdateAnimBg="0"/>
      <p:bldP spid="5376" grpId="0" animBg="1" autoUpdateAnimBg="0"/>
      <p:bldP spid="5377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/>
          </a:p>
        </p:txBody>
      </p:sp>
      <p:pic>
        <p:nvPicPr>
          <p:cNvPr id="32358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3319" y="1067844"/>
            <a:ext cx="6377362" cy="5515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22" name="Picture 2" descr="figure 7-12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11400" y="1240742"/>
            <a:ext cx="3772768" cy="54569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6" name="Picture 2" descr="figure 7-1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1" y="1371804"/>
            <a:ext cx="3726160" cy="5325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figure 7-12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36801" y="1128303"/>
            <a:ext cx="3819376" cy="556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4366" y="1663726"/>
            <a:ext cx="8229600" cy="654032"/>
          </a:xfrm>
        </p:spPr>
        <p:txBody>
          <a:bodyPr/>
          <a:lstStyle/>
          <a:p>
            <a:r>
              <a:rPr lang="fa-IR" sz="3200" dirty="0">
                <a:cs typeface="B Nazanin" pitchFamily="2" charset="-78"/>
              </a:rPr>
              <a:t>کشف کمپلمان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a-IR" sz="2400" b="1" dirty="0"/>
              <a:t>خلاصۀ تجربیات </a:t>
            </a:r>
            <a:r>
              <a:rPr lang="en-US" sz="2400" b="1" dirty="0"/>
              <a:t>Bordet</a:t>
            </a:r>
            <a:r>
              <a:rPr lang="fa-IR" sz="2400" b="1" dirty="0"/>
              <a:t>:</a:t>
            </a:r>
            <a:endParaRPr lang="fa-IR" sz="2400" dirty="0"/>
          </a:p>
          <a:p>
            <a:pPr>
              <a:buNone/>
            </a:pPr>
            <a:endParaRPr lang="en-US" sz="2400" dirty="0">
              <a:cs typeface="B Nazanin" pitchFamily="2" charset="-78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 l="5588" t="27821" r="5167" b="15640"/>
          <a:stretch>
            <a:fillRect/>
          </a:stretch>
        </p:blipFill>
        <p:spPr>
          <a:xfrm>
            <a:off x="1028704" y="2832103"/>
            <a:ext cx="7072362" cy="285752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type="title"/>
          </p:nvPr>
        </p:nvSpPr>
        <p:spPr>
          <a:xfrm>
            <a:off x="352359" y="1204541"/>
            <a:ext cx="7772400" cy="868346"/>
          </a:xfrm>
        </p:spPr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chemeClr val="tx1"/>
                </a:solidFill>
                <a:cs typeface="B Nazanin" pitchFamily="2" charset="-78"/>
              </a:rPr>
              <a:t>خواص بيولوژيکي قطعات کمپلمان</a:t>
            </a:r>
            <a:endParaRPr lang="en-US" sz="3200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19462" name="Picture 6" descr="complement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/>
          <a:stretch>
            <a:fillRect/>
          </a:stretch>
        </p:blipFill>
        <p:spPr>
          <a:xfrm>
            <a:off x="2411760" y="2092157"/>
            <a:ext cx="3653598" cy="4543335"/>
          </a:xfrm>
          <a:noFill/>
          <a:ln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figure 7-01 part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7744" y="1196752"/>
            <a:ext cx="3878560" cy="519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84671" y="2843451"/>
            <a:ext cx="2971980" cy="614316"/>
          </a:xfrm>
        </p:spPr>
        <p:txBody>
          <a:bodyPr/>
          <a:lstStyle/>
          <a:p>
            <a:pPr algn="l" eaLnBrk="1" hangingPunct="1">
              <a:buFont typeface="Monotype Sorts" pitchFamily="2" charset="2"/>
              <a:buNone/>
              <a:defRPr/>
            </a:pPr>
            <a:r>
              <a:rPr lang="zh-CN" altLang="en-US" b="1" dirty="0"/>
              <a:t> </a:t>
            </a:r>
            <a:r>
              <a:rPr lang="en-US" altLang="zh-CN" b="1" dirty="0">
                <a:solidFill>
                  <a:srgbClr val="000000"/>
                </a:solidFill>
              </a:rPr>
              <a:t>C3b,C4b</a:t>
            </a:r>
            <a:r>
              <a:rPr lang="en-US" altLang="zh-CN" b="1" dirty="0"/>
              <a:t> ---- CR1</a:t>
            </a:r>
            <a:endParaRPr lang="zh-CN" altLang="en-US" b="1" dirty="0">
              <a:solidFill>
                <a:srgbClr val="000000"/>
              </a:solidFill>
            </a:endParaRPr>
          </a:p>
          <a:p>
            <a:pPr marL="0" eaLnBrk="1" hangingPunct="1">
              <a:buFontTx/>
              <a:buNone/>
              <a:defRPr/>
            </a:pPr>
            <a:endParaRPr lang="en-US" altLang="zh-CN" dirty="0"/>
          </a:p>
          <a:p>
            <a:pPr eaLnBrk="1" hangingPunct="1">
              <a:buFontTx/>
              <a:buNone/>
              <a:defRPr/>
            </a:pPr>
            <a:endParaRPr lang="zh-CN" altLang="en-US" dirty="0"/>
          </a:p>
        </p:txBody>
      </p:sp>
      <p:graphicFrame>
        <p:nvGraphicFramePr>
          <p:cNvPr id="921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9853148"/>
              </p:ext>
            </p:extLst>
          </p:nvPr>
        </p:nvGraphicFramePr>
        <p:xfrm>
          <a:off x="4427984" y="2636912"/>
          <a:ext cx="3672408" cy="35640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2" imgW="6501587" imgH="7314286" progId="">
                  <p:embed/>
                </p:oleObj>
              </mc:Choice>
              <mc:Fallback>
                <p:oleObj name="Image" r:id="rId2" imgW="6501587" imgH="7314286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2636912"/>
                        <a:ext cx="3672408" cy="35640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825947" y="1050109"/>
            <a:ext cx="2808160" cy="405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en-US" sz="2800">
              <a:latin typeface="Tahoma" pitchFamily="34" charset="0"/>
              <a:ea typeface="宋体" pitchFamily="2" charset="-122"/>
            </a:endParaRP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39552" y="1455929"/>
            <a:ext cx="286878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200" dirty="0" err="1">
                <a:solidFill>
                  <a:srgbClr val="3333CC"/>
                </a:solidFill>
                <a:latin typeface="Tahoma" pitchFamily="34" charset="0"/>
                <a:ea typeface="宋体" pitchFamily="2" charset="-122"/>
              </a:rPr>
              <a:t>Opsonization</a:t>
            </a:r>
            <a:r>
              <a:rPr kumimoji="1" lang="en-US" altLang="zh-CN" sz="3200" dirty="0">
                <a:solidFill>
                  <a:srgbClr val="3333CC"/>
                </a:solidFill>
                <a:latin typeface="Tahoma" pitchFamily="34" charset="0"/>
                <a:ea typeface="宋体" pitchFamily="2" charset="-122"/>
              </a:rPr>
              <a:t>: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42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087955"/>
              </p:ext>
            </p:extLst>
          </p:nvPr>
        </p:nvGraphicFramePr>
        <p:xfrm>
          <a:off x="1187624" y="1628800"/>
          <a:ext cx="6303615" cy="478831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3" r:id="rId2" imgW="5930159" imgH="5346032" progId="">
                  <p:embed/>
                </p:oleObj>
              </mc:Choice>
              <mc:Fallback>
                <p:oleObj name="PI3" r:id="rId2" imgW="5930159" imgH="5346032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1628800"/>
                        <a:ext cx="6303615" cy="478831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figure 7-01 part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63800" y="1216619"/>
            <a:ext cx="3548360" cy="5481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1960790"/>
              </p:ext>
            </p:extLst>
          </p:nvPr>
        </p:nvGraphicFramePr>
        <p:xfrm>
          <a:off x="4500563" y="2276872"/>
          <a:ext cx="3679031" cy="3670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Image" r:id="rId3" imgW="7619048" imgH="7517460" progId="">
                  <p:embed/>
                </p:oleObj>
              </mc:Choice>
              <mc:Fallback>
                <p:oleObj name="Image" r:id="rId3" imgW="7619048" imgH="751746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0563" y="2276872"/>
                        <a:ext cx="3679031" cy="3670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4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66713" y="2143125"/>
            <a:ext cx="4276724" cy="3302099"/>
          </a:xfrm>
        </p:spPr>
        <p:txBody>
          <a:bodyPr/>
          <a:lstStyle/>
          <a:p>
            <a:pPr marL="0" algn="l" rtl="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v"/>
              <a:defRPr/>
            </a:pPr>
            <a:r>
              <a:rPr lang="en-US" altLang="zh-CN" sz="2400" dirty="0"/>
              <a:t>Anaphylatoxins:C3a,C4a,C5a</a:t>
            </a:r>
          </a:p>
          <a:p>
            <a:pPr algn="l" rtl="0" eaLnBrk="1" hangingPunct="1">
              <a:lnSpc>
                <a:spcPct val="150000"/>
              </a:lnSpc>
              <a:buClr>
                <a:schemeClr val="accent1"/>
              </a:buClr>
              <a:buFont typeface="Wingdings" pitchFamily="2" charset="2"/>
              <a:buChar char="v"/>
              <a:defRPr/>
            </a:pPr>
            <a:r>
              <a:rPr lang="en-US" altLang="zh-CN" sz="2400" dirty="0">
                <a:solidFill>
                  <a:srgbClr val="000000"/>
                </a:solidFill>
              </a:rPr>
              <a:t>Chemokine-like action:</a:t>
            </a:r>
            <a:r>
              <a:rPr lang="en-US" altLang="zh-CN" sz="2400" dirty="0"/>
              <a:t> C3a, C5a</a:t>
            </a:r>
            <a:r>
              <a:rPr lang="en-US" altLang="zh-CN" sz="2400" dirty="0">
                <a:solidFill>
                  <a:srgbClr val="000000"/>
                </a:solidFill>
              </a:rPr>
              <a:t> </a:t>
            </a:r>
            <a:r>
              <a:rPr lang="en-US" altLang="zh-CN" sz="2400" dirty="0"/>
              <a:t> </a:t>
            </a:r>
          </a:p>
        </p:txBody>
      </p:sp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821531" y="1368553"/>
            <a:ext cx="73580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rtl="0"/>
            <a:r>
              <a:rPr lang="en-US" altLang="zh-CN" sz="2800" dirty="0">
                <a:solidFill>
                  <a:srgbClr val="3333CC"/>
                </a:solidFill>
                <a:ea typeface="宋体" pitchFamily="2" charset="-122"/>
              </a:rPr>
              <a:t>Induction of Inflammatory Reaction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F29A28-381F-823C-8CF2-1E9F6BA08134}"/>
              </a:ext>
            </a:extLst>
          </p:cNvPr>
          <p:cNvSpPr txBox="1"/>
          <p:nvPr/>
        </p:nvSpPr>
        <p:spPr>
          <a:xfrm>
            <a:off x="71437" y="3794174"/>
            <a:ext cx="45720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آنافیلاتوکسینها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به گیرنده </a:t>
            </a: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هاى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</a:t>
            </a: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اختصاصى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سطح سلول متصل می شوند و ب</a:t>
            </a:r>
            <a:r>
              <a:rPr lang="fa-IR" sz="2000" dirty="0">
                <a:latin typeface="BNazanin"/>
                <a:cs typeface="B Nazanin" panose="00000400000000000000" pitchFamily="2" charset="-78"/>
              </a:rPr>
              <a:t>ا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تحریک </a:t>
            </a: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کموتاکسی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</a:t>
            </a: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نوتروفیلها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 و فعال کردن مست </a:t>
            </a:r>
            <a:r>
              <a:rPr lang="fa-IR" sz="2000" b="0" i="0" u="none" strike="noStrike" baseline="0" dirty="0" err="1">
                <a:latin typeface="BNazanin"/>
                <a:cs typeface="B Nazanin" panose="00000400000000000000" pitchFamily="2" charset="-78"/>
              </a:rPr>
              <a:t>سلها</a:t>
            </a:r>
            <a:r>
              <a:rPr lang="fa-IR" sz="2000" b="0" i="0" u="none" strike="noStrike" baseline="0" dirty="0">
                <a:latin typeface="BNazanin"/>
                <a:cs typeface="B Nazanin" panose="00000400000000000000" pitchFamily="2" charset="-78"/>
              </a:rPr>
              <a:t>، التهاب حاد را تقویت می کنند.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1484784"/>
            <a:ext cx="8229600" cy="1143000"/>
          </a:xfrm>
        </p:spPr>
        <p:txBody>
          <a:bodyPr/>
          <a:lstStyle/>
          <a:p>
            <a:pPr algn="r" eaLnBrk="1" hangingPunct="1">
              <a:buClr>
                <a:srgbClr val="FF0000"/>
              </a:buClr>
              <a:buFont typeface="Wingdings 3" pitchFamily="18" charset="2"/>
              <a:buChar char=""/>
            </a:pPr>
            <a:r>
              <a:rPr lang="en-US" sz="3600" dirty="0">
                <a:solidFill>
                  <a:srgbClr val="0066FF"/>
                </a:solidFill>
              </a:rPr>
              <a:t>Inflammation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2810346"/>
            <a:ext cx="8229600" cy="4525963"/>
          </a:xfrm>
        </p:spPr>
        <p:txBody>
          <a:bodyPr/>
          <a:lstStyle/>
          <a:p>
            <a:pPr algn="r" rtl="1" eaLnBrk="1" hangingPunct="1">
              <a:buFontTx/>
              <a:buNone/>
            </a:pPr>
            <a:r>
              <a:rPr lang="fa-IR" sz="2800" dirty="0">
                <a:cs typeface="B Nazanin" panose="00000400000000000000" pitchFamily="2" charset="-78"/>
              </a:rPr>
              <a:t>تعریف:</a:t>
            </a:r>
          </a:p>
          <a:p>
            <a:pPr algn="r" rtl="1" eaLnBrk="1" hangingPunct="1">
              <a:buFontTx/>
              <a:buNone/>
            </a:pPr>
            <a:r>
              <a:rPr lang="fa-IR" sz="2400" dirty="0">
                <a:cs typeface="B Nazanin" panose="00000400000000000000" pitchFamily="2" charset="-78"/>
              </a:rPr>
              <a:t>         نوعی پاسخ موضعی است که به دنبال</a:t>
            </a:r>
            <a:r>
              <a:rPr lang="en-US" sz="2400" dirty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خراش ، بریدگی، یا هر نوع آسیب بافتی دیگر بروز می کند.  </a:t>
            </a:r>
          </a:p>
          <a:p>
            <a:pPr algn="r" rtl="1" eaLnBrk="1" hangingPunct="1">
              <a:buFont typeface="Wingdings" panose="05000000000000000000" pitchFamily="2" charset="2"/>
              <a:buChar char="ü"/>
            </a:pPr>
            <a:r>
              <a:rPr lang="fa-IR" sz="2400" dirty="0">
                <a:cs typeface="B Nazanin" panose="00000400000000000000" pitchFamily="2" charset="-78"/>
              </a:rPr>
              <a:t>این پاسخ به </a:t>
            </a:r>
            <a:r>
              <a:rPr lang="fa-IR" sz="2400" dirty="0" err="1">
                <a:cs typeface="B Nazanin" panose="00000400000000000000" pitchFamily="2" charset="-78"/>
              </a:rPr>
              <a:t>ازبین</a:t>
            </a:r>
            <a:r>
              <a:rPr lang="fa-IR" sz="2400" dirty="0">
                <a:cs typeface="B Nazanin" panose="00000400000000000000" pitchFamily="2" charset="-78"/>
              </a:rPr>
              <a:t> بردن میکروبها، جلوگیری از انتشار میکروب و تسریع بهبودی کمک می کند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960" y="928678"/>
            <a:ext cx="8229600" cy="1143000"/>
          </a:xfrm>
        </p:spPr>
        <p:txBody>
          <a:bodyPr/>
          <a:lstStyle/>
          <a:p>
            <a:pPr algn="ctr"/>
            <a:r>
              <a:rPr lang="fa-IR" dirty="0"/>
              <a:t>علائم التهاب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fa-IR" sz="2800" b="1" dirty="0">
                <a:cs typeface="B Nazanin" panose="00000400000000000000" pitchFamily="2" charset="-78"/>
              </a:rPr>
              <a:t>در هنگام التهاب محل آسیب دیده ،</a:t>
            </a:r>
            <a:r>
              <a:rPr lang="fa-IR" sz="2800" b="1" dirty="0" err="1">
                <a:cs typeface="B Nazanin" panose="00000400000000000000" pitchFamily="2" charset="-78"/>
              </a:rPr>
              <a:t>قرمز،متورم</a:t>
            </a:r>
            <a:r>
              <a:rPr lang="fa-IR" sz="2800" b="1" dirty="0">
                <a:cs typeface="B Nazanin" panose="00000400000000000000" pitchFamily="2" charset="-78"/>
              </a:rPr>
              <a:t> و گرم تر از نقاط اطراف آن است.</a:t>
            </a:r>
          </a:p>
          <a:p>
            <a:endParaRPr lang="fa-IR" sz="2800" dirty="0">
              <a:cs typeface="B Nazanin" panose="00000400000000000000" pitchFamily="2" charset="-78"/>
            </a:endParaRPr>
          </a:p>
        </p:txBody>
      </p:sp>
      <p:pic>
        <p:nvPicPr>
          <p:cNvPr id="4" name="Picture 13" descr="inflamresponse4">
            <a:extLst>
              <a:ext uri="{FF2B5EF4-FFF2-40B4-BE49-F238E27FC236}">
                <a16:creationId xmlns:a16="http://schemas.microsoft.com/office/drawing/2014/main" id="{51F98CDD-CD9A-B7AB-1CF1-9C8DAE2AED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 t="9364"/>
          <a:stretch>
            <a:fillRect/>
          </a:stretch>
        </p:blipFill>
        <p:spPr bwMode="auto">
          <a:xfrm>
            <a:off x="390556" y="2866158"/>
            <a:ext cx="3533372" cy="3706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0"/>
          <p:cNvSpPr>
            <a:spLocks noGrp="1" noChangeArrowheads="1"/>
          </p:cNvSpPr>
          <p:nvPr>
            <p:ph type="title"/>
          </p:nvPr>
        </p:nvSpPr>
        <p:spPr>
          <a:xfrm>
            <a:off x="2267744" y="1057027"/>
            <a:ext cx="5521345" cy="714356"/>
          </a:xfrm>
        </p:spPr>
        <p:txBody>
          <a:bodyPr>
            <a:normAutofit/>
          </a:bodyPr>
          <a:lstStyle/>
          <a:p>
            <a:pPr algn="r" eaLnBrk="1" hangingPunct="1"/>
            <a:r>
              <a:rPr lang="fa-IR" sz="3200" b="1" dirty="0">
                <a:solidFill>
                  <a:srgbClr val="C00000"/>
                </a:solidFill>
                <a:cs typeface="B Nazanin" pitchFamily="2" charset="-78"/>
              </a:rPr>
              <a:t>چگونگی پاسخ التهابی</a:t>
            </a:r>
            <a:endParaRPr lang="en-US" sz="3200" b="1" dirty="0">
              <a:solidFill>
                <a:srgbClr val="C00000"/>
              </a:solidFill>
              <a:cs typeface="B Nazanin" pitchFamily="2" charset="-78"/>
            </a:endParaRPr>
          </a:p>
        </p:txBody>
      </p:sp>
      <p:pic>
        <p:nvPicPr>
          <p:cNvPr id="22532" name="Picture 13" descr="inflamresponse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t="9364"/>
          <a:stretch>
            <a:fillRect/>
          </a:stretch>
        </p:blipFill>
        <p:spPr>
          <a:xfrm>
            <a:off x="188687" y="1625933"/>
            <a:ext cx="4527776" cy="4749133"/>
          </a:xfrm>
        </p:spPr>
      </p:pic>
      <p:sp>
        <p:nvSpPr>
          <p:cNvPr id="22531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716463" y="1916832"/>
            <a:ext cx="4038600" cy="5715000"/>
          </a:xfrm>
        </p:spPr>
        <p:txBody>
          <a:bodyPr>
            <a:normAutofit/>
          </a:bodyPr>
          <a:lstStyle/>
          <a:p>
            <a:pPr algn="r" rtl="1" eaLnBrk="1" hangingPunct="1">
              <a:buFontTx/>
              <a:buNone/>
            </a:pPr>
            <a:r>
              <a:rPr lang="fa-IR" sz="2000" dirty="0">
                <a:cs typeface="B Nazanin" panose="00000400000000000000" pitchFamily="2" charset="-78"/>
              </a:rPr>
              <a:t>1- با آسیب به بافت ها هیستامین آزاد می شود و جریان خون به آن ناحیه  افزایش می یابد.</a:t>
            </a:r>
          </a:p>
          <a:p>
            <a:pPr algn="r" rtl="1" eaLnBrk="1" hangingPunct="1">
              <a:buFontTx/>
              <a:buNone/>
            </a:pPr>
            <a:r>
              <a:rPr lang="fa-IR" sz="2000" dirty="0">
                <a:cs typeface="B Nazanin" panose="00000400000000000000" pitchFamily="2" charset="-78"/>
              </a:rPr>
              <a:t>2- هیستامین سبب گشاد شدن عروق و </a:t>
            </a:r>
            <a:r>
              <a:rPr lang="fa-IR" sz="2000" u="sng" dirty="0">
                <a:cs typeface="B Nazanin" panose="00000400000000000000" pitchFamily="2" charset="-78"/>
              </a:rPr>
              <a:t>افزایش </a:t>
            </a:r>
            <a:r>
              <a:rPr lang="fa-IR" sz="2000" u="sng" dirty="0" err="1">
                <a:cs typeface="B Nazanin" panose="00000400000000000000" pitchFamily="2" charset="-78"/>
              </a:rPr>
              <a:t>نفوذپذیری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u="sng" dirty="0" err="1">
                <a:cs typeface="B Nazanin" panose="00000400000000000000" pitchFamily="2" charset="-78"/>
              </a:rPr>
              <a:t>مویرگ</a:t>
            </a:r>
            <a:r>
              <a:rPr lang="fa-IR" sz="2000" u="sng" dirty="0">
                <a:cs typeface="B Nazanin" panose="00000400000000000000" pitchFamily="2" charset="-78"/>
              </a:rPr>
              <a:t> ها</a:t>
            </a:r>
            <a:r>
              <a:rPr lang="fa-IR" sz="2000" dirty="0">
                <a:cs typeface="B Nazanin" panose="00000400000000000000" pitchFamily="2" charset="-78"/>
              </a:rPr>
              <a:t>، </a:t>
            </a:r>
            <a:r>
              <a:rPr lang="fa-IR" sz="2000" u="sng" dirty="0">
                <a:cs typeface="B Nazanin" panose="00000400000000000000" pitchFamily="2" charset="-78"/>
              </a:rPr>
              <a:t>آزاد شدن فاگوسیت ها</a:t>
            </a:r>
            <a:r>
              <a:rPr lang="fa-IR" sz="2000" dirty="0">
                <a:cs typeface="B Nazanin" panose="00000400000000000000" pitchFamily="2" charset="-78"/>
              </a:rPr>
              <a:t> و </a:t>
            </a:r>
            <a:r>
              <a:rPr lang="fa-IR" sz="2000" u="sng" dirty="0">
                <a:cs typeface="B Nazanin" panose="00000400000000000000" pitchFamily="2" charset="-78"/>
              </a:rPr>
              <a:t>عوامل انعقاد خون از </a:t>
            </a:r>
            <a:r>
              <a:rPr lang="fa-IR" sz="2000" u="sng" dirty="0" err="1">
                <a:cs typeface="B Nazanin" panose="00000400000000000000" pitchFamily="2" charset="-78"/>
              </a:rPr>
              <a:t>مویرگ</a:t>
            </a:r>
            <a:r>
              <a:rPr lang="fa-IR" sz="2000" u="sng" dirty="0">
                <a:cs typeface="B Nazanin" panose="00000400000000000000" pitchFamily="2" charset="-78"/>
              </a:rPr>
              <a:t> ها</a:t>
            </a:r>
          </a:p>
          <a:p>
            <a:pPr algn="r" rtl="1" eaLnBrk="1" hangingPunct="1">
              <a:buFontTx/>
              <a:buNone/>
            </a:pPr>
            <a:r>
              <a:rPr lang="fa-IR" sz="2000" dirty="0">
                <a:cs typeface="B Nazanin" panose="00000400000000000000" pitchFamily="2" charset="-78"/>
              </a:rPr>
              <a:t>    می شود.</a:t>
            </a:r>
          </a:p>
          <a:p>
            <a:pPr algn="r" rtl="1" eaLnBrk="1" hangingPunct="1">
              <a:buFontTx/>
              <a:buNone/>
            </a:pPr>
            <a:r>
              <a:rPr lang="fa-IR" sz="2000" dirty="0">
                <a:cs typeface="B Nazanin" panose="00000400000000000000" pitchFamily="2" charset="-78"/>
              </a:rPr>
              <a:t>3- فاگوسیت ها سبب </a:t>
            </a:r>
            <a:r>
              <a:rPr lang="fa-IR" sz="2000" u="sng" dirty="0">
                <a:cs typeface="B Nazanin" panose="00000400000000000000" pitchFamily="2" charset="-78"/>
              </a:rPr>
              <a:t>بلعیدن باکتری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u="sng" dirty="0" err="1">
                <a:cs typeface="B Nazanin" panose="00000400000000000000" pitchFamily="2" charset="-78"/>
              </a:rPr>
              <a:t>ها</a:t>
            </a:r>
            <a:r>
              <a:rPr lang="fa-IR" sz="2000" dirty="0" err="1">
                <a:cs typeface="B Nazanin" panose="00000400000000000000" pitchFamily="2" charset="-78"/>
              </a:rPr>
              <a:t>،</a:t>
            </a:r>
            <a:r>
              <a:rPr lang="fa-IR" sz="2000" u="sng" dirty="0" err="1">
                <a:cs typeface="B Nazanin" panose="00000400000000000000" pitchFamily="2" charset="-78"/>
              </a:rPr>
              <a:t>سلول</a:t>
            </a:r>
            <a:r>
              <a:rPr lang="fa-IR" sz="2000" u="sng" dirty="0">
                <a:cs typeface="B Nazanin" panose="00000400000000000000" pitchFamily="2" charset="-78"/>
              </a:rPr>
              <a:t> های مرده</a:t>
            </a:r>
            <a:r>
              <a:rPr lang="fa-IR" sz="2000" dirty="0">
                <a:cs typeface="B Nazanin" panose="00000400000000000000" pitchFamily="2" charset="-78"/>
              </a:rPr>
              <a:t> و </a:t>
            </a:r>
            <a:r>
              <a:rPr lang="fa-IR" sz="2000" u="sng" dirty="0">
                <a:cs typeface="B Nazanin" panose="00000400000000000000" pitchFamily="2" charset="-78"/>
              </a:rPr>
              <a:t>سلول های</a:t>
            </a:r>
            <a:r>
              <a:rPr lang="fa-IR" sz="2000" dirty="0">
                <a:cs typeface="B Nazanin" panose="00000400000000000000" pitchFamily="2" charset="-78"/>
              </a:rPr>
              <a:t> </a:t>
            </a:r>
            <a:r>
              <a:rPr lang="fa-IR" sz="2000" u="sng" dirty="0">
                <a:cs typeface="B Nazanin" panose="00000400000000000000" pitchFamily="2" charset="-78"/>
              </a:rPr>
              <a:t>آسیب دیده</a:t>
            </a:r>
            <a:r>
              <a:rPr lang="fa-IR" sz="2000" dirty="0">
                <a:cs typeface="B Nazanin" panose="00000400000000000000" pitchFamily="2" charset="-78"/>
              </a:rPr>
              <a:t> میشوند.</a:t>
            </a:r>
          </a:p>
          <a:p>
            <a:pPr algn="r" rtl="1" eaLnBrk="1" hangingPunct="1">
              <a:buFontTx/>
              <a:buNone/>
            </a:pPr>
            <a:r>
              <a:rPr lang="fa-IR" sz="2000" dirty="0">
                <a:cs typeface="B Nazanin" panose="00000400000000000000" pitchFamily="2" charset="-78"/>
              </a:rPr>
              <a:t>4-پلاکت ها نیز برای پوشاندن زخم از </a:t>
            </a:r>
            <a:r>
              <a:rPr lang="fa-IR" sz="2000" dirty="0" err="1">
                <a:cs typeface="B Nazanin" panose="00000400000000000000" pitchFamily="2" charset="-78"/>
              </a:rPr>
              <a:t>مویرگ</a:t>
            </a:r>
            <a:r>
              <a:rPr lang="fa-IR" sz="2000" dirty="0">
                <a:cs typeface="B Nazanin" panose="00000400000000000000" pitchFamily="2" charset="-78"/>
              </a:rPr>
              <a:t> ها خارج می شوند. </a:t>
            </a:r>
            <a:endParaRPr lang="en-US" sz="2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12776"/>
            <a:ext cx="8229600" cy="777875"/>
          </a:xfrm>
        </p:spPr>
        <p:txBody>
          <a:bodyPr/>
          <a:lstStyle/>
          <a:p>
            <a:pPr algn="ctr" rtl="1" eaLnBrk="1" hangingPunct="1"/>
            <a:r>
              <a:rPr lang="fa-IR" sz="4000" dirty="0">
                <a:solidFill>
                  <a:srgbClr val="FF0000"/>
                </a:solidFill>
                <a:cs typeface="B Nazanin" panose="00000400000000000000" pitchFamily="2" charset="-78"/>
              </a:rPr>
              <a:t>رخدادهای مهم التهاب</a:t>
            </a:r>
            <a:endParaRPr lang="en-US" sz="4000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442393" y="2492896"/>
            <a:ext cx="8229600" cy="5000625"/>
          </a:xfrm>
        </p:spPr>
        <p:txBody>
          <a:bodyPr/>
          <a:lstStyle/>
          <a:p>
            <a:pPr algn="r" rtl="1" eaLnBrk="1" hangingPunct="1">
              <a:lnSpc>
                <a:spcPct val="90000"/>
              </a:lnSpc>
              <a:buFontTx/>
              <a:buNone/>
            </a:pP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1- </a:t>
            </a:r>
            <a:r>
              <a:rPr lang="fa-IR" sz="20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لکوسیتوز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: افزایش تعداد گلبولهای سفید خون</a:t>
            </a:r>
            <a:endParaRPr lang="en-US" sz="20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en-US" sz="20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2- 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تب</a:t>
            </a:r>
            <a:r>
              <a:rPr lang="fa-IR" sz="2000" b="1" dirty="0">
                <a:solidFill>
                  <a:srgbClr val="0000FF"/>
                </a:solidFill>
                <a:cs typeface="B Nazanin" panose="00000400000000000000" pitchFamily="2" charset="-78"/>
              </a:rPr>
              <a:t>: 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اثر </a:t>
            </a:r>
            <a:r>
              <a:rPr lang="en-US" sz="2000" dirty="0">
                <a:solidFill>
                  <a:srgbClr val="0000FF"/>
                </a:solidFill>
                <a:cs typeface="B Nazanin" panose="00000400000000000000" pitchFamily="2" charset="-78"/>
              </a:rPr>
              <a:t>IL-1</a:t>
            </a:r>
            <a:r>
              <a:rPr lang="en-US" sz="2000" b="1" dirty="0">
                <a:solidFill>
                  <a:srgbClr val="0000FF"/>
                </a:solidFill>
                <a:cs typeface="B Nazanin" panose="00000400000000000000" pitchFamily="2" charset="-78"/>
              </a:rPr>
              <a:t>,</a:t>
            </a:r>
            <a:r>
              <a:rPr lang="en-US" sz="2000" dirty="0">
                <a:solidFill>
                  <a:srgbClr val="0000FF"/>
                </a:solidFill>
                <a:cs typeface="B Nazanin" panose="00000400000000000000" pitchFamily="2" charset="-78"/>
              </a:rPr>
              <a:t>TNF-</a:t>
            </a:r>
            <a:r>
              <a:rPr lang="el-GR" sz="2000" dirty="0">
                <a:solidFill>
                  <a:srgbClr val="0000FF"/>
                </a:solidFill>
                <a:cs typeface="B Nazanin" panose="00000400000000000000" pitchFamily="2" charset="-78"/>
              </a:rPr>
              <a:t>α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برهیپوتالاموس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وآزاد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شدن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متابولیتهای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اسیدآراشیدونیک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sz="20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3- افزایش </a:t>
            </a:r>
            <a:r>
              <a:rPr lang="fa-IR" sz="20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پروتینهای</a:t>
            </a:r>
            <a:r>
              <a:rPr lang="fa-IR" sz="2000" b="1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b="1" dirty="0" err="1">
                <a:solidFill>
                  <a:srgbClr val="FF0000"/>
                </a:solidFill>
                <a:cs typeface="B Nazanin" panose="00000400000000000000" pitchFamily="2" charset="-78"/>
              </a:rPr>
              <a:t>فازحاد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:عمدتا توسط سلولهای کبدی در پاسخ به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سایتوکاینهای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 err="1">
                <a:solidFill>
                  <a:srgbClr val="0000FF"/>
                </a:solidFill>
                <a:cs typeface="B Nazanin" panose="00000400000000000000" pitchFamily="2" charset="-78"/>
              </a:rPr>
              <a:t>التهابی</a:t>
            </a:r>
            <a:r>
              <a:rPr lang="fa-IR" sz="2000" dirty="0">
                <a:solidFill>
                  <a:srgbClr val="0000FF"/>
                </a:solidFill>
                <a:cs typeface="B Nazanin" panose="00000400000000000000" pitchFamily="2" charset="-78"/>
              </a:rPr>
              <a:t> تولید میشوند .</a:t>
            </a: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el-GR" sz="2000" b="1" dirty="0">
              <a:solidFill>
                <a:srgbClr val="008000"/>
              </a:solidFill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fa-IR" sz="2000" b="1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 eaLnBrk="1" hangingPunct="1">
              <a:lnSpc>
                <a:spcPct val="90000"/>
              </a:lnSpc>
              <a:buFontTx/>
              <a:buNone/>
            </a:pPr>
            <a:endParaRPr lang="en-US" sz="2400" dirty="0">
              <a:solidFill>
                <a:srgbClr val="0000FF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57346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idx="1"/>
          </p:nvPr>
        </p:nvSpPr>
        <p:spPr>
          <a:xfrm>
            <a:off x="179512" y="1772816"/>
            <a:ext cx="8435975" cy="366871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None/>
            </a:pPr>
            <a:r>
              <a:rPr lang="fa-IR" sz="2800" b="1" dirty="0">
                <a:cs typeface="B Nazanin" pitchFamily="2" charset="-78"/>
              </a:rPr>
              <a:t>پس برای عمل لیز 2 فاکتور لازم است </a:t>
            </a:r>
            <a:endParaRPr lang="fa-IR" sz="2800" dirty="0">
              <a:cs typeface="B Nazanin" pitchFamily="2" charset="-78"/>
            </a:endParaRPr>
          </a:p>
          <a:p>
            <a:pPr eaLnBrk="1" hangingPunct="1">
              <a:lnSpc>
                <a:spcPct val="90000"/>
              </a:lnSpc>
            </a:pPr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عاملی که در سرم حیوان و انسان مصونیت یافته وجود دارد وبه حرارت مقاوم است و به </a:t>
            </a:r>
            <a:r>
              <a:rPr lang="fa-IR" sz="2800" dirty="0">
                <a:solidFill>
                  <a:srgbClr val="FF0000"/>
                </a:solidFill>
                <a:cs typeface="B Nazanin" pitchFamily="2" charset="-78"/>
              </a:rPr>
              <a:t>آنتی بادی </a:t>
            </a:r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معروف است. </a:t>
            </a:r>
          </a:p>
          <a:p>
            <a:pPr eaLnBrk="1" hangingPunct="1">
              <a:lnSpc>
                <a:spcPct val="90000"/>
              </a:lnSpc>
            </a:pPr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عاملی که از سرم نرمال تأمین شده است وحساس به حرارت است وبه </a:t>
            </a:r>
            <a:r>
              <a:rPr lang="fa-IR" sz="2800" dirty="0">
                <a:solidFill>
                  <a:srgbClr val="FF0000"/>
                </a:solidFill>
                <a:cs typeface="B Nazanin" pitchFamily="2" charset="-78"/>
              </a:rPr>
              <a:t>کمپلمان </a:t>
            </a:r>
            <a:r>
              <a:rPr lang="fa-IR" sz="2800" dirty="0">
                <a:solidFill>
                  <a:schemeClr val="accent2"/>
                </a:solidFill>
                <a:cs typeface="B Nazanin" pitchFamily="2" charset="-78"/>
              </a:rPr>
              <a:t>معروف است.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fa-IR" sz="28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sz="quarter" idx="1"/>
          </p:nvPr>
        </p:nvSpPr>
        <p:spPr>
          <a:xfrm>
            <a:off x="1331640" y="1628800"/>
            <a:ext cx="7200800" cy="4536504"/>
          </a:xfrm>
        </p:spPr>
        <p:txBody>
          <a:bodyPr>
            <a:normAutofit fontScale="92500" lnSpcReduction="20000"/>
          </a:bodyPr>
          <a:lstStyle/>
          <a:p>
            <a:pPr algn="r" rtl="1">
              <a:buFontTx/>
              <a:buNone/>
            </a:pPr>
            <a:r>
              <a:rPr lang="fa-IR" sz="2400" dirty="0">
                <a:solidFill>
                  <a:srgbClr val="0000FF"/>
                </a:solidFill>
                <a:cs typeface="B Nazanin" panose="00000400000000000000" pitchFamily="2" charset="-78"/>
              </a:rPr>
              <a:t>ا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گر</a:t>
            </a:r>
            <a:r>
              <a:rPr lang="en-US" sz="22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200" dirty="0" err="1">
                <a:solidFill>
                  <a:srgbClr val="0000FF"/>
                </a:solidFill>
                <a:cs typeface="B Nazanin" panose="00000400000000000000" pitchFamily="2" charset="-78"/>
              </a:rPr>
              <a:t>نوتروفیلها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و</a:t>
            </a:r>
            <a:r>
              <a:rPr lang="en-US" sz="2200" dirty="0">
                <a:solidFill>
                  <a:srgbClr val="0000FF"/>
                </a:solidFill>
                <a:cs typeface="B Nazanin" panose="00000400000000000000" pitchFamily="2" charset="-78"/>
              </a:rPr>
              <a:t> 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ماکروفاژها بشدت فعال شوند</a:t>
            </a:r>
            <a:r>
              <a:rPr lang="ar-SA" sz="2200" dirty="0">
                <a:solidFill>
                  <a:srgbClr val="0000FF"/>
                </a:solidFill>
                <a:cs typeface="B Nazanin" panose="00000400000000000000" pitchFamily="2" charset="-78"/>
              </a:rPr>
              <a:t>،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باعث </a:t>
            </a:r>
            <a:r>
              <a:rPr lang="fa-IR" sz="2200" dirty="0">
                <a:solidFill>
                  <a:srgbClr val="FF3300"/>
                </a:solidFill>
                <a:cs typeface="B Nazanin" panose="00000400000000000000" pitchFamily="2" charset="-78"/>
              </a:rPr>
              <a:t>آسیبهای بافتی 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میگردند</a:t>
            </a:r>
          </a:p>
          <a:p>
            <a:pPr algn="r" rtl="1">
              <a:buFontTx/>
              <a:buNone/>
            </a:pPr>
            <a:endParaRPr lang="fa-IR" sz="22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اگرعفونت منتشر بطورسریع ورعدآسا ایجاد شود٬سبب افزایش ناگهانی غلظت سایتوکاینها</a:t>
            </a: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درخون شده ٬و این امرسبب ایجاد سندرم پاسخ التها بی منتشر </a:t>
            </a:r>
            <a:r>
              <a:rPr lang="en-US" sz="2200" dirty="0">
                <a:solidFill>
                  <a:srgbClr val="FF3300"/>
                </a:solidFill>
                <a:cs typeface="B Nazanin" panose="00000400000000000000" pitchFamily="2" charset="-78"/>
              </a:rPr>
              <a:t>SIRS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(</a:t>
            </a:r>
            <a:r>
              <a:rPr lang="en-US" sz="2200" dirty="0">
                <a:solidFill>
                  <a:srgbClr val="0000FF"/>
                </a:solidFill>
                <a:cs typeface="B Nazanin" panose="00000400000000000000" pitchFamily="2" charset="-78"/>
              </a:rPr>
              <a:t>systemic inflammatory response syndrome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)میگردد.</a:t>
            </a:r>
          </a:p>
          <a:p>
            <a:pPr algn="r" rtl="1">
              <a:buFontTx/>
              <a:buNone/>
            </a:pPr>
            <a:endParaRPr lang="fa-IR" sz="24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ctr" rtl="1">
              <a:buFontTx/>
              <a:buNone/>
            </a:pPr>
            <a:r>
              <a:rPr lang="fa-IR" sz="2400" dirty="0">
                <a:cs typeface="B Nazanin" panose="00000400000000000000" pitchFamily="2" charset="-78"/>
              </a:rPr>
              <a:t>که شامل:</a:t>
            </a: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انعقاد داخل عروقی منتشر </a:t>
            </a:r>
            <a:r>
              <a:rPr lang="en-US" sz="2200" dirty="0">
                <a:solidFill>
                  <a:srgbClr val="FF3300"/>
                </a:solidFill>
                <a:cs typeface="B Nazanin" panose="00000400000000000000" pitchFamily="2" charset="-78"/>
              </a:rPr>
              <a:t>DIC</a:t>
            </a:r>
            <a:endParaRPr lang="fa-IR" sz="2200" dirty="0">
              <a:solidFill>
                <a:srgbClr val="FF3300"/>
              </a:solidFill>
              <a:cs typeface="B Nazanin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کاهش گلوکزخون </a:t>
            </a:r>
            <a:r>
              <a:rPr lang="fa-IR" sz="2200" dirty="0">
                <a:solidFill>
                  <a:srgbClr val="FF3300"/>
                </a:solidFill>
                <a:cs typeface="B Nazanin" panose="00000400000000000000" pitchFamily="2" charset="-78"/>
              </a:rPr>
              <a:t>( هیپوگلیسمی )</a:t>
            </a: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نارسایی قلبی </a:t>
            </a:r>
            <a:r>
              <a:rPr lang="fa-IR" sz="2200" dirty="0" err="1">
                <a:solidFill>
                  <a:srgbClr val="0000FF"/>
                </a:solidFill>
                <a:cs typeface="B Nazanin" panose="00000400000000000000" pitchFamily="2" charset="-78"/>
              </a:rPr>
              <a:t>و</a:t>
            </a:r>
            <a:r>
              <a:rPr lang="fa-IR" sz="2200" dirty="0" err="1">
                <a:solidFill>
                  <a:srgbClr val="FF3300"/>
                </a:solidFill>
                <a:cs typeface="B Nazanin" panose="00000400000000000000" pitchFamily="2" charset="-78"/>
              </a:rPr>
              <a:t>افت</a:t>
            </a:r>
            <a:r>
              <a:rPr lang="fa-IR" sz="2200" dirty="0">
                <a:solidFill>
                  <a:srgbClr val="FF3300"/>
                </a:solidFill>
                <a:cs typeface="B Nazanin" panose="00000400000000000000" pitchFamily="2" charset="-78"/>
              </a:rPr>
              <a:t> </a:t>
            </a:r>
            <a:r>
              <a:rPr lang="fa-IR" sz="2200" dirty="0" err="1">
                <a:solidFill>
                  <a:srgbClr val="FF3300"/>
                </a:solidFill>
                <a:cs typeface="B Nazanin" panose="00000400000000000000" pitchFamily="2" charset="-78"/>
              </a:rPr>
              <a:t>فشارخون</a:t>
            </a:r>
            <a:endParaRPr lang="en-US" sz="2200" dirty="0">
              <a:solidFill>
                <a:srgbClr val="FF3300"/>
              </a:solidFill>
              <a:cs typeface="B Nazanin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به مجموعه این عوارض </a:t>
            </a:r>
            <a:r>
              <a:rPr lang="fa-IR" sz="2200" dirty="0">
                <a:solidFill>
                  <a:srgbClr val="008000"/>
                </a:solidFill>
                <a:cs typeface="B Nazanin" panose="00000400000000000000" pitchFamily="2" charset="-78"/>
              </a:rPr>
              <a:t>شوک عفونی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می گویند و کشنده است.</a:t>
            </a:r>
          </a:p>
          <a:p>
            <a:pPr algn="r" rtl="1">
              <a:buFontTx/>
              <a:buNone/>
            </a:pPr>
            <a:endParaRPr lang="fa-IR" sz="2200" dirty="0">
              <a:solidFill>
                <a:srgbClr val="0000FF"/>
              </a:solidFill>
              <a:cs typeface="B Nazanin" panose="00000400000000000000" pitchFamily="2" charset="-78"/>
            </a:endParaRPr>
          </a:p>
          <a:p>
            <a:pPr algn="r" rtl="1">
              <a:buFontTx/>
              <a:buNone/>
            </a:pP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عامل اصلی بروز شوکهای عفونی </a:t>
            </a:r>
            <a:r>
              <a:rPr lang="en-US" sz="2200" dirty="0">
                <a:cs typeface="B Nazanin" panose="00000400000000000000" pitchFamily="2" charset="-78"/>
              </a:rPr>
              <a:t>TNF-</a:t>
            </a:r>
            <a:r>
              <a:rPr lang="el-GR" sz="2200" dirty="0">
                <a:cs typeface="B Nazanin" panose="00000400000000000000" pitchFamily="2" charset="-78"/>
              </a:rPr>
              <a:t>α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تولید شده از </a:t>
            </a:r>
            <a:r>
              <a:rPr lang="fa-IR" sz="2200" dirty="0">
                <a:solidFill>
                  <a:srgbClr val="FF3300"/>
                </a:solidFill>
                <a:cs typeface="B Nazanin" panose="00000400000000000000" pitchFamily="2" charset="-78"/>
              </a:rPr>
              <a:t>ماکروفاژها</a:t>
            </a:r>
            <a:r>
              <a:rPr lang="fa-IR" sz="2200" dirty="0">
                <a:solidFill>
                  <a:srgbClr val="FF3399"/>
                </a:solidFill>
                <a:cs typeface="B Nazanin" panose="00000400000000000000" pitchFamily="2" charset="-78"/>
              </a:rPr>
              <a:t> 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در پاسخ به </a:t>
            </a:r>
            <a:r>
              <a:rPr lang="en-US" sz="2200" dirty="0">
                <a:solidFill>
                  <a:srgbClr val="FF3300"/>
                </a:solidFill>
                <a:cs typeface="B Nazanin" panose="00000400000000000000" pitchFamily="2" charset="-78"/>
              </a:rPr>
              <a:t>LPS</a:t>
            </a:r>
            <a:r>
              <a:rPr lang="fa-IR" sz="2200" dirty="0">
                <a:solidFill>
                  <a:srgbClr val="0000FF"/>
                </a:solidFill>
                <a:cs typeface="B Nazanin" panose="00000400000000000000" pitchFamily="2" charset="-78"/>
              </a:rPr>
              <a:t> باکتریهای گرم منفی است</a:t>
            </a:r>
            <a:endParaRPr lang="el-GR" sz="2200" dirty="0">
              <a:solidFill>
                <a:srgbClr val="0000FF"/>
              </a:solidFill>
              <a:cs typeface="B Nazanin" panose="00000400000000000000" pitchFamily="2" charset="-78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0225" y="2132855"/>
            <a:ext cx="8074223" cy="4093319"/>
          </a:xfrm>
        </p:spPr>
        <p:txBody>
          <a:bodyPr/>
          <a:lstStyle/>
          <a:p>
            <a:pPr>
              <a:buNone/>
            </a:pPr>
            <a:r>
              <a:rPr lang="fa-IR" sz="2000" dirty="0">
                <a:solidFill>
                  <a:schemeClr val="accent6"/>
                </a:solidFill>
                <a:cs typeface="B Nazanin" panose="00000400000000000000" pitchFamily="2" charset="-78"/>
              </a:rPr>
              <a:t>چرک </a:t>
            </a:r>
            <a:r>
              <a:rPr lang="en-US" sz="2000" kern="1200" dirty="0">
                <a:solidFill>
                  <a:schemeClr val="accent6"/>
                </a:solidFill>
                <a:cs typeface="B Nazanin" panose="00000400000000000000" pitchFamily="2" charset="-78"/>
              </a:rPr>
              <a:t>(pus)</a:t>
            </a:r>
            <a:r>
              <a:rPr lang="fa-IR" sz="2000" dirty="0">
                <a:cs typeface="B Nazanin" panose="00000400000000000000" pitchFamily="2" charset="-78"/>
              </a:rPr>
              <a:t>در محل تجمع عفونت جمع  شده و </a:t>
            </a:r>
            <a:r>
              <a:rPr lang="fa-IR" sz="2000" dirty="0" err="1">
                <a:cs typeface="B Nazanin" panose="00000400000000000000" pitchFamily="2" charset="-78"/>
              </a:rPr>
              <a:t>بصورت</a:t>
            </a:r>
            <a:r>
              <a:rPr lang="fa-IR" sz="2000" dirty="0">
                <a:cs typeface="B Nazanin" panose="00000400000000000000" pitchFamily="2" charset="-78"/>
              </a:rPr>
              <a:t> مایع زرد رنگ مایل به سفید، زرد یا قهوه ای بوده </a:t>
            </a:r>
          </a:p>
          <a:p>
            <a:pPr>
              <a:buNone/>
            </a:pPr>
            <a:r>
              <a:rPr lang="fa-IR" sz="2400" dirty="0">
                <a:cs typeface="B Nazanin" panose="00000400000000000000" pitchFamily="2" charset="-78"/>
              </a:rPr>
              <a:t>چرک</a:t>
            </a:r>
            <a:r>
              <a:rPr lang="fa-IR" dirty="0">
                <a:solidFill>
                  <a:srgbClr val="0066FF"/>
                </a:solidFill>
                <a:cs typeface="B Nazanin" panose="00000400000000000000" pitchFamily="2" charset="-78"/>
              </a:rPr>
              <a:t> </a:t>
            </a:r>
            <a:r>
              <a:rPr lang="fa-IR" sz="2000" dirty="0">
                <a:cs typeface="B Nazanin" panose="00000400000000000000" pitchFamily="2" charset="-78"/>
              </a:rPr>
              <a:t>شامل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گلبول های سفید مرده </a:t>
            </a:r>
            <a:r>
              <a:rPr lang="fa-IR" sz="2000" dirty="0">
                <a:cs typeface="B Nazanin" panose="00000400000000000000" pitchFamily="2" charset="-78"/>
              </a:rPr>
              <a:t>و نیز </a:t>
            </a:r>
            <a:r>
              <a:rPr lang="fa-IR" sz="2000" dirty="0">
                <a:solidFill>
                  <a:srgbClr val="FF0000"/>
                </a:solidFill>
                <a:cs typeface="B Nazanin" panose="00000400000000000000" pitchFamily="2" charset="-78"/>
              </a:rPr>
              <a:t>سلول ها و میکروب های کشته شده </a:t>
            </a:r>
            <a:r>
              <a:rPr lang="fa-IR" sz="2000" dirty="0">
                <a:cs typeface="B Nazanin" panose="00000400000000000000" pitchFamily="2" charset="-78"/>
              </a:rPr>
              <a:t>ای می باشد که در برخی از بافت های آسیب دیده و عفونت ها به وجود می آید.</a:t>
            </a:r>
            <a:endParaRPr lang="en-US" u="sng" dirty="0">
              <a:solidFill>
                <a:srgbClr val="0066FF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EAC4DEF-1402-0E51-6A55-65A9023DA5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437112"/>
            <a:ext cx="3952875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96752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نامگذاری پروتئین های کمپلمان</a:t>
            </a:r>
            <a:endParaRPr lang="en-US" sz="36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522314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fa-IR" sz="2800" dirty="0">
                <a:cs typeface="B Nazanin" pitchFamily="2" charset="-78"/>
              </a:rPr>
              <a:t>عده ای از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C1</a:t>
            </a:r>
            <a:r>
              <a:rPr lang="fa-IR" sz="2800" dirty="0">
                <a:cs typeface="B Nazanin" pitchFamily="2" charset="-78"/>
              </a:rPr>
              <a:t>تا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C9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fa-IR" sz="2800" dirty="0">
                <a:cs typeface="B Nazanin" pitchFamily="2" charset="-78"/>
              </a:rPr>
              <a:t>عده ای با ذکر کلمه فاکتور و حرف لاتین مثل فاکتور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B</a:t>
            </a:r>
          </a:p>
          <a:p>
            <a:pPr eaLnBrk="1" hangingPunct="1">
              <a:defRPr/>
            </a:pPr>
            <a:r>
              <a:rPr lang="fa-IR" sz="2800" dirty="0">
                <a:cs typeface="B Nazanin" pitchFamily="2" charset="-78"/>
              </a:rPr>
              <a:t>عده ای بر اساس نوع عملکرد مثل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C1INH</a:t>
            </a:r>
            <a:r>
              <a:rPr lang="fa-IR" sz="2800" dirty="0">
                <a:cs typeface="B Nazanin" pitchFamily="2" charset="-78"/>
              </a:rPr>
              <a:t> </a:t>
            </a:r>
          </a:p>
          <a:p>
            <a:pPr>
              <a:defRPr/>
            </a:pPr>
            <a:r>
              <a:rPr lang="fa-IR" sz="2800" dirty="0">
                <a:cs typeface="B Nazanin" pitchFamily="2" charset="-78"/>
              </a:rPr>
              <a:t>عده ای به صورت اصطلاحی مثل پروپردین, پروتئين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fa-IR" sz="2800" dirty="0">
                <a:cs typeface="B Nazanin" pitchFamily="2" charset="-78"/>
              </a:rPr>
              <a:t> </a:t>
            </a:r>
            <a:endParaRPr lang="en-US" sz="28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31985" y="959694"/>
            <a:ext cx="7772400" cy="1143000"/>
          </a:xfrm>
        </p:spPr>
        <p:txBody>
          <a:bodyPr>
            <a:normAutofit/>
          </a:bodyPr>
          <a:lstStyle/>
          <a:p>
            <a:r>
              <a:rPr lang="en-US" sz="3600"/>
              <a:t>Complement components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31985" y="2132856"/>
            <a:ext cx="7772400" cy="4572000"/>
          </a:xfrm>
        </p:spPr>
        <p:txBody>
          <a:bodyPr>
            <a:normAutofit/>
          </a:bodyPr>
          <a:lstStyle/>
          <a:p>
            <a:pPr algn="l" rtl="0">
              <a:lnSpc>
                <a:spcPct val="90000"/>
              </a:lnSpc>
            </a:pPr>
            <a:r>
              <a:rPr lang="en-US" sz="2400" dirty="0"/>
              <a:t>C1(C1q, C1r, C1s )          factor B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C2(C2a, C2b)                   factor D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C3(C3a, C3b)                   factor H 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C4(C4a, C4b)                   factor I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C5(C5a, C5b)                   C1 INH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C6                                     protein S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C7                                    </a:t>
            </a:r>
            <a:r>
              <a:rPr lang="en-US" sz="2400" dirty="0" err="1"/>
              <a:t>properdin</a:t>
            </a:r>
            <a:endParaRPr lang="en-US" sz="2400" dirty="0"/>
          </a:p>
          <a:p>
            <a:pPr algn="l" rtl="0">
              <a:lnSpc>
                <a:spcPct val="90000"/>
              </a:lnSpc>
            </a:pPr>
            <a:r>
              <a:rPr lang="en-US" sz="2400" dirty="0"/>
              <a:t>C8</a:t>
            </a:r>
          </a:p>
          <a:p>
            <a:pPr algn="l" rtl="0">
              <a:lnSpc>
                <a:spcPct val="90000"/>
              </a:lnSpc>
            </a:pPr>
            <a:r>
              <a:rPr lang="en-US" sz="2400" dirty="0"/>
              <a:t>C9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AB43D1-9D06-00CD-60CE-B4C7E4A05BED}"/>
              </a:ext>
            </a:extLst>
          </p:cNvPr>
          <p:cNvSpPr txBox="1"/>
          <p:nvPr/>
        </p:nvSpPr>
        <p:spPr>
          <a:xfrm>
            <a:off x="2285329" y="5085184"/>
            <a:ext cx="6419056" cy="1345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fa-IR" sz="1800" kern="1200" dirty="0" err="1">
                <a:solidFill>
                  <a:schemeClr val="tx1"/>
                </a:solidFill>
                <a:cs typeface="B Nazanin" panose="00000400000000000000" pitchFamily="2" charset="-78"/>
              </a:rPr>
              <a:t>پروتئینهای</a:t>
            </a:r>
            <a:r>
              <a:rPr lang="fa-IR" sz="1800" kern="1200" dirty="0">
                <a:solidFill>
                  <a:schemeClr val="tx1"/>
                </a:solidFill>
                <a:cs typeface="B Nazanin" panose="00000400000000000000" pitchFamily="2" charset="-78"/>
              </a:rPr>
              <a:t> مختلفی در سیستم کمپلمان تاکنون شناخته شد است.</a:t>
            </a:r>
          </a:p>
          <a:p>
            <a:pPr marL="285750" indent="-285750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fa-IR" sz="1800" kern="12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kern="1200" dirty="0" err="1">
                <a:solidFill>
                  <a:schemeClr val="tx1"/>
                </a:solidFill>
                <a:cs typeface="B Nazanin" panose="00000400000000000000" pitchFamily="2" charset="-78"/>
              </a:rPr>
              <a:t>پروتئینهای</a:t>
            </a:r>
            <a:r>
              <a:rPr lang="fa-IR" sz="1800" kern="1200" dirty="0">
                <a:solidFill>
                  <a:schemeClr val="tx1"/>
                </a:solidFill>
                <a:cs typeface="B Nazanin" panose="00000400000000000000" pitchFamily="2" charset="-78"/>
              </a:rPr>
              <a:t> سیستم کمپلمان توسط سلولهای متفاوتی ساخته می شوند که در این رابطه </a:t>
            </a:r>
            <a:r>
              <a:rPr lang="fa-IR" sz="1800" kern="1200" dirty="0" err="1">
                <a:solidFill>
                  <a:schemeClr val="tx1"/>
                </a:solidFill>
                <a:cs typeface="B Nazanin" panose="00000400000000000000" pitchFamily="2" charset="-78"/>
              </a:rPr>
              <a:t>مونوسیتها</a:t>
            </a:r>
            <a:r>
              <a:rPr lang="fa-IR" sz="1800" kern="1200" dirty="0">
                <a:solidFill>
                  <a:schemeClr val="tx1"/>
                </a:solidFill>
                <a:cs typeface="B Nazanin" panose="00000400000000000000" pitchFamily="2" charset="-78"/>
              </a:rPr>
              <a:t> یا ماکروفاژها، و سلولهای </a:t>
            </a:r>
            <a:r>
              <a:rPr lang="fa-IR" sz="1800" kern="1200" dirty="0" err="1">
                <a:solidFill>
                  <a:schemeClr val="tx1"/>
                </a:solidFill>
                <a:cs typeface="B Nazanin" panose="00000400000000000000" pitchFamily="2" charset="-78"/>
              </a:rPr>
              <a:t>پارانشیم</a:t>
            </a:r>
            <a:r>
              <a:rPr lang="fa-IR" sz="1800" kern="1200" dirty="0">
                <a:solidFill>
                  <a:schemeClr val="tx1"/>
                </a:solidFill>
                <a:cs typeface="B Nazanin" panose="00000400000000000000" pitchFamily="2" charset="-78"/>
              </a:rPr>
              <a:t> کبدی را می توان نام برد</a:t>
            </a:r>
          </a:p>
          <a:p>
            <a:pPr marL="285750" indent="-285750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endParaRPr lang="fa-IR" sz="1800" dirty="0">
              <a:solidFill>
                <a:schemeClr val="accent2"/>
              </a:solidFill>
              <a:cs typeface="B Nazanin" pitchFamily="2" charset="-78"/>
            </a:endParaRPr>
          </a:p>
          <a:p>
            <a:pPr marL="285750" indent="-285750" eaLnBrk="1" hangingPunct="1">
              <a:lnSpc>
                <a:spcPct val="90000"/>
              </a:lnSpc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chemeClr val="accent2"/>
                </a:solidFill>
                <a:cs typeface="B Nazanin" pitchFamily="2" charset="-78"/>
              </a:rPr>
              <a:t>C3</a:t>
            </a:r>
            <a:r>
              <a:rPr lang="fa-IR" sz="1800" dirty="0">
                <a:solidFill>
                  <a:schemeClr val="accent2"/>
                </a:solidFill>
                <a:cs typeface="B Nazanin" pitchFamily="2" charset="-78"/>
              </a:rPr>
              <a:t> بیشترین جزء کمپلمان </a:t>
            </a:r>
            <a:r>
              <a:rPr lang="fa-IR" sz="1800" dirty="0" err="1">
                <a:solidFill>
                  <a:schemeClr val="accent2"/>
                </a:solidFill>
                <a:cs typeface="B Nazanin" pitchFamily="2" charset="-78"/>
              </a:rPr>
              <a:t>ومهمترین</a:t>
            </a:r>
            <a:r>
              <a:rPr lang="fa-IR" sz="1800" dirty="0">
                <a:solidFill>
                  <a:schemeClr val="accent2"/>
                </a:solidFill>
                <a:cs typeface="B Nazanin" pitchFamily="2" charset="-78"/>
              </a:rPr>
              <a:t> آن ها می باشد</a:t>
            </a:r>
            <a:r>
              <a:rPr lang="fa-IR" sz="1800" dirty="0">
                <a:cs typeface="B Nazanin" pitchFamily="2" charset="-78"/>
              </a:rPr>
              <a:t> </a:t>
            </a:r>
            <a:endParaRPr lang="en-US" sz="1800" dirty="0">
              <a:cs typeface="B Nazanin" pitchFamily="2" charset="-78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1944"/>
            <a:ext cx="8229600" cy="1143000"/>
          </a:xfrm>
        </p:spPr>
        <p:txBody>
          <a:bodyPr/>
          <a:lstStyle/>
          <a:p>
            <a:pPr algn="r"/>
            <a:r>
              <a:rPr lang="fa-IR" sz="3200" b="1" dirty="0">
                <a:cs typeface="B Nazanin" pitchFamily="2" charset="-78"/>
              </a:rPr>
              <a:t>راههای فعال شدن پروتئینهای سیستم کمپلمان</a:t>
            </a:r>
            <a:endParaRPr lang="fa-IR" sz="3200" dirty="0">
              <a:cs typeface="B Nazanin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4525963"/>
          </a:xfrm>
        </p:spPr>
        <p:txBody>
          <a:bodyPr/>
          <a:lstStyle/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sz="2800" dirty="0">
                <a:cs typeface="B Nazanin" pitchFamily="2" charset="-78"/>
              </a:rPr>
              <a:t> مسیر کلاسیک</a:t>
            </a:r>
            <a:r>
              <a:rPr lang="en-US" sz="2800" dirty="0">
                <a:latin typeface="Cambria" pitchFamily="18" charset="0"/>
                <a:cs typeface="B Nazanin" pitchFamily="2" charset="-78"/>
              </a:rPr>
              <a:t>Classical pathway</a:t>
            </a: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fa-IR" sz="2800" dirty="0">
              <a:cs typeface="B Nazanin" pitchFamily="2" charset="-78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sz="2800" dirty="0">
                <a:cs typeface="B Nazanin" pitchFamily="2" charset="-78"/>
              </a:rPr>
              <a:t>مسیر آلترناتیو</a:t>
            </a:r>
            <a:r>
              <a:rPr lang="en-US" sz="2800" dirty="0">
                <a:cs typeface="B Nazanin" pitchFamily="2" charset="-78"/>
              </a:rPr>
              <a:t> </a:t>
            </a:r>
            <a:r>
              <a:rPr lang="en-US" sz="2800" dirty="0">
                <a:latin typeface="Cambria" pitchFamily="18" charset="0"/>
                <a:cs typeface="B Nazanin" pitchFamily="2" charset="-78"/>
              </a:rPr>
              <a:t>Alternative  pathway</a:t>
            </a:r>
            <a:endParaRPr lang="fa-IR" sz="2800" dirty="0">
              <a:latin typeface="Cambria" pitchFamily="18" charset="0"/>
              <a:cs typeface="B Nazanin" pitchFamily="2" charset="-78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endParaRPr lang="fa-IR" sz="2800" dirty="0">
              <a:cs typeface="B Nazanin" pitchFamily="2" charset="-78"/>
            </a:endParaRPr>
          </a:p>
          <a:p>
            <a:pPr>
              <a:buClr>
                <a:srgbClr val="C00000"/>
              </a:buClr>
              <a:buFont typeface="Wingdings" pitchFamily="2" charset="2"/>
              <a:buChar char="Ø"/>
            </a:pPr>
            <a:r>
              <a:rPr lang="fa-IR" sz="2800" dirty="0">
                <a:cs typeface="B Nazanin" pitchFamily="2" charset="-78"/>
              </a:rPr>
              <a:t>مسیر </a:t>
            </a:r>
            <a:r>
              <a:rPr lang="fa-IR" sz="2800" dirty="0" err="1">
                <a:cs typeface="B Nazanin" pitchFamily="2" charset="-78"/>
              </a:rPr>
              <a:t>لکتین</a:t>
            </a:r>
            <a:r>
              <a:rPr lang="en-US" sz="2800" dirty="0">
                <a:latin typeface="Cambria" pitchFamily="18" charset="0"/>
                <a:cs typeface="B Nazanin" pitchFamily="2" charset="-78"/>
              </a:rPr>
              <a:t>Mannan – binding lectin </a:t>
            </a:r>
            <a:endParaRPr lang="fa-IR" sz="28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42898" y="1628800"/>
            <a:ext cx="8258204" cy="796908"/>
          </a:xfrm>
        </p:spPr>
        <p:txBody>
          <a:bodyPr/>
          <a:lstStyle/>
          <a:p>
            <a:pPr algn="ctr" eaLnBrk="1" hangingPunct="1">
              <a:defRPr/>
            </a:pPr>
            <a:r>
              <a:rPr lang="en-US" sz="36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Classical Pathway Activator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5732" y="2711460"/>
            <a:ext cx="8229600" cy="4525963"/>
          </a:xfrm>
        </p:spPr>
        <p:txBody>
          <a:bodyPr/>
          <a:lstStyle/>
          <a:p>
            <a:pPr eaLnBrk="1" hangingPunct="1">
              <a:defRPr/>
            </a:pPr>
            <a:r>
              <a:rPr lang="fa-IR" dirty="0">
                <a:cs typeface="B Nazanin" pitchFamily="2" charset="-78"/>
              </a:rPr>
              <a:t>فعال کننده های ایمونولوژیک : </a:t>
            </a:r>
            <a:r>
              <a:rPr lang="fa-IR" sz="2800" dirty="0">
                <a:cs typeface="B Nazanin" pitchFamily="2" charset="-78"/>
              </a:rPr>
              <a:t>کمپلکس آنتی ژن آنتی بادی </a:t>
            </a:r>
            <a:endParaRPr lang="fa-IR" dirty="0">
              <a:cs typeface="B Nazanin" pitchFamily="2" charset="-78"/>
            </a:endParaRPr>
          </a:p>
          <a:p>
            <a:pPr>
              <a:defRPr/>
            </a:pPr>
            <a:r>
              <a:rPr lang="fa-IR" dirty="0">
                <a:cs typeface="B Nazanin" pitchFamily="2" charset="-78"/>
              </a:rPr>
              <a:t>فعال کننده های غیر ایمونولوژیک: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CRP  </a:t>
            </a:r>
            <a:endParaRPr lang="en-US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67" y="2412306"/>
            <a:ext cx="8856662" cy="3465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253221" y="1772816"/>
            <a:ext cx="863755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0"/>
            <a:r>
              <a:rPr kumimoji="1" lang="en-US" altLang="zh-CN" sz="2400" b="1" dirty="0">
                <a:solidFill>
                  <a:srgbClr val="008000"/>
                </a:solidFill>
                <a:latin typeface="Cambria" pitchFamily="18" charset="0"/>
                <a:ea typeface="宋体" pitchFamily="2" charset="-122"/>
              </a:rPr>
              <a:t>Complement Components involved in the classical pathway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5851" y="1340768"/>
            <a:ext cx="7132297" cy="850218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Cambria" pitchFamily="18" charset="0"/>
              </a:rPr>
              <a:t>Classical Pathway </a:t>
            </a:r>
            <a:br>
              <a:rPr lang="en-US" sz="4000" dirty="0">
                <a:latin typeface="Cambria" pitchFamily="18" charset="0"/>
              </a:rPr>
            </a:br>
            <a:r>
              <a:rPr lang="en-US" sz="4000" dirty="0">
                <a:latin typeface="Cambria" pitchFamily="18" charset="0"/>
              </a:rPr>
              <a:t>C1: </a:t>
            </a:r>
            <a:r>
              <a:rPr lang="en-US" sz="4000" b="1" i="1" dirty="0">
                <a:latin typeface="Cambria" pitchFamily="18" charset="0"/>
              </a:rPr>
              <a:t>The Recognition Unit</a:t>
            </a:r>
          </a:p>
        </p:txBody>
      </p:sp>
      <p:pic>
        <p:nvPicPr>
          <p:cNvPr id="17413" name="Picture 5" descr="C1qACT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60925" y="2510646"/>
            <a:ext cx="2782675" cy="3922489"/>
          </a:xfrm>
          <a:noFill/>
          <a:ln/>
        </p:spPr>
      </p:pic>
      <p:pic>
        <p:nvPicPr>
          <p:cNvPr id="4" name="Picture 4" descr="c5"/>
          <p:cNvPicPr>
            <a:picLocks noChangeAspect="1" noChangeArrowheads="1"/>
          </p:cNvPicPr>
          <p:nvPr/>
        </p:nvPicPr>
        <p:blipFill>
          <a:blip r:embed="rId4"/>
          <a:srcRect l="21227" t="7813" r="27476" b="56250"/>
          <a:stretch>
            <a:fillRect/>
          </a:stretch>
        </p:blipFill>
        <p:spPr>
          <a:xfrm>
            <a:off x="5937956" y="2624933"/>
            <a:ext cx="2199248" cy="1744231"/>
          </a:xfrm>
          <a:prstGeom prst="rect">
            <a:avLst/>
          </a:prstGeom>
          <a:noFill/>
          <a:ln/>
        </p:spPr>
      </p:pic>
    </p:spTree>
  </p:cSld>
  <p:clrMapOvr>
    <a:masterClrMapping/>
  </p:clrMapOvr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3">
  <a:themeElements>
    <a:clrScheme name="">
      <a:dk1>
        <a:srgbClr val="183883"/>
      </a:dk1>
      <a:lt1>
        <a:srgbClr val="FFFFFF"/>
      </a:lt1>
      <a:dk2>
        <a:srgbClr val="183883"/>
      </a:dk2>
      <a:lt2>
        <a:srgbClr val="808080"/>
      </a:lt2>
      <a:accent1>
        <a:srgbClr val="D4E3F7"/>
      </a:accent1>
      <a:accent2>
        <a:srgbClr val="0067AF"/>
      </a:accent2>
      <a:accent3>
        <a:srgbClr val="FFFFFF"/>
      </a:accent3>
      <a:accent4>
        <a:srgbClr val="132E6F"/>
      </a:accent4>
      <a:accent5>
        <a:srgbClr val="E6EFFA"/>
      </a:accent5>
      <a:accent6>
        <a:srgbClr val="005D9E"/>
      </a:accent6>
      <a:hlink>
        <a:srgbClr val="365B91"/>
      </a:hlink>
      <a:folHlink>
        <a:srgbClr val="0099AF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000" b="1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183883"/>
        </a:dk1>
        <a:lt1>
          <a:srgbClr val="FFFFFF"/>
        </a:lt1>
        <a:dk2>
          <a:srgbClr val="000000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5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333399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6">
        <a:dk1>
          <a:srgbClr val="183883"/>
        </a:dk1>
        <a:lt1>
          <a:srgbClr val="FFFFFF"/>
        </a:lt1>
        <a:dk2>
          <a:srgbClr val="183883"/>
        </a:dk2>
        <a:lt2>
          <a:srgbClr val="808080"/>
        </a:lt2>
        <a:accent1>
          <a:srgbClr val="D4E3F7"/>
        </a:accent1>
        <a:accent2>
          <a:srgbClr val="0067AF"/>
        </a:accent2>
        <a:accent3>
          <a:srgbClr val="FFFFFF"/>
        </a:accent3>
        <a:accent4>
          <a:srgbClr val="132E6F"/>
        </a:accent4>
        <a:accent5>
          <a:srgbClr val="E6EFFA"/>
        </a:accent5>
        <a:accent6>
          <a:srgbClr val="005D9E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2">
  <a:themeElements>
    <a:clrScheme name="Modèle par défau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èle par défaut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_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9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Theme7</Template>
  <TotalTime>2310</TotalTime>
  <Words>1829</Words>
  <Application>Microsoft Office PowerPoint</Application>
  <PresentationFormat>On-screen Show (4:3)</PresentationFormat>
  <Paragraphs>189</Paragraphs>
  <Slides>31</Slides>
  <Notes>20</Notes>
  <HiddenSlides>0</HiddenSlides>
  <MMClips>0</MMClips>
  <ScaleCrop>false</ScaleCrop>
  <HeadingPairs>
    <vt:vector size="8" baseType="variant">
      <vt:variant>
        <vt:lpstr>Fonts Used</vt:lpstr>
      </vt:variant>
      <vt:variant>
        <vt:i4>17</vt:i4>
      </vt:variant>
      <vt:variant>
        <vt:lpstr>Theme</vt:lpstr>
      </vt:variant>
      <vt:variant>
        <vt:i4>8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31</vt:i4>
      </vt:variant>
    </vt:vector>
  </HeadingPairs>
  <TitlesOfParts>
    <vt:vector size="59" baseType="lpstr">
      <vt:lpstr>宋体</vt:lpstr>
      <vt:lpstr>Arial</vt:lpstr>
      <vt:lpstr>B Nazanin</vt:lpstr>
      <vt:lpstr>BNazanin</vt:lpstr>
      <vt:lpstr>Calibri</vt:lpstr>
      <vt:lpstr>Cambria</vt:lpstr>
      <vt:lpstr>Century Gothic</vt:lpstr>
      <vt:lpstr>Franklin Gothic Book</vt:lpstr>
      <vt:lpstr>IRANSans</vt:lpstr>
      <vt:lpstr>Monotype Sorts</vt:lpstr>
      <vt:lpstr>Perpetua</vt:lpstr>
      <vt:lpstr>Tahoma</vt:lpstr>
      <vt:lpstr>Times New Roman</vt:lpstr>
      <vt:lpstr>Verdana</vt:lpstr>
      <vt:lpstr>Wingdings</vt:lpstr>
      <vt:lpstr>Wingdings 2</vt:lpstr>
      <vt:lpstr>Wingdings 3</vt:lpstr>
      <vt:lpstr>Office Theme</vt:lpstr>
      <vt:lpstr>Theme3</vt:lpstr>
      <vt:lpstr>Equity</vt:lpstr>
      <vt:lpstr>Theme2</vt:lpstr>
      <vt:lpstr>Verve</vt:lpstr>
      <vt:lpstr>1_Equity</vt:lpstr>
      <vt:lpstr>Theme9</vt:lpstr>
      <vt:lpstr>3_Equity</vt:lpstr>
      <vt:lpstr>Photo Editor Photo</vt:lpstr>
      <vt:lpstr>Image</vt:lpstr>
      <vt:lpstr>PI3</vt:lpstr>
      <vt:lpstr>Complement  &amp; Inflammation response </vt:lpstr>
      <vt:lpstr>کشف کمپلمان</vt:lpstr>
      <vt:lpstr>PowerPoint Presentation</vt:lpstr>
      <vt:lpstr>نامگذاری پروتئین های کمپلمان</vt:lpstr>
      <vt:lpstr>Complement components</vt:lpstr>
      <vt:lpstr>راههای فعال شدن پروتئینهای سیستم کمپلمان</vt:lpstr>
      <vt:lpstr>Classical Pathway Activator</vt:lpstr>
      <vt:lpstr>PowerPoint Presentation</vt:lpstr>
      <vt:lpstr>Classical Pathway  C1: The Recognition Unit</vt:lpstr>
      <vt:lpstr>PowerPoint Presentation</vt:lpstr>
      <vt:lpstr>PowerPoint Presentation</vt:lpstr>
      <vt:lpstr>PowerPoint Presentation</vt:lpstr>
      <vt:lpstr>PowerPoint Presentation</vt:lpstr>
      <vt:lpstr>بطورخلاصه </vt:lpstr>
      <vt:lpstr>The Membrane Attack Complex</vt:lpstr>
      <vt:lpstr>PowerPoint Presentation</vt:lpstr>
      <vt:lpstr>PowerPoint Presentation</vt:lpstr>
      <vt:lpstr>PowerPoint Presentation</vt:lpstr>
      <vt:lpstr>PowerPoint Presentation</vt:lpstr>
      <vt:lpstr>خواص بيولوژيکي قطعات کمپلمان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Inflammation </vt:lpstr>
      <vt:lpstr>علائم التهاب</vt:lpstr>
      <vt:lpstr>چگونگی پاسخ التهابی</vt:lpstr>
      <vt:lpstr>رخدادهای مهم التهاب</vt:lpstr>
      <vt:lpstr>PowerPoint Presentation</vt:lpstr>
      <vt:lpstr>PowerPoint Presentation</vt:lpstr>
    </vt:vector>
  </TitlesOfParts>
  <Company>HCC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Complement </dc:title>
  <dc:creator>Hadish</dc:creator>
  <cp:lastModifiedBy>notebook</cp:lastModifiedBy>
  <cp:revision>137</cp:revision>
  <dcterms:created xsi:type="dcterms:W3CDTF">2012-06-25T18:27:48Z</dcterms:created>
  <dcterms:modified xsi:type="dcterms:W3CDTF">2026-02-25T05:58:59Z</dcterms:modified>
</cp:coreProperties>
</file>