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0" r:id="rId1"/>
  </p:sldMasterIdLst>
  <p:notesMasterIdLst>
    <p:notesMasterId r:id="rId41"/>
  </p:notesMasterIdLst>
  <p:handoutMasterIdLst>
    <p:handoutMasterId r:id="rId42"/>
  </p:handoutMasterIdLst>
  <p:sldIdLst>
    <p:sldId id="256" r:id="rId2"/>
    <p:sldId id="269" r:id="rId3"/>
    <p:sldId id="307" r:id="rId4"/>
    <p:sldId id="270" r:id="rId5"/>
    <p:sldId id="341" r:id="rId6"/>
    <p:sldId id="364" r:id="rId7"/>
    <p:sldId id="308" r:id="rId8"/>
    <p:sldId id="309" r:id="rId9"/>
    <p:sldId id="310" r:id="rId10"/>
    <p:sldId id="311" r:id="rId11"/>
    <p:sldId id="312" r:id="rId12"/>
    <p:sldId id="365" r:id="rId13"/>
    <p:sldId id="273" r:id="rId14"/>
    <p:sldId id="313" r:id="rId15"/>
    <p:sldId id="314" r:id="rId16"/>
    <p:sldId id="344" r:id="rId17"/>
    <p:sldId id="367" r:id="rId18"/>
    <p:sldId id="345" r:id="rId19"/>
    <p:sldId id="366" r:id="rId20"/>
    <p:sldId id="317" r:id="rId21"/>
    <p:sldId id="342" r:id="rId22"/>
    <p:sldId id="369" r:id="rId23"/>
    <p:sldId id="377" r:id="rId24"/>
    <p:sldId id="368" r:id="rId25"/>
    <p:sldId id="318" r:id="rId26"/>
    <p:sldId id="319" r:id="rId27"/>
    <p:sldId id="343" r:id="rId28"/>
    <p:sldId id="372" r:id="rId29"/>
    <p:sldId id="320" r:id="rId30"/>
    <p:sldId id="325" r:id="rId31"/>
    <p:sldId id="321" r:id="rId32"/>
    <p:sldId id="340" r:id="rId33"/>
    <p:sldId id="326" r:id="rId34"/>
    <p:sldId id="323" r:id="rId35"/>
    <p:sldId id="327" r:id="rId36"/>
    <p:sldId id="330" r:id="rId37"/>
    <p:sldId id="329" r:id="rId38"/>
    <p:sldId id="373" r:id="rId39"/>
    <p:sldId id="271" r:id="rId40"/>
  </p:sldIdLst>
  <p:sldSz cx="9144000" cy="6858000" type="screen4x3"/>
  <p:notesSz cx="7053263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506" autoAdjust="0"/>
  </p:normalViewPr>
  <p:slideViewPr>
    <p:cSldViewPr>
      <p:cViewPr varScale="1">
        <p:scale>
          <a:sx n="87" d="100"/>
          <a:sy n="87" d="100"/>
        </p:scale>
        <p:origin x="1330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78243E-C2E4-48F5-8184-0F0EF2304C2A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145288AA-8C17-4000-A9C9-8AC73C15A21A}">
      <dgm:prSet phldrT="[Text]"/>
      <dgm:spPr/>
      <dgm:t>
        <a:bodyPr/>
        <a:lstStyle/>
        <a:p>
          <a:pPr rtl="1"/>
          <a:r>
            <a:rPr lang="fa-IR" b="1" dirty="0">
              <a:cs typeface="B Nazanin" pitchFamily="2" charset="-78"/>
            </a:rPr>
            <a:t>سیری و کاهش اشتها </a:t>
          </a:r>
        </a:p>
      </dgm:t>
    </dgm:pt>
    <dgm:pt modelId="{0781E342-7F0A-480A-9969-881092C3584B}" type="parTrans" cxnId="{942BDE8E-7BFC-4B7A-81CF-F5B991CBB323}">
      <dgm:prSet/>
      <dgm:spPr/>
      <dgm:t>
        <a:bodyPr/>
        <a:lstStyle/>
        <a:p>
          <a:pPr rtl="1"/>
          <a:endParaRPr lang="fa-IR"/>
        </a:p>
      </dgm:t>
    </dgm:pt>
    <dgm:pt modelId="{9C730329-2CB8-4D96-B8C6-D5B55EABF4F8}" type="sibTrans" cxnId="{942BDE8E-7BFC-4B7A-81CF-F5B991CBB323}">
      <dgm:prSet/>
      <dgm:spPr/>
      <dgm:t>
        <a:bodyPr/>
        <a:lstStyle/>
        <a:p>
          <a:pPr rtl="1"/>
          <a:endParaRPr lang="fa-IR"/>
        </a:p>
      </dgm:t>
    </dgm:pt>
    <dgm:pt modelId="{869D0348-F427-4932-8F73-072F0C4AB270}">
      <dgm:prSet phldrT="[Text]" custT="1"/>
      <dgm:spPr/>
      <dgm:t>
        <a:bodyPr/>
        <a:lstStyle/>
        <a:p>
          <a:pPr rtl="1"/>
          <a:r>
            <a:rPr lang="fa-IR" sz="1400" b="1" dirty="0">
              <a:solidFill>
                <a:srgbClr val="FFFF00"/>
              </a:solidFill>
              <a:cs typeface="B Nazanin" pitchFamily="2" charset="-78"/>
            </a:rPr>
            <a:t>تأخیر در تخلیه معده و جذب مواد مغذی</a:t>
          </a:r>
        </a:p>
      </dgm:t>
    </dgm:pt>
    <dgm:pt modelId="{8FC04970-C947-49C8-9AE4-BB0984E0323F}" type="parTrans" cxnId="{BB6A188B-AC59-4BB1-9290-E0375D10E283}">
      <dgm:prSet/>
      <dgm:spPr/>
      <dgm:t>
        <a:bodyPr/>
        <a:lstStyle/>
        <a:p>
          <a:pPr rtl="1"/>
          <a:endParaRPr lang="fa-IR"/>
        </a:p>
      </dgm:t>
    </dgm:pt>
    <dgm:pt modelId="{BBEA35A7-017C-4E3D-98AA-C976B86E6661}" type="sibTrans" cxnId="{BB6A188B-AC59-4BB1-9290-E0375D10E283}">
      <dgm:prSet/>
      <dgm:spPr/>
      <dgm:t>
        <a:bodyPr/>
        <a:lstStyle/>
        <a:p>
          <a:pPr rtl="1"/>
          <a:endParaRPr lang="fa-IR"/>
        </a:p>
      </dgm:t>
    </dgm:pt>
    <dgm:pt modelId="{1FA1F32F-9975-457C-9116-85187BBF72F6}">
      <dgm:prSet phldrT="[Text]" custT="1"/>
      <dgm:spPr/>
      <dgm:t>
        <a:bodyPr/>
        <a:lstStyle/>
        <a:p>
          <a:pPr rtl="1"/>
          <a:r>
            <a:rPr lang="fa-IR" sz="1400" b="1" dirty="0">
              <a:solidFill>
                <a:srgbClr val="FFFF00"/>
              </a:solidFill>
              <a:cs typeface="B Nazanin" pitchFamily="2" charset="-78"/>
            </a:rPr>
            <a:t>افزایش هورمونهای گوارشی سیر کننده ؟</a:t>
          </a:r>
        </a:p>
      </dgm:t>
    </dgm:pt>
    <dgm:pt modelId="{268A590C-9E40-492D-9861-8F122F2D9CCB}" type="parTrans" cxnId="{9BC92C89-3B82-4954-BC66-8EB13002CFA1}">
      <dgm:prSet/>
      <dgm:spPr/>
      <dgm:t>
        <a:bodyPr/>
        <a:lstStyle/>
        <a:p>
          <a:pPr rtl="1"/>
          <a:endParaRPr lang="fa-IR"/>
        </a:p>
      </dgm:t>
    </dgm:pt>
    <dgm:pt modelId="{DFB53296-5DC7-4852-B74E-71F137E98832}" type="sibTrans" cxnId="{9BC92C89-3B82-4954-BC66-8EB13002CFA1}">
      <dgm:prSet/>
      <dgm:spPr/>
      <dgm:t>
        <a:bodyPr/>
        <a:lstStyle/>
        <a:p>
          <a:pPr rtl="1"/>
          <a:endParaRPr lang="fa-IR"/>
        </a:p>
      </dgm:t>
    </dgm:pt>
    <dgm:pt modelId="{F19F4862-1C21-49F4-8AE8-5C885DF0457C}">
      <dgm:prSet phldrT="[Text]" custT="1"/>
      <dgm:spPr/>
      <dgm:t>
        <a:bodyPr/>
        <a:lstStyle/>
        <a:p>
          <a:pPr algn="ctr" rtl="1"/>
          <a:r>
            <a:rPr lang="fa-IR" sz="1400" b="1" dirty="0">
              <a:solidFill>
                <a:srgbClr val="FFFF00"/>
              </a:solidFill>
              <a:cs typeface="B Nazanin" pitchFamily="2" charset="-78"/>
            </a:rPr>
            <a:t>طبیعت حجیم غذاهای پر فیبر</a:t>
          </a:r>
        </a:p>
      </dgm:t>
    </dgm:pt>
    <dgm:pt modelId="{E4AE3518-0C8B-4FE0-92BC-4A5D5B5DF8C2}" type="parTrans" cxnId="{08390728-9875-44CF-9120-D6BA117BB4E3}">
      <dgm:prSet/>
      <dgm:spPr/>
      <dgm:t>
        <a:bodyPr/>
        <a:lstStyle/>
        <a:p>
          <a:pPr rtl="1"/>
          <a:endParaRPr lang="fa-IR"/>
        </a:p>
      </dgm:t>
    </dgm:pt>
    <dgm:pt modelId="{2EAFB88C-C87C-45E6-9582-7179782E27F8}" type="sibTrans" cxnId="{08390728-9875-44CF-9120-D6BA117BB4E3}">
      <dgm:prSet/>
      <dgm:spPr/>
      <dgm:t>
        <a:bodyPr/>
        <a:lstStyle/>
        <a:p>
          <a:pPr rtl="1"/>
          <a:endParaRPr lang="fa-IR"/>
        </a:p>
      </dgm:t>
    </dgm:pt>
    <dgm:pt modelId="{BA236A45-A326-4CB2-A6D5-76353316B411}">
      <dgm:prSet phldrT="[Text]" custT="1"/>
      <dgm:spPr/>
      <dgm:t>
        <a:bodyPr/>
        <a:lstStyle/>
        <a:p>
          <a:pPr rtl="1"/>
          <a:r>
            <a:rPr lang="fa-IR" sz="1400" b="1" dirty="0">
              <a:solidFill>
                <a:srgbClr val="FFFF00"/>
              </a:solidFill>
              <a:cs typeface="B Nazanin" pitchFamily="2" charset="-78"/>
            </a:rPr>
            <a:t>هضم و جذب ناقص و انرژی کمتر حاصل از فیبرها</a:t>
          </a:r>
        </a:p>
      </dgm:t>
    </dgm:pt>
    <dgm:pt modelId="{B66D1D7E-C6D4-4058-ABB2-C39C917C6EA0}" type="parTrans" cxnId="{70BBBA64-CACF-499F-9499-D703E9C1A83D}">
      <dgm:prSet/>
      <dgm:spPr/>
      <dgm:t>
        <a:bodyPr/>
        <a:lstStyle/>
        <a:p>
          <a:pPr rtl="1"/>
          <a:endParaRPr lang="fa-IR"/>
        </a:p>
      </dgm:t>
    </dgm:pt>
    <dgm:pt modelId="{D362E7AD-91CE-4421-952B-667DD2829B03}" type="sibTrans" cxnId="{70BBBA64-CACF-499F-9499-D703E9C1A83D}">
      <dgm:prSet/>
      <dgm:spPr/>
      <dgm:t>
        <a:bodyPr/>
        <a:lstStyle/>
        <a:p>
          <a:pPr rtl="1"/>
          <a:endParaRPr lang="fa-IR"/>
        </a:p>
      </dgm:t>
    </dgm:pt>
    <dgm:pt modelId="{C55BDCAD-A114-4BEB-B6ED-92244868CAE7}">
      <dgm:prSet phldrT="[Text]" custRadScaleRad="101745" custRadScaleInc="23619"/>
      <dgm:spPr/>
      <dgm:t>
        <a:bodyPr/>
        <a:lstStyle/>
        <a:p>
          <a:pPr rtl="1"/>
          <a:endParaRPr lang="fa-IR" dirty="0"/>
        </a:p>
      </dgm:t>
    </dgm:pt>
    <dgm:pt modelId="{07F6922D-FB7F-4A31-AB1E-BB7DD4F099FF}" type="parTrans" cxnId="{09BEC8A9-3732-4AE9-A306-20176067BEBD}">
      <dgm:prSet/>
      <dgm:spPr/>
      <dgm:t>
        <a:bodyPr/>
        <a:lstStyle/>
        <a:p>
          <a:pPr rtl="1"/>
          <a:endParaRPr lang="fa-IR"/>
        </a:p>
      </dgm:t>
    </dgm:pt>
    <dgm:pt modelId="{5B9D11A6-0DB3-45ED-8DB3-82C36E4BD907}" type="sibTrans" cxnId="{09BEC8A9-3732-4AE9-A306-20176067BEBD}">
      <dgm:prSet/>
      <dgm:spPr/>
      <dgm:t>
        <a:bodyPr/>
        <a:lstStyle/>
        <a:p>
          <a:pPr rtl="1"/>
          <a:endParaRPr lang="fa-IR"/>
        </a:p>
      </dgm:t>
    </dgm:pt>
    <dgm:pt modelId="{34BA3ED6-A2BB-4C14-8C6A-A6B426C7EFE9}">
      <dgm:prSet custRadScaleRad="103829" custRadScaleInc="75180"/>
      <dgm:spPr/>
      <dgm:t>
        <a:bodyPr/>
        <a:lstStyle/>
        <a:p>
          <a:pPr rtl="1"/>
          <a:endParaRPr lang="fa-IR" dirty="0"/>
        </a:p>
      </dgm:t>
    </dgm:pt>
    <dgm:pt modelId="{92A61F48-825F-4A60-9B95-8323C93D94DC}" type="parTrans" cxnId="{9D5F6B3B-D55A-4D50-85D1-DF68F96A04EE}">
      <dgm:prSet/>
      <dgm:spPr/>
      <dgm:t>
        <a:bodyPr/>
        <a:lstStyle/>
        <a:p>
          <a:pPr rtl="1"/>
          <a:endParaRPr lang="fa-IR"/>
        </a:p>
      </dgm:t>
    </dgm:pt>
    <dgm:pt modelId="{D7F7232D-8F78-499B-B05E-0554EA6FEB71}" type="sibTrans" cxnId="{9D5F6B3B-D55A-4D50-85D1-DF68F96A04EE}">
      <dgm:prSet/>
      <dgm:spPr/>
      <dgm:t>
        <a:bodyPr/>
        <a:lstStyle/>
        <a:p>
          <a:pPr rtl="1"/>
          <a:endParaRPr lang="fa-IR"/>
        </a:p>
      </dgm:t>
    </dgm:pt>
    <dgm:pt modelId="{17070F7C-283B-4D9B-B17F-42EC88C2F41A}">
      <dgm:prSet custRadScaleRad="103829" custRadScaleInc="75180"/>
      <dgm:spPr/>
      <dgm:t>
        <a:bodyPr/>
        <a:lstStyle/>
        <a:p>
          <a:endParaRPr lang="en-US"/>
        </a:p>
      </dgm:t>
    </dgm:pt>
    <dgm:pt modelId="{873B2A9F-4BFC-4A81-AC40-A55408429CB1}" type="parTrans" cxnId="{90DE285B-FDDF-4F1F-B835-6A0886EF37CD}">
      <dgm:prSet/>
      <dgm:spPr/>
      <dgm:t>
        <a:bodyPr/>
        <a:lstStyle/>
        <a:p>
          <a:pPr rtl="1"/>
          <a:endParaRPr lang="fa-IR"/>
        </a:p>
      </dgm:t>
    </dgm:pt>
    <dgm:pt modelId="{D287ED5B-F7AA-4DAF-8E0D-7CEBFFB085F0}" type="sibTrans" cxnId="{90DE285B-FDDF-4F1F-B835-6A0886EF37CD}">
      <dgm:prSet/>
      <dgm:spPr/>
      <dgm:t>
        <a:bodyPr/>
        <a:lstStyle/>
        <a:p>
          <a:endParaRPr lang="en-US"/>
        </a:p>
      </dgm:t>
    </dgm:pt>
    <dgm:pt modelId="{BEF17A1A-80F2-49BA-B2B9-FF9584CB2D08}">
      <dgm:prSet custRadScaleRad="103829" custRadScaleInc="75180"/>
      <dgm:spPr/>
      <dgm:t>
        <a:bodyPr/>
        <a:lstStyle/>
        <a:p>
          <a:endParaRPr lang="en-US"/>
        </a:p>
      </dgm:t>
    </dgm:pt>
    <dgm:pt modelId="{BD3C9AEF-A189-44C0-A860-5DE3E0AB8A9F}" type="parTrans" cxnId="{B8F205DA-0E1D-4C19-A908-A1D2C6AB9930}">
      <dgm:prSet/>
      <dgm:spPr/>
      <dgm:t>
        <a:bodyPr/>
        <a:lstStyle/>
        <a:p>
          <a:pPr rtl="1"/>
          <a:endParaRPr lang="fa-IR"/>
        </a:p>
      </dgm:t>
    </dgm:pt>
    <dgm:pt modelId="{2E85449E-205B-4AB9-AD6A-8CC9590B753A}" type="sibTrans" cxnId="{B8F205DA-0E1D-4C19-A908-A1D2C6AB9930}">
      <dgm:prSet/>
      <dgm:spPr/>
      <dgm:t>
        <a:bodyPr/>
        <a:lstStyle/>
        <a:p>
          <a:endParaRPr lang="en-US"/>
        </a:p>
      </dgm:t>
    </dgm:pt>
    <dgm:pt modelId="{F37C5ED9-7886-4636-BD6F-2C75263BF1A0}" type="pres">
      <dgm:prSet presAssocID="{6978243E-C2E4-48F5-8184-0F0EF2304C2A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0D45B5E-F622-4C4B-B1C3-B1BE6476AD5F}" type="pres">
      <dgm:prSet presAssocID="{145288AA-8C17-4000-A9C9-8AC73C15A21A}" presName="centerShape" presStyleLbl="node0" presStyleIdx="0" presStyleCnt="1"/>
      <dgm:spPr/>
    </dgm:pt>
    <dgm:pt modelId="{5EC32965-7B4B-475C-9567-389B149C716B}" type="pres">
      <dgm:prSet presAssocID="{8FC04970-C947-49C8-9AE4-BB0984E0323F}" presName="Name9" presStyleLbl="parChTrans1D2" presStyleIdx="0" presStyleCnt="4"/>
      <dgm:spPr/>
    </dgm:pt>
    <dgm:pt modelId="{43A8FE74-0123-46B0-A080-0217546913EB}" type="pres">
      <dgm:prSet presAssocID="{8FC04970-C947-49C8-9AE4-BB0984E0323F}" presName="connTx" presStyleLbl="parChTrans1D2" presStyleIdx="0" presStyleCnt="4"/>
      <dgm:spPr/>
    </dgm:pt>
    <dgm:pt modelId="{B9F31BDA-33A4-497D-9A86-AB2CC763B5C8}" type="pres">
      <dgm:prSet presAssocID="{869D0348-F427-4932-8F73-072F0C4AB270}" presName="node" presStyleLbl="node1" presStyleIdx="0" presStyleCnt="4">
        <dgm:presLayoutVars>
          <dgm:bulletEnabled val="1"/>
        </dgm:presLayoutVars>
      </dgm:prSet>
      <dgm:spPr/>
    </dgm:pt>
    <dgm:pt modelId="{6A17E0BF-20DE-43AC-A3D3-0A542305C0E4}" type="pres">
      <dgm:prSet presAssocID="{268A590C-9E40-492D-9861-8F122F2D9CCB}" presName="Name9" presStyleLbl="parChTrans1D2" presStyleIdx="1" presStyleCnt="4"/>
      <dgm:spPr/>
    </dgm:pt>
    <dgm:pt modelId="{ACEAC6E5-6EFA-4DF6-A03B-CDDA4B03FDAC}" type="pres">
      <dgm:prSet presAssocID="{268A590C-9E40-492D-9861-8F122F2D9CCB}" presName="connTx" presStyleLbl="parChTrans1D2" presStyleIdx="1" presStyleCnt="4"/>
      <dgm:spPr/>
    </dgm:pt>
    <dgm:pt modelId="{F8691122-CA56-43C0-99CC-BED63E7B4D8F}" type="pres">
      <dgm:prSet presAssocID="{1FA1F32F-9975-457C-9116-85187BBF72F6}" presName="node" presStyleLbl="node1" presStyleIdx="1" presStyleCnt="4" custRadScaleRad="101745" custRadScaleInc="-23619">
        <dgm:presLayoutVars>
          <dgm:bulletEnabled val="1"/>
        </dgm:presLayoutVars>
      </dgm:prSet>
      <dgm:spPr/>
    </dgm:pt>
    <dgm:pt modelId="{9CB58349-4207-4206-AB85-CAC9CD15C196}" type="pres">
      <dgm:prSet presAssocID="{E4AE3518-0C8B-4FE0-92BC-4A5D5B5DF8C2}" presName="Name9" presStyleLbl="parChTrans1D2" presStyleIdx="2" presStyleCnt="4"/>
      <dgm:spPr/>
    </dgm:pt>
    <dgm:pt modelId="{2DD8A793-F4E9-4BB4-B5C0-CC7D3404517D}" type="pres">
      <dgm:prSet presAssocID="{E4AE3518-0C8B-4FE0-92BC-4A5D5B5DF8C2}" presName="connTx" presStyleLbl="parChTrans1D2" presStyleIdx="2" presStyleCnt="4"/>
      <dgm:spPr/>
    </dgm:pt>
    <dgm:pt modelId="{8F4632CA-DBFE-4F48-BC6F-A9D797FBD657}" type="pres">
      <dgm:prSet presAssocID="{F19F4862-1C21-49F4-8AE8-5C885DF0457C}" presName="node" presStyleLbl="node1" presStyleIdx="2" presStyleCnt="4" custRadScaleRad="103829" custRadScaleInc="75180">
        <dgm:presLayoutVars>
          <dgm:bulletEnabled val="1"/>
        </dgm:presLayoutVars>
      </dgm:prSet>
      <dgm:spPr/>
    </dgm:pt>
    <dgm:pt modelId="{6569066E-7543-4050-88B6-EB8B86C347DA}" type="pres">
      <dgm:prSet presAssocID="{B66D1D7E-C6D4-4058-ABB2-C39C917C6EA0}" presName="Name9" presStyleLbl="parChTrans1D2" presStyleIdx="3" presStyleCnt="4"/>
      <dgm:spPr/>
    </dgm:pt>
    <dgm:pt modelId="{7EE20647-3099-4B6E-B057-9BE98C254491}" type="pres">
      <dgm:prSet presAssocID="{B66D1D7E-C6D4-4058-ABB2-C39C917C6EA0}" presName="connTx" presStyleLbl="parChTrans1D2" presStyleIdx="3" presStyleCnt="4"/>
      <dgm:spPr/>
    </dgm:pt>
    <dgm:pt modelId="{721CDB2C-E8F6-4172-8F80-17A8A6EDBBA5}" type="pres">
      <dgm:prSet presAssocID="{BA236A45-A326-4CB2-A6D5-76353316B411}" presName="node" presStyleLbl="node1" presStyleIdx="3" presStyleCnt="4" custRadScaleRad="101745" custRadScaleInc="23619">
        <dgm:presLayoutVars>
          <dgm:bulletEnabled val="1"/>
        </dgm:presLayoutVars>
      </dgm:prSet>
      <dgm:spPr/>
    </dgm:pt>
  </dgm:ptLst>
  <dgm:cxnLst>
    <dgm:cxn modelId="{1FBDFE10-C1DC-4D89-AD73-02FF45AE7D88}" type="presOf" srcId="{268A590C-9E40-492D-9861-8F122F2D9CCB}" destId="{ACEAC6E5-6EFA-4DF6-A03B-CDDA4B03FDAC}" srcOrd="1" destOrd="0" presId="urn:microsoft.com/office/officeart/2005/8/layout/radial1"/>
    <dgm:cxn modelId="{E3272D12-276F-46ED-BFAB-65B53A57B109}" type="presOf" srcId="{F19F4862-1C21-49F4-8AE8-5C885DF0457C}" destId="{8F4632CA-DBFE-4F48-BC6F-A9D797FBD657}" srcOrd="0" destOrd="0" presId="urn:microsoft.com/office/officeart/2005/8/layout/radial1"/>
    <dgm:cxn modelId="{08390728-9875-44CF-9120-D6BA117BB4E3}" srcId="{145288AA-8C17-4000-A9C9-8AC73C15A21A}" destId="{F19F4862-1C21-49F4-8AE8-5C885DF0457C}" srcOrd="2" destOrd="0" parTransId="{E4AE3518-0C8B-4FE0-92BC-4A5D5B5DF8C2}" sibTransId="{2EAFB88C-C87C-45E6-9582-7179782E27F8}"/>
    <dgm:cxn modelId="{9D5F6B3B-D55A-4D50-85D1-DF68F96A04EE}" srcId="{6978243E-C2E4-48F5-8184-0F0EF2304C2A}" destId="{34BA3ED6-A2BB-4C14-8C6A-A6B426C7EFE9}" srcOrd="2" destOrd="0" parTransId="{92A61F48-825F-4A60-9B95-8323C93D94DC}" sibTransId="{D7F7232D-8F78-499B-B05E-0554EA6FEB71}"/>
    <dgm:cxn modelId="{90DE285B-FDDF-4F1F-B835-6A0886EF37CD}" srcId="{6978243E-C2E4-48F5-8184-0F0EF2304C2A}" destId="{17070F7C-283B-4D9B-B17F-42EC88C2F41A}" srcOrd="3" destOrd="0" parTransId="{873B2A9F-4BFC-4A81-AC40-A55408429CB1}" sibTransId="{D287ED5B-F7AA-4DAF-8E0D-7CEBFFB085F0}"/>
    <dgm:cxn modelId="{70BBBA64-CACF-499F-9499-D703E9C1A83D}" srcId="{145288AA-8C17-4000-A9C9-8AC73C15A21A}" destId="{BA236A45-A326-4CB2-A6D5-76353316B411}" srcOrd="3" destOrd="0" parTransId="{B66D1D7E-C6D4-4058-ABB2-C39C917C6EA0}" sibTransId="{D362E7AD-91CE-4421-952B-667DD2829B03}"/>
    <dgm:cxn modelId="{4E24E968-724D-49FF-BF87-A61B1841E571}" type="presOf" srcId="{1FA1F32F-9975-457C-9116-85187BBF72F6}" destId="{F8691122-CA56-43C0-99CC-BED63E7B4D8F}" srcOrd="0" destOrd="0" presId="urn:microsoft.com/office/officeart/2005/8/layout/radial1"/>
    <dgm:cxn modelId="{9874FC6D-4652-4141-96AF-DA4795492EEC}" type="presOf" srcId="{145288AA-8C17-4000-A9C9-8AC73C15A21A}" destId="{10D45B5E-F622-4C4B-B1C3-B1BE6476AD5F}" srcOrd="0" destOrd="0" presId="urn:microsoft.com/office/officeart/2005/8/layout/radial1"/>
    <dgm:cxn modelId="{7ED1A886-20EE-4164-9C81-B05CCEB7A81E}" type="presOf" srcId="{E4AE3518-0C8B-4FE0-92BC-4A5D5B5DF8C2}" destId="{9CB58349-4207-4206-AB85-CAC9CD15C196}" srcOrd="0" destOrd="0" presId="urn:microsoft.com/office/officeart/2005/8/layout/radial1"/>
    <dgm:cxn modelId="{9BC92C89-3B82-4954-BC66-8EB13002CFA1}" srcId="{145288AA-8C17-4000-A9C9-8AC73C15A21A}" destId="{1FA1F32F-9975-457C-9116-85187BBF72F6}" srcOrd="1" destOrd="0" parTransId="{268A590C-9E40-492D-9861-8F122F2D9CCB}" sibTransId="{DFB53296-5DC7-4852-B74E-71F137E98832}"/>
    <dgm:cxn modelId="{BB6A188B-AC59-4BB1-9290-E0375D10E283}" srcId="{145288AA-8C17-4000-A9C9-8AC73C15A21A}" destId="{869D0348-F427-4932-8F73-072F0C4AB270}" srcOrd="0" destOrd="0" parTransId="{8FC04970-C947-49C8-9AE4-BB0984E0323F}" sibTransId="{BBEA35A7-017C-4E3D-98AA-C976B86E6661}"/>
    <dgm:cxn modelId="{942BDE8E-7BFC-4B7A-81CF-F5B991CBB323}" srcId="{6978243E-C2E4-48F5-8184-0F0EF2304C2A}" destId="{145288AA-8C17-4000-A9C9-8AC73C15A21A}" srcOrd="0" destOrd="0" parTransId="{0781E342-7F0A-480A-9969-881092C3584B}" sibTransId="{9C730329-2CB8-4D96-B8C6-D5B55EABF4F8}"/>
    <dgm:cxn modelId="{09BEC8A9-3732-4AE9-A306-20176067BEBD}" srcId="{6978243E-C2E4-48F5-8184-0F0EF2304C2A}" destId="{C55BDCAD-A114-4BEB-B6ED-92244868CAE7}" srcOrd="1" destOrd="0" parTransId="{07F6922D-FB7F-4A31-AB1E-BB7DD4F099FF}" sibTransId="{5B9D11A6-0DB3-45ED-8DB3-82C36E4BD907}"/>
    <dgm:cxn modelId="{45622AAF-FC41-461A-8C63-DD0E3B46F9D3}" type="presOf" srcId="{E4AE3518-0C8B-4FE0-92BC-4A5D5B5DF8C2}" destId="{2DD8A793-F4E9-4BB4-B5C0-CC7D3404517D}" srcOrd="1" destOrd="0" presId="urn:microsoft.com/office/officeart/2005/8/layout/radial1"/>
    <dgm:cxn modelId="{24491BB3-53DC-4F79-BC24-D1F11A76DD4B}" type="presOf" srcId="{B66D1D7E-C6D4-4058-ABB2-C39C917C6EA0}" destId="{6569066E-7543-4050-88B6-EB8B86C347DA}" srcOrd="0" destOrd="0" presId="urn:microsoft.com/office/officeart/2005/8/layout/radial1"/>
    <dgm:cxn modelId="{88AF96B7-2D07-423C-8F9B-3E0C812E7232}" type="presOf" srcId="{8FC04970-C947-49C8-9AE4-BB0984E0323F}" destId="{43A8FE74-0123-46B0-A080-0217546913EB}" srcOrd="1" destOrd="0" presId="urn:microsoft.com/office/officeart/2005/8/layout/radial1"/>
    <dgm:cxn modelId="{88A000C6-8091-45DE-A375-612729BE3FFC}" type="presOf" srcId="{869D0348-F427-4932-8F73-072F0C4AB270}" destId="{B9F31BDA-33A4-497D-9A86-AB2CC763B5C8}" srcOrd="0" destOrd="0" presId="urn:microsoft.com/office/officeart/2005/8/layout/radial1"/>
    <dgm:cxn modelId="{BC3A95C7-139B-42ED-966A-5D4813EC924C}" type="presOf" srcId="{8FC04970-C947-49C8-9AE4-BB0984E0323F}" destId="{5EC32965-7B4B-475C-9567-389B149C716B}" srcOrd="0" destOrd="0" presId="urn:microsoft.com/office/officeart/2005/8/layout/radial1"/>
    <dgm:cxn modelId="{C65A10D2-5298-4A4C-9EAD-64D7D784D98D}" type="presOf" srcId="{B66D1D7E-C6D4-4058-ABB2-C39C917C6EA0}" destId="{7EE20647-3099-4B6E-B057-9BE98C254491}" srcOrd="1" destOrd="0" presId="urn:microsoft.com/office/officeart/2005/8/layout/radial1"/>
    <dgm:cxn modelId="{C48FDDD8-63DB-46BC-B1CE-47B148121325}" type="presOf" srcId="{268A590C-9E40-492D-9861-8F122F2D9CCB}" destId="{6A17E0BF-20DE-43AC-A3D3-0A542305C0E4}" srcOrd="0" destOrd="0" presId="urn:microsoft.com/office/officeart/2005/8/layout/radial1"/>
    <dgm:cxn modelId="{B8F205DA-0E1D-4C19-A908-A1D2C6AB9930}" srcId="{6978243E-C2E4-48F5-8184-0F0EF2304C2A}" destId="{BEF17A1A-80F2-49BA-B2B9-FF9584CB2D08}" srcOrd="4" destOrd="0" parTransId="{BD3C9AEF-A189-44C0-A860-5DE3E0AB8A9F}" sibTransId="{2E85449E-205B-4AB9-AD6A-8CC9590B753A}"/>
    <dgm:cxn modelId="{22998FF1-9749-4C0E-8E48-2F4548C8896F}" type="presOf" srcId="{6978243E-C2E4-48F5-8184-0F0EF2304C2A}" destId="{F37C5ED9-7886-4636-BD6F-2C75263BF1A0}" srcOrd="0" destOrd="0" presId="urn:microsoft.com/office/officeart/2005/8/layout/radial1"/>
    <dgm:cxn modelId="{357997F3-A353-413C-950B-CF83A169D047}" type="presOf" srcId="{BA236A45-A326-4CB2-A6D5-76353316B411}" destId="{721CDB2C-E8F6-4172-8F80-17A8A6EDBBA5}" srcOrd="0" destOrd="0" presId="urn:microsoft.com/office/officeart/2005/8/layout/radial1"/>
    <dgm:cxn modelId="{6E1453A3-5265-47F0-A59E-790CD521107A}" type="presParOf" srcId="{F37C5ED9-7886-4636-BD6F-2C75263BF1A0}" destId="{10D45B5E-F622-4C4B-B1C3-B1BE6476AD5F}" srcOrd="0" destOrd="0" presId="urn:microsoft.com/office/officeart/2005/8/layout/radial1"/>
    <dgm:cxn modelId="{E17E5249-D96B-4761-B3A9-EBBC6A59F812}" type="presParOf" srcId="{F37C5ED9-7886-4636-BD6F-2C75263BF1A0}" destId="{5EC32965-7B4B-475C-9567-389B149C716B}" srcOrd="1" destOrd="0" presId="urn:microsoft.com/office/officeart/2005/8/layout/radial1"/>
    <dgm:cxn modelId="{B1E5CD11-7A31-454E-A38F-0EE2A114F4FD}" type="presParOf" srcId="{5EC32965-7B4B-475C-9567-389B149C716B}" destId="{43A8FE74-0123-46B0-A080-0217546913EB}" srcOrd="0" destOrd="0" presId="urn:microsoft.com/office/officeart/2005/8/layout/radial1"/>
    <dgm:cxn modelId="{653843C3-1B00-4667-801E-3EA86DEB31F9}" type="presParOf" srcId="{F37C5ED9-7886-4636-BD6F-2C75263BF1A0}" destId="{B9F31BDA-33A4-497D-9A86-AB2CC763B5C8}" srcOrd="2" destOrd="0" presId="urn:microsoft.com/office/officeart/2005/8/layout/radial1"/>
    <dgm:cxn modelId="{94E2B08C-3CA9-4B9B-BDCB-31FDA4F2FDA1}" type="presParOf" srcId="{F37C5ED9-7886-4636-BD6F-2C75263BF1A0}" destId="{6A17E0BF-20DE-43AC-A3D3-0A542305C0E4}" srcOrd="3" destOrd="0" presId="urn:microsoft.com/office/officeart/2005/8/layout/radial1"/>
    <dgm:cxn modelId="{946D2D37-8633-4628-80DD-BB24B5172F36}" type="presParOf" srcId="{6A17E0BF-20DE-43AC-A3D3-0A542305C0E4}" destId="{ACEAC6E5-6EFA-4DF6-A03B-CDDA4B03FDAC}" srcOrd="0" destOrd="0" presId="urn:microsoft.com/office/officeart/2005/8/layout/radial1"/>
    <dgm:cxn modelId="{D92C7319-A122-4DED-BEBA-62E0514FAC6F}" type="presParOf" srcId="{F37C5ED9-7886-4636-BD6F-2C75263BF1A0}" destId="{F8691122-CA56-43C0-99CC-BED63E7B4D8F}" srcOrd="4" destOrd="0" presId="urn:microsoft.com/office/officeart/2005/8/layout/radial1"/>
    <dgm:cxn modelId="{721D1F5A-104C-4B76-8140-8A307C0742F4}" type="presParOf" srcId="{F37C5ED9-7886-4636-BD6F-2C75263BF1A0}" destId="{9CB58349-4207-4206-AB85-CAC9CD15C196}" srcOrd="5" destOrd="0" presId="urn:microsoft.com/office/officeart/2005/8/layout/radial1"/>
    <dgm:cxn modelId="{77B38088-B680-46E0-AFCE-D5A3FC29EEFD}" type="presParOf" srcId="{9CB58349-4207-4206-AB85-CAC9CD15C196}" destId="{2DD8A793-F4E9-4BB4-B5C0-CC7D3404517D}" srcOrd="0" destOrd="0" presId="urn:microsoft.com/office/officeart/2005/8/layout/radial1"/>
    <dgm:cxn modelId="{B6A429EB-E05D-4833-9D99-6FC7EF3CE7AE}" type="presParOf" srcId="{F37C5ED9-7886-4636-BD6F-2C75263BF1A0}" destId="{8F4632CA-DBFE-4F48-BC6F-A9D797FBD657}" srcOrd="6" destOrd="0" presId="urn:microsoft.com/office/officeart/2005/8/layout/radial1"/>
    <dgm:cxn modelId="{0A153DF2-D1C5-4F41-A095-4D0EA1140A11}" type="presParOf" srcId="{F37C5ED9-7886-4636-BD6F-2C75263BF1A0}" destId="{6569066E-7543-4050-88B6-EB8B86C347DA}" srcOrd="7" destOrd="0" presId="urn:microsoft.com/office/officeart/2005/8/layout/radial1"/>
    <dgm:cxn modelId="{1D0F018F-D759-4C85-9BF4-C01A8FAE68B6}" type="presParOf" srcId="{6569066E-7543-4050-88B6-EB8B86C347DA}" destId="{7EE20647-3099-4B6E-B057-9BE98C254491}" srcOrd="0" destOrd="0" presId="urn:microsoft.com/office/officeart/2005/8/layout/radial1"/>
    <dgm:cxn modelId="{146FEB38-E1DD-4B18-AD85-F3A9603810A2}" type="presParOf" srcId="{F37C5ED9-7886-4636-BD6F-2C75263BF1A0}" destId="{721CDB2C-E8F6-4172-8F80-17A8A6EDBBA5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D45B5E-F622-4C4B-B1C3-B1BE6476AD5F}">
      <dsp:nvSpPr>
        <dsp:cNvPr id="0" name=""/>
        <dsp:cNvSpPr/>
      </dsp:nvSpPr>
      <dsp:spPr>
        <a:xfrm>
          <a:off x="3478476" y="1954476"/>
          <a:ext cx="1501247" cy="1501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900" b="1" kern="1200" dirty="0">
              <a:cs typeface="B Nazanin" pitchFamily="2" charset="-78"/>
            </a:rPr>
            <a:t>سیری و کاهش اشتها </a:t>
          </a:r>
        </a:p>
      </dsp:txBody>
      <dsp:txXfrm>
        <a:off x="3698329" y="2174329"/>
        <a:ext cx="1061541" cy="1061541"/>
      </dsp:txXfrm>
    </dsp:sp>
    <dsp:sp modelId="{5EC32965-7B4B-475C-9567-389B149C716B}">
      <dsp:nvSpPr>
        <dsp:cNvPr id="0" name=""/>
        <dsp:cNvSpPr/>
      </dsp:nvSpPr>
      <dsp:spPr>
        <a:xfrm rot="16200000">
          <a:off x="4003894" y="1713296"/>
          <a:ext cx="450410" cy="31948"/>
        </a:xfrm>
        <a:custGeom>
          <a:avLst/>
          <a:gdLst/>
          <a:ahLst/>
          <a:cxnLst/>
          <a:rect l="0" t="0" r="0" b="0"/>
          <a:pathLst>
            <a:path>
              <a:moveTo>
                <a:pt x="0" y="15974"/>
              </a:moveTo>
              <a:lnTo>
                <a:pt x="450410" y="1597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4217839" y="1718010"/>
        <a:ext cx="22520" cy="22520"/>
      </dsp:txXfrm>
    </dsp:sp>
    <dsp:sp modelId="{B9F31BDA-33A4-497D-9A86-AB2CC763B5C8}">
      <dsp:nvSpPr>
        <dsp:cNvPr id="0" name=""/>
        <dsp:cNvSpPr/>
      </dsp:nvSpPr>
      <dsp:spPr>
        <a:xfrm>
          <a:off x="3478476" y="2817"/>
          <a:ext cx="1501247" cy="1501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solidFill>
                <a:srgbClr val="FFFF00"/>
              </a:solidFill>
              <a:cs typeface="B Nazanin" pitchFamily="2" charset="-78"/>
            </a:rPr>
            <a:t>تأخیر در تخلیه معده و جذب مواد مغذی</a:t>
          </a:r>
        </a:p>
      </dsp:txBody>
      <dsp:txXfrm>
        <a:off x="3698329" y="222670"/>
        <a:ext cx="1061541" cy="1061541"/>
      </dsp:txXfrm>
    </dsp:sp>
    <dsp:sp modelId="{6A17E0BF-20DE-43AC-A3D3-0A542305C0E4}">
      <dsp:nvSpPr>
        <dsp:cNvPr id="0" name=""/>
        <dsp:cNvSpPr/>
      </dsp:nvSpPr>
      <dsp:spPr>
        <a:xfrm rot="20962287">
          <a:off x="4962690" y="2506002"/>
          <a:ext cx="484466" cy="31948"/>
        </a:xfrm>
        <a:custGeom>
          <a:avLst/>
          <a:gdLst/>
          <a:ahLst/>
          <a:cxnLst/>
          <a:rect l="0" t="0" r="0" b="0"/>
          <a:pathLst>
            <a:path>
              <a:moveTo>
                <a:pt x="0" y="15974"/>
              </a:moveTo>
              <a:lnTo>
                <a:pt x="484466" y="1597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5192811" y="2509864"/>
        <a:ext cx="24223" cy="24223"/>
      </dsp:txXfrm>
    </dsp:sp>
    <dsp:sp modelId="{F8691122-CA56-43C0-99CC-BED63E7B4D8F}">
      <dsp:nvSpPr>
        <dsp:cNvPr id="0" name=""/>
        <dsp:cNvSpPr/>
      </dsp:nvSpPr>
      <dsp:spPr>
        <a:xfrm>
          <a:off x="5430122" y="1588228"/>
          <a:ext cx="1501247" cy="1501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solidFill>
                <a:srgbClr val="FFFF00"/>
              </a:solidFill>
              <a:cs typeface="B Nazanin" pitchFamily="2" charset="-78"/>
            </a:rPr>
            <a:t>افزایش هورمونهای گوارشی سیر کننده ؟</a:t>
          </a:r>
        </a:p>
      </dsp:txBody>
      <dsp:txXfrm>
        <a:off x="5649975" y="1808081"/>
        <a:ext cx="1061541" cy="1061541"/>
      </dsp:txXfrm>
    </dsp:sp>
    <dsp:sp modelId="{9CB58349-4207-4206-AB85-CAC9CD15C196}">
      <dsp:nvSpPr>
        <dsp:cNvPr id="0" name=""/>
        <dsp:cNvSpPr/>
      </dsp:nvSpPr>
      <dsp:spPr>
        <a:xfrm rot="7429860">
          <a:off x="3402439" y="3530768"/>
          <a:ext cx="525139" cy="31948"/>
        </a:xfrm>
        <a:custGeom>
          <a:avLst/>
          <a:gdLst/>
          <a:ahLst/>
          <a:cxnLst/>
          <a:rect l="0" t="0" r="0" b="0"/>
          <a:pathLst>
            <a:path>
              <a:moveTo>
                <a:pt x="0" y="15974"/>
              </a:moveTo>
              <a:lnTo>
                <a:pt x="525139" y="1597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 rot="10800000">
        <a:off x="3651880" y="3533614"/>
        <a:ext cx="26256" cy="26256"/>
      </dsp:txXfrm>
    </dsp:sp>
    <dsp:sp modelId="{8F4632CA-DBFE-4F48-BC6F-A9D797FBD657}">
      <dsp:nvSpPr>
        <dsp:cNvPr id="0" name=""/>
        <dsp:cNvSpPr/>
      </dsp:nvSpPr>
      <dsp:spPr>
        <a:xfrm>
          <a:off x="2350294" y="3637762"/>
          <a:ext cx="1501247" cy="1501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solidFill>
                <a:srgbClr val="FFFF00"/>
              </a:solidFill>
              <a:cs typeface="B Nazanin" pitchFamily="2" charset="-78"/>
            </a:rPr>
            <a:t>طبیعت حجیم غذاهای پر فیبر</a:t>
          </a:r>
        </a:p>
      </dsp:txBody>
      <dsp:txXfrm>
        <a:off x="2570147" y="3857615"/>
        <a:ext cx="1061541" cy="1061541"/>
      </dsp:txXfrm>
    </dsp:sp>
    <dsp:sp modelId="{6569066E-7543-4050-88B6-EB8B86C347DA}">
      <dsp:nvSpPr>
        <dsp:cNvPr id="0" name=""/>
        <dsp:cNvSpPr/>
      </dsp:nvSpPr>
      <dsp:spPr>
        <a:xfrm rot="11437713">
          <a:off x="3011043" y="2506002"/>
          <a:ext cx="484466" cy="31948"/>
        </a:xfrm>
        <a:custGeom>
          <a:avLst/>
          <a:gdLst/>
          <a:ahLst/>
          <a:cxnLst/>
          <a:rect l="0" t="0" r="0" b="0"/>
          <a:pathLst>
            <a:path>
              <a:moveTo>
                <a:pt x="0" y="15974"/>
              </a:moveTo>
              <a:lnTo>
                <a:pt x="484466" y="1597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 rot="10800000">
        <a:off x="3241164" y="2509864"/>
        <a:ext cx="24223" cy="24223"/>
      </dsp:txXfrm>
    </dsp:sp>
    <dsp:sp modelId="{721CDB2C-E8F6-4172-8F80-17A8A6EDBBA5}">
      <dsp:nvSpPr>
        <dsp:cNvPr id="0" name=""/>
        <dsp:cNvSpPr/>
      </dsp:nvSpPr>
      <dsp:spPr>
        <a:xfrm>
          <a:off x="1526829" y="1588228"/>
          <a:ext cx="1501247" cy="1501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solidFill>
                <a:srgbClr val="FFFF00"/>
              </a:solidFill>
              <a:cs typeface="B Nazanin" pitchFamily="2" charset="-78"/>
            </a:rPr>
            <a:t>هضم و جذب ناقص و انرژی کمتر حاصل از فیبرها</a:t>
          </a:r>
        </a:p>
      </dsp:txBody>
      <dsp:txXfrm>
        <a:off x="1746682" y="1808081"/>
        <a:ext cx="1061541" cy="10615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5C9A9BA2-968A-4086-8086-A3A6379FA6D4}" type="datetimeFigureOut">
              <a:rPr lang="en-US" smtClean="0"/>
              <a:pPr/>
              <a:t>4/13/2026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C25272D3-3764-4858-9609-1DFD998160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8374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59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738" y="0"/>
            <a:ext cx="3055937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319A1F-BD27-4D59-B20B-4CACA89A7FD4}" type="datetimeFigureOut">
              <a:rPr lang="en-US" smtClean="0"/>
              <a:pPr/>
              <a:t>4/13/2026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4850" y="4421188"/>
            <a:ext cx="5643563" cy="4189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559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738" y="8842375"/>
            <a:ext cx="3055937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B47520-4315-43F3-A74F-54AA87E811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916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B47520-4315-43F3-A74F-54AA87E8119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164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0C382-08E2-46E9-9AE8-63E8A8F6733E}" type="datetime1">
              <a:rPr lang="en-US" smtClean="0"/>
              <a:pPr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0FFFE-9EDD-4D0B-B02A-CCF7289A556D}" type="datetime1">
              <a:rPr lang="en-US" smtClean="0"/>
              <a:pPr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A2F2E-5CAE-4551-ADE3-4AC654457AD9}" type="datetime1">
              <a:rPr lang="en-US" smtClean="0"/>
              <a:pPr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3240D-87C8-4931-8C76-372A42EF64B4}" type="datetime1">
              <a:rPr lang="en-US" smtClean="0"/>
              <a:pPr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16AD7-A8F4-4541-83C3-0FA91C2D9D64}" type="datetime1">
              <a:rPr lang="en-US" smtClean="0"/>
              <a:pPr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9A32E-F577-4D64-AC9D-D854B9A2D297}" type="datetime1">
              <a:rPr lang="en-US" smtClean="0"/>
              <a:pPr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56FC3-4305-4C40-B6E2-B5F77BA2A4DF}" type="datetime1">
              <a:rPr lang="en-US" smtClean="0"/>
              <a:pPr/>
              <a:t>4/13/2026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F1FDD-670D-42C5-B186-09F66BDBB13D}" type="datetime1">
              <a:rPr lang="en-US" smtClean="0"/>
              <a:pPr/>
              <a:t>4/13/2026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C17EF-5901-413C-8BF4-ED715E0436B5}" type="datetime1">
              <a:rPr lang="en-US" smtClean="0"/>
              <a:pPr/>
              <a:t>4/13/2026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78CFD-DE8D-4130-8193-2E091356AEE3}" type="datetime1">
              <a:rPr lang="en-US" smtClean="0"/>
              <a:pPr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5C42B-02F5-4EEE-94D0-1D511E3731C2}" type="datetime1">
              <a:rPr lang="en-US" smtClean="0"/>
              <a:pPr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163ED-EB48-4B91-9B1F-9ED74D9EE9E5}" type="datetime1">
              <a:rPr lang="en-US" smtClean="0"/>
              <a:pPr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112" r:id="rId2"/>
    <p:sldLayoutId id="2147484113" r:id="rId3"/>
    <p:sldLayoutId id="2147484114" r:id="rId4"/>
    <p:sldLayoutId id="2147484115" r:id="rId5"/>
    <p:sldLayoutId id="2147484116" r:id="rId6"/>
    <p:sldLayoutId id="2147484117" r:id="rId7"/>
    <p:sldLayoutId id="2147484118" r:id="rId8"/>
    <p:sldLayoutId id="2147484119" r:id="rId9"/>
    <p:sldLayoutId id="2147484120" r:id="rId10"/>
    <p:sldLayoutId id="214748412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frazmpoor@gmail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219200"/>
            <a:ext cx="6172200" cy="1894362"/>
          </a:xfrm>
        </p:spPr>
        <p:txBody>
          <a:bodyPr>
            <a:normAutofit fontScale="90000"/>
          </a:bodyPr>
          <a:lstStyle/>
          <a:p>
            <a:pPr algn="r"/>
            <a:r>
              <a:rPr lang="fa-IR" sz="6000" b="1" dirty="0">
                <a:solidFill>
                  <a:srgbClr val="FFFF00"/>
                </a:solidFill>
                <a:cs typeface="B Nazanin" pitchFamily="2" charset="-78"/>
              </a:rPr>
              <a:t>کربوهیدرات ها واهمیت آنها</a:t>
            </a:r>
            <a:endParaRPr lang="en-US" sz="60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3276600" cy="1371600"/>
          </a:xfrm>
        </p:spPr>
        <p:txBody>
          <a:bodyPr>
            <a:normAutofit fontScale="70000" lnSpcReduction="20000"/>
          </a:bodyPr>
          <a:lstStyle/>
          <a:p>
            <a:pPr algn="r" rtl="1"/>
            <a:r>
              <a:rPr lang="en-US" b="1" dirty="0">
                <a:solidFill>
                  <a:schemeClr val="bg1"/>
                </a:solidFill>
                <a:cs typeface="B Nazanin" pitchFamily="2" charset="-78"/>
              </a:rPr>
              <a:t>Dr. </a:t>
            </a:r>
            <a:r>
              <a:rPr lang="en-US" b="1" dirty="0" err="1">
                <a:solidFill>
                  <a:schemeClr val="bg1"/>
                </a:solidFill>
                <a:cs typeface="B Nazanin" pitchFamily="2" charset="-78"/>
              </a:rPr>
              <a:t>F.Razmpour</a:t>
            </a:r>
            <a:endParaRPr lang="en-US" b="1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en-US" b="1" dirty="0">
                <a:solidFill>
                  <a:schemeClr val="bg1"/>
                </a:solidFill>
                <a:cs typeface="B Nazanin" pitchFamily="2" charset="-78"/>
              </a:rPr>
              <a:t>MD-PhD in nutrition </a:t>
            </a:r>
          </a:p>
          <a:p>
            <a:pPr algn="r" rtl="1"/>
            <a:r>
              <a:rPr lang="en-US" b="1" dirty="0">
                <a:solidFill>
                  <a:schemeClr val="bg1"/>
                </a:solidFill>
                <a:cs typeface="B Nazanin" pitchFamily="2" charset="-78"/>
                <a:hlinkClick r:id="rId3"/>
              </a:rPr>
              <a:t>frazmpoor@gmail.com</a:t>
            </a:r>
            <a:r>
              <a:rPr lang="en-US" b="1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4" name="Picture 2" descr="C:\Users\hp\Documents\class92\thCAQJUJC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4191000"/>
            <a:ext cx="2438400" cy="2382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منو سا کاريدها</a:t>
            </a:r>
            <a:br>
              <a:rPr lang="fa-IR" b="1" dirty="0">
                <a:solidFill>
                  <a:srgbClr val="FFFF00"/>
                </a:solidFill>
                <a:cs typeface="B Nazanin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fa-IR" sz="3600" b="1" dirty="0">
                <a:solidFill>
                  <a:schemeClr val="bg1"/>
                </a:solidFill>
                <a:cs typeface="B Nazanin" pitchFamily="2" charset="-78"/>
              </a:rPr>
              <a:t>گالاکتوز</a:t>
            </a:r>
          </a:p>
          <a:p>
            <a:pPr algn="r" rtl="1">
              <a:lnSpc>
                <a:spcPct val="80000"/>
              </a:lnSpc>
              <a:defRPr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بندرت در طبيعت به صورت آزاد يافت مي شود. بيشتر گالاکتوز غذائی از هيدروليز لاکتوز در عمل هضم ايجاد مي گردد.</a:t>
            </a:r>
          </a:p>
          <a:p>
            <a:pPr marL="0" indent="0" algn="r" rtl="1">
              <a:lnSpc>
                <a:spcPct val="80000"/>
              </a:lnSpc>
              <a:buNone/>
              <a:defRPr/>
            </a:pPr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>
              <a:lnSpc>
                <a:spcPct val="80000"/>
              </a:lnSpc>
              <a:defRPr/>
            </a:pPr>
            <a:r>
              <a:rPr lang="fa-IR" b="1" u="sng" dirty="0">
                <a:solidFill>
                  <a:schemeClr val="bg1"/>
                </a:solidFill>
                <a:cs typeface="B Nazanin" pitchFamily="2" charset="-78"/>
              </a:rPr>
              <a:t>فروکتوز و گالاکتوز هر دو در کبد متابولیزه و به گلوکز تبدیل می گردند.</a:t>
            </a:r>
          </a:p>
          <a:p>
            <a:pPr algn="r" rtl="1">
              <a:lnSpc>
                <a:spcPct val="80000"/>
              </a:lnSpc>
              <a:defRPr/>
            </a:pPr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>
              <a:lnSpc>
                <a:spcPct val="80000"/>
              </a:lnSpc>
              <a:defRPr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نوزادانی که قادر به متابولیزه کرده گالاکتوز نباشند دچار </a:t>
            </a:r>
            <a:r>
              <a:rPr lang="fa-IR" u="sng" dirty="0">
                <a:solidFill>
                  <a:schemeClr val="bg1"/>
                </a:solidFill>
                <a:cs typeface="B Nazanin" pitchFamily="2" charset="-78"/>
              </a:rPr>
              <a:t>گالاکتوزمی</a:t>
            </a: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 می گردند.</a:t>
            </a:r>
          </a:p>
          <a:p>
            <a:pPr algn="r" rtl="1"/>
            <a:endParaRPr 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دي ساکاريدها</a:t>
            </a:r>
            <a:endParaRPr lang="en-US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مهم ترین دی ساکاریدهای موجود در مواد غذایی: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ساکاروز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مالتوز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لاکتوز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این قند ها حاصل پیوند گلیکوزیدی بین کربن فعال آلدئیدی یا کتونی با گروه هیدروکسیل قند دیگر هستند.</a:t>
            </a:r>
            <a:endParaRPr 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953000"/>
            <a:ext cx="289680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هر کدام از این دی ساکارید ها در چه منابعی یافت می شوند؟؟؟</a:t>
            </a:r>
            <a:endParaRPr 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1">
              <a:defRPr/>
            </a:pPr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دی ساکاريدها</a:t>
            </a:r>
            <a:endParaRPr lang="fo-FO" b="1" dirty="0">
              <a:cs typeface="Zar" pitchFamily="2" charset="-78"/>
            </a:endParaRPr>
          </a:p>
        </p:txBody>
      </p:sp>
      <p:sp>
        <p:nvSpPr>
          <p:cNvPr id="19456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773238"/>
            <a:ext cx="8362950" cy="4606925"/>
          </a:xfrm>
        </p:spPr>
        <p:txBody>
          <a:bodyPr>
            <a:normAutofit/>
          </a:bodyPr>
          <a:lstStyle/>
          <a:p>
            <a:pPr algn="r" rtl="1"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fa-IR" sz="4000" b="1" dirty="0">
                <a:solidFill>
                  <a:schemeClr val="bg1"/>
                </a:solidFill>
                <a:cs typeface="B Nazanin" pitchFamily="2" charset="-78"/>
              </a:rPr>
              <a:t>ساکارز </a:t>
            </a:r>
            <a:r>
              <a:rPr lang="fa-IR" sz="2800" b="1" dirty="0">
                <a:solidFill>
                  <a:schemeClr val="bg1"/>
                </a:solidFill>
                <a:cs typeface="B Nazanin" pitchFamily="2" charset="-78"/>
              </a:rPr>
              <a:t>( قند سفره ، قند نيشکر ، قند انگور ، قند چغندر)</a:t>
            </a:r>
          </a:p>
          <a:p>
            <a:pPr algn="r" rtl="1" eaLnBrk="1" hangingPunct="1">
              <a:lnSpc>
                <a:spcPct val="90000"/>
              </a:lnSpc>
              <a:defRPr/>
            </a:pPr>
            <a:r>
              <a:rPr lang="fa-IR" sz="2800" b="1" dirty="0">
                <a:solidFill>
                  <a:schemeClr val="bg1"/>
                </a:solidFill>
                <a:cs typeface="B Nazanin" pitchFamily="2" charset="-78"/>
              </a:rPr>
              <a:t>در بسیاری از مواد غذایی شامل انواع شیرینی ها و نوشیدنی های شیرین (نوشابه های گازدار،آبمیوه های صنعتی، دلستر و...) به میزان زیادی وجود دارد.</a:t>
            </a:r>
          </a:p>
          <a:p>
            <a:pPr algn="r" rtl="1" eaLnBrk="1" hangingPunct="1">
              <a:lnSpc>
                <a:spcPct val="90000"/>
              </a:lnSpc>
              <a:defRPr/>
            </a:pPr>
            <a:endParaRPr lang="fa-IR" sz="2800" b="1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 eaLnBrk="1" hangingPunct="1">
              <a:lnSpc>
                <a:spcPct val="90000"/>
              </a:lnSpc>
              <a:defRPr/>
            </a:pPr>
            <a:r>
              <a:rPr lang="fa-IR" sz="2800" u="sng" dirty="0">
                <a:solidFill>
                  <a:schemeClr val="bg1"/>
                </a:solidFill>
                <a:cs typeface="B Nazanin" pitchFamily="2" charset="-78"/>
              </a:rPr>
              <a:t>مصرف بالای آن از علل افزایش وزن در سال های اخیر است.</a:t>
            </a:r>
          </a:p>
          <a:p>
            <a:pPr algn="r" rtl="1" eaLnBrk="1" hangingPunct="1">
              <a:lnSpc>
                <a:spcPct val="90000"/>
              </a:lnSpc>
              <a:defRPr/>
            </a:pPr>
            <a:endParaRPr lang="fa-IR" sz="2800" b="1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 eaLnBrk="1" hangingPunct="1">
              <a:lnSpc>
                <a:spcPct val="90000"/>
              </a:lnSpc>
              <a:defRPr/>
            </a:pPr>
            <a:endParaRPr lang="fa-IR" sz="2800" b="1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 eaLnBrk="1" hangingPunct="1">
              <a:lnSpc>
                <a:spcPct val="90000"/>
              </a:lnSpc>
              <a:defRPr/>
            </a:pPr>
            <a:endParaRPr lang="fa-IR" sz="2800" b="1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 eaLnBrk="1" hangingPunct="1">
              <a:lnSpc>
                <a:spcPct val="90000"/>
              </a:lnSpc>
              <a:defRPr/>
            </a:pPr>
            <a:endParaRPr lang="fo-FO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0246" name="Picture 6" descr="C:\Users\hp\Documents\class92\thCAV2FGX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724400"/>
            <a:ext cx="16510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دي ساکاريدها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fa-IR" sz="2600" b="1" dirty="0">
                <a:solidFill>
                  <a:schemeClr val="bg1"/>
                </a:solidFill>
                <a:cs typeface="B Nazanin" pitchFamily="2" charset="-78"/>
              </a:rPr>
              <a:t>لاکتوز ( قند شير) </a:t>
            </a:r>
          </a:p>
          <a:p>
            <a:pPr algn="r" rtl="1">
              <a:lnSpc>
                <a:spcPct val="90000"/>
              </a:lnSpc>
              <a:buFont typeface="Wingdings" pitchFamily="2" charset="2"/>
              <a:buChar char="q"/>
              <a:defRPr/>
            </a:pPr>
            <a:endParaRPr lang="fa-IR" sz="2600" b="1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>
              <a:lnSpc>
                <a:spcPct val="90000"/>
              </a:lnSpc>
              <a:defRPr/>
            </a:pPr>
            <a:r>
              <a:rPr lang="fa-IR" sz="2600" dirty="0">
                <a:solidFill>
                  <a:schemeClr val="bg1"/>
                </a:solidFill>
                <a:cs typeface="B Nazanin" pitchFamily="2" charset="-78"/>
              </a:rPr>
              <a:t>آنزيم لاکتاز در سلولهاي روده  لاکتوز را هيدروليز مي کند.</a:t>
            </a:r>
          </a:p>
          <a:p>
            <a:pPr algn="r" rtl="1">
              <a:lnSpc>
                <a:spcPct val="90000"/>
              </a:lnSpc>
              <a:defRPr/>
            </a:pPr>
            <a:r>
              <a:rPr lang="fa-IR" sz="2600" dirty="0">
                <a:solidFill>
                  <a:schemeClr val="bg1"/>
                </a:solidFill>
                <a:cs typeface="B Nazanin" pitchFamily="2" charset="-78"/>
              </a:rPr>
              <a:t>لاکتاز اولين آنزيمي است که در بيماري هاي روده از بين مي رود. زِيرا اين آنزيم در اواخر تکامل سلول هاي روده و مهاجرت آنها به نوک ويلي هاي روده بيان مي شود.</a:t>
            </a:r>
          </a:p>
          <a:p>
            <a:pPr algn="r" rtl="1">
              <a:lnSpc>
                <a:spcPct val="90000"/>
              </a:lnSpc>
              <a:defRPr/>
            </a:pPr>
            <a:endParaRPr lang="fa-IR" sz="26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fa-IR" sz="2600" b="1" dirty="0">
                <a:solidFill>
                  <a:schemeClr val="bg1"/>
                </a:solidFill>
                <a:cs typeface="B Nazanin" pitchFamily="2" charset="-78"/>
              </a:rPr>
              <a:t>مالتوز </a:t>
            </a:r>
          </a:p>
          <a:p>
            <a:pPr algn="r" rtl="1">
              <a:lnSpc>
                <a:spcPct val="90000"/>
              </a:lnSpc>
              <a:defRPr/>
            </a:pPr>
            <a:r>
              <a:rPr lang="fa-IR" sz="2600" dirty="0">
                <a:solidFill>
                  <a:schemeClr val="bg1"/>
                </a:solidFill>
                <a:cs typeface="B Nazanin" pitchFamily="2" charset="-78"/>
              </a:rPr>
              <a:t>حاصل هیدرولیز ناقص نشاسته که به </a:t>
            </a:r>
            <a:r>
              <a:rPr lang="fa-IR" sz="2600" b="1" u="sng" dirty="0">
                <a:solidFill>
                  <a:schemeClr val="bg1"/>
                </a:solidFill>
                <a:cs typeface="B Nazanin" pitchFamily="2" charset="-78"/>
              </a:rPr>
              <a:t>ندرت</a:t>
            </a:r>
            <a:r>
              <a:rPr lang="fa-IR" sz="2600" dirty="0">
                <a:solidFill>
                  <a:schemeClr val="bg1"/>
                </a:solidFill>
                <a:cs typeface="B Nazanin" pitchFamily="2" charset="-78"/>
              </a:rPr>
              <a:t> در طبیعت یافت می شود.</a:t>
            </a:r>
          </a:p>
          <a:p>
            <a:pPr algn="r" rtl="1">
              <a:lnSpc>
                <a:spcPct val="90000"/>
              </a:lnSpc>
              <a:defRPr/>
            </a:pPr>
            <a:r>
              <a:rPr lang="fa-IR" sz="2600" dirty="0">
                <a:solidFill>
                  <a:schemeClr val="bg1"/>
                </a:solidFill>
                <a:cs typeface="B Nazanin" pitchFamily="2" charset="-78"/>
              </a:rPr>
              <a:t>به عنوان یک افزودنی در محصولات غذایی مصرف می شود.</a:t>
            </a:r>
          </a:p>
          <a:p>
            <a:endParaRPr 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Picture 2" descr="C:\Users\hp\Documents\class92\30e35426-3e35-3851-907c-cfe8a6b2d2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2400"/>
            <a:ext cx="1524000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976313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fa-IR" sz="4800" b="1" dirty="0">
                <a:solidFill>
                  <a:srgbClr val="FFFF00"/>
                </a:solidFill>
                <a:cs typeface="B Nazanin" pitchFamily="2" charset="-78"/>
              </a:rPr>
              <a:t>عدم تحمل لاکتوز</a:t>
            </a:r>
            <a:endParaRPr lang="fo-FO" sz="48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205828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1268413"/>
            <a:ext cx="8229600" cy="4751387"/>
          </a:xfrm>
        </p:spPr>
        <p:txBody>
          <a:bodyPr>
            <a:normAutofit lnSpcReduction="10000"/>
          </a:bodyPr>
          <a:lstStyle/>
          <a:p>
            <a:pPr marL="609600" indent="-609600" algn="r" rtl="1" eaLnBrk="1" hangingPunct="1">
              <a:lnSpc>
                <a:spcPct val="90000"/>
              </a:lnSpc>
              <a:defRPr/>
            </a:pPr>
            <a:r>
              <a:rPr lang="fa-IR" sz="3600" b="1" dirty="0">
                <a:solidFill>
                  <a:schemeClr val="bg1"/>
                </a:solidFill>
                <a:cs typeface="B Nazanin" pitchFamily="2" charset="-78"/>
              </a:rPr>
              <a:t>علائم</a:t>
            </a: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: نفخ ودرد شکم، اسهال </a:t>
            </a:r>
          </a:p>
          <a:p>
            <a:pPr marL="609600" indent="-609600" algn="r" rtl="1" eaLnBrk="1" hangingPunct="1">
              <a:lnSpc>
                <a:spcPct val="90000"/>
              </a:lnSpc>
              <a:defRPr/>
            </a:pPr>
            <a:r>
              <a:rPr lang="fa-IR" sz="3600" b="1" dirty="0">
                <a:solidFill>
                  <a:schemeClr val="bg1"/>
                </a:solidFill>
                <a:cs typeface="B Nazanin" pitchFamily="2" charset="-78"/>
              </a:rPr>
              <a:t>انواع</a:t>
            </a: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:</a:t>
            </a:r>
          </a:p>
          <a:p>
            <a:pPr marL="609600" indent="-609600" algn="r" rtl="1" eaLnBrk="1" hangingPunct="1">
              <a:lnSpc>
                <a:spcPct val="90000"/>
              </a:lnSpc>
              <a:buFont typeface="Wingdings" pitchFamily="2" charset="2"/>
              <a:buChar char="n"/>
              <a:defRPr/>
            </a:pPr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آلاکتازی ارثی: فرم شديد و نادر بيماری مي باشد. استفاده از شير مادر کنترانديکه مي باشد و بايستی از شير فاقد لاکتوز استفاده نمود. </a:t>
            </a:r>
          </a:p>
          <a:p>
            <a:pPr marL="609600" indent="-609600" algn="r" rtl="1" eaLnBrk="1" hangingPunct="1">
              <a:lnSpc>
                <a:spcPct val="90000"/>
              </a:lnSpc>
              <a:buFont typeface="Wingdings" pitchFamily="2" charset="2"/>
              <a:buChar char="n"/>
              <a:defRPr/>
            </a:pPr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کمبود اوليه لاکتاز(اتوزومال مغلوب): </a:t>
            </a:r>
          </a:p>
          <a:p>
            <a:pPr marL="609600" indent="-609600" algn="r" rt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	نواحي شايع: خاور ميانه، آسيای جنوب شرقي، هند و بخشي از آفريقا (50% تا 80%) و در اروپاي غربي فقط 3%. </a:t>
            </a:r>
          </a:p>
          <a:p>
            <a:pPr marL="609600" indent="-609600" algn="r" rtl="1" eaLnBrk="1" hangingPunct="1">
              <a:lnSpc>
                <a:spcPct val="90000"/>
              </a:lnSpc>
              <a:buFont typeface="Wingdings" pitchFamily="2" charset="2"/>
              <a:buChar char="n"/>
              <a:defRPr/>
            </a:pPr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کمبود ثانويه لاکتاز</a:t>
            </a:r>
          </a:p>
          <a:p>
            <a:pPr marL="609600" indent="-609600" algn="r" rt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 	معمولا شايع و موقتي مي باشد که بدنبال جراحي روده اي</a:t>
            </a:r>
          </a:p>
          <a:p>
            <a:pPr marL="609600" indent="-609600" algn="r" rt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  يا عدم درمان بيماري سيلياک و يا عدم تحمل به پروتئين شير گاو     ديده مي شود.</a:t>
            </a:r>
            <a:endParaRPr lang="en-GB" sz="28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11266" name="Picture 2" descr="C:\Users\hp\Documents\class92\30e35426-3e35-3851-907c-cfe8a6b2d2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4527410"/>
            <a:ext cx="1143000" cy="22543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الیگوساکارید ها</a:t>
            </a:r>
            <a:endParaRPr lang="en-US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کربوهیدرات های مشق از 3 تا 10 واحد مونوساکارید</a:t>
            </a:r>
          </a:p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رافینوز، استاکیوز</a:t>
            </a:r>
          </a:p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محلول در آب است واغلب شیرین هستند.</a:t>
            </a:r>
          </a:p>
          <a:p>
            <a:pPr algn="r" rtl="1"/>
            <a:endParaRPr lang="en-US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منابع آن: حبوبات</a:t>
            </a:r>
          </a:p>
          <a:p>
            <a:pPr algn="r" rtl="1"/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برخی نفخ ناشی از مصرف حبوبات</a:t>
            </a:r>
          </a:p>
          <a:p>
            <a:pPr algn="r" rtl="1">
              <a:buNone/>
            </a:pP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 را به آن نسبت می دهند.</a:t>
            </a:r>
          </a:p>
          <a:p>
            <a:pPr algn="r" rtl="1"/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endParaRPr 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b="1" smtClean="0">
                <a:solidFill>
                  <a:srgbClr val="FFFF00"/>
                </a:solidFill>
              </a:rPr>
              <a:pPr/>
              <a:t>16</a:t>
            </a:fld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5" name="Picture 5" descr="Grai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657599"/>
            <a:ext cx="3124200" cy="30638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چه تعداد مونوساکارید در هر اولیگوساکارید موجود است؟؟؟؟</a:t>
            </a:r>
            <a:endParaRPr lang="en-US" dirty="0">
              <a:solidFill>
                <a:schemeClr val="bg1"/>
              </a:solidFill>
              <a:cs typeface="B Nazanin" pitchFamily="2" charset="-78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1">
              <a:defRPr/>
            </a:pPr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پلي ساکاريدها</a:t>
            </a:r>
            <a:endParaRPr lang="fo-FO" b="1" dirty="0">
              <a:cs typeface="Zar" pitchFamily="2" charset="-78"/>
            </a:endParaRPr>
          </a:p>
        </p:txBody>
      </p:sp>
      <p:sp>
        <p:nvSpPr>
          <p:cNvPr id="1955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28775"/>
            <a:ext cx="8435975" cy="4824413"/>
          </a:xfrm>
        </p:spPr>
        <p:txBody>
          <a:bodyPr/>
          <a:lstStyle/>
          <a:p>
            <a:pPr algn="r" rtl="1" eaLnBrk="1" hangingPunct="1">
              <a:lnSpc>
                <a:spcPct val="90000"/>
              </a:lnSpc>
              <a:defRPr/>
            </a:pPr>
            <a:r>
              <a:rPr lang="fa-IR" sz="3600" b="1" dirty="0">
                <a:solidFill>
                  <a:schemeClr val="bg1"/>
                </a:solidFill>
                <a:cs typeface="B Nazanin" pitchFamily="2" charset="-78"/>
              </a:rPr>
              <a:t>غير قابل هضم </a:t>
            </a:r>
            <a:r>
              <a:rPr lang="fa-IR" sz="2400" dirty="0">
                <a:solidFill>
                  <a:schemeClr val="bg1"/>
                </a:solidFill>
                <a:effectLst/>
                <a:cs typeface="B Nazanin" pitchFamily="2" charset="-78"/>
              </a:rPr>
              <a:t>مثل سلولز، همي سلولز، پکتين و مواد جلبکي</a:t>
            </a:r>
            <a:endParaRPr lang="fa-IR" sz="3600" b="1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 eaLnBrk="1" hangingPunct="1">
              <a:lnSpc>
                <a:spcPct val="90000"/>
              </a:lnSpc>
              <a:defRPr/>
            </a:pPr>
            <a:endParaRPr lang="fa-IR" sz="2400" dirty="0">
              <a:solidFill>
                <a:schemeClr val="bg1"/>
              </a:solidFill>
              <a:effectLst/>
              <a:cs typeface="B Nazanin" pitchFamily="2" charset="-78"/>
            </a:endParaRPr>
          </a:p>
          <a:p>
            <a:pPr algn="r" rtl="1" eaLnBrk="1" hangingPunct="1">
              <a:lnSpc>
                <a:spcPct val="90000"/>
              </a:lnSpc>
              <a:defRPr/>
            </a:pPr>
            <a:r>
              <a:rPr lang="fa-IR" sz="3600" b="1" dirty="0">
                <a:solidFill>
                  <a:schemeClr val="bg1"/>
                </a:solidFill>
                <a:cs typeface="B Nazanin" pitchFamily="2" charset="-78"/>
              </a:rPr>
              <a:t>تاحدي قابل هضم </a:t>
            </a:r>
            <a:r>
              <a:rPr lang="fa-IR" sz="2400" dirty="0">
                <a:solidFill>
                  <a:schemeClr val="bg1"/>
                </a:solidFill>
                <a:effectLst/>
                <a:cs typeface="B Nazanin" pitchFamily="2" charset="-78"/>
              </a:rPr>
              <a:t>مثل اينولين، گالاکتوژن، مانوزان، رافينوز، استاکيوز</a:t>
            </a:r>
          </a:p>
          <a:p>
            <a:pPr algn="r" rtl="1" eaLnBrk="1" hangingPunct="1">
              <a:lnSpc>
                <a:spcPct val="90000"/>
              </a:lnSpc>
              <a:defRPr/>
            </a:pPr>
            <a:r>
              <a:rPr lang="fa-IR" sz="2400" dirty="0">
                <a:solidFill>
                  <a:schemeClr val="bg1"/>
                </a:solidFill>
                <a:effectLst/>
                <a:cs typeface="B Nazanin" pitchFamily="2" charset="-78"/>
              </a:rPr>
              <a:t>ممکن است نفخ ناشي از رافينوز و استاکيوز باشد.</a:t>
            </a:r>
          </a:p>
          <a:p>
            <a:pPr algn="r" rtl="1" eaLnBrk="1" hangingPunct="1">
              <a:lnSpc>
                <a:spcPct val="90000"/>
              </a:lnSpc>
              <a:defRPr/>
            </a:pPr>
            <a:r>
              <a:rPr lang="fa-IR" sz="2400" dirty="0">
                <a:solidFill>
                  <a:schemeClr val="bg1"/>
                </a:solidFill>
                <a:effectLst/>
                <a:cs typeface="B Nazanin" pitchFamily="2" charset="-78"/>
              </a:rPr>
              <a:t>رافينوز در چغندر قند، عدس، لوبيا قرمزو چشم بلبلي و استاکيوز در لوبياها ديده مي شود.</a:t>
            </a:r>
          </a:p>
          <a:p>
            <a:pPr algn="r" rtl="1" eaLnBrk="1" hangingPunct="1">
              <a:lnSpc>
                <a:spcPct val="90000"/>
              </a:lnSpc>
              <a:defRPr/>
            </a:pPr>
            <a:endParaRPr lang="fa-IR" sz="2400" dirty="0">
              <a:solidFill>
                <a:schemeClr val="bg1"/>
              </a:solidFill>
              <a:effectLst/>
              <a:cs typeface="B Nazanin" pitchFamily="2" charset="-78"/>
            </a:endParaRPr>
          </a:p>
          <a:p>
            <a:pPr algn="r" rtl="1" eaLnBrk="1" hangingPunct="1">
              <a:lnSpc>
                <a:spcPct val="90000"/>
              </a:lnSpc>
              <a:defRPr/>
            </a:pPr>
            <a:r>
              <a:rPr lang="fa-IR" sz="3600" b="1" dirty="0">
                <a:solidFill>
                  <a:schemeClr val="bg1"/>
                </a:solidFill>
                <a:cs typeface="B Nazanin" pitchFamily="2" charset="-78"/>
              </a:rPr>
              <a:t>قابل هضم </a:t>
            </a:r>
            <a:r>
              <a:rPr lang="fa-IR" sz="2400" dirty="0">
                <a:solidFill>
                  <a:schemeClr val="bg1"/>
                </a:solidFill>
                <a:effectLst/>
                <a:cs typeface="B Nazanin" pitchFamily="2" charset="-78"/>
              </a:rPr>
              <a:t>مثل نشاسته و گليکوژن</a:t>
            </a:r>
            <a:endParaRPr lang="fo-FO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چند پلی ساکارید آشنا را نام ببرید؟؟</a:t>
            </a:r>
          </a:p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چه تعداد مونوساکارید در هر پلی ساکارید موجود است؟؟؟؟</a:t>
            </a:r>
            <a:endParaRPr 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628775"/>
            <a:ext cx="8229600" cy="3384550"/>
          </a:xfrm>
        </p:spPr>
        <p:txBody>
          <a:bodyPr/>
          <a:lstStyle/>
          <a:p>
            <a:pPr algn="ctr" rtl="1" eaLnBrk="1" hangingPunct="1">
              <a:buNone/>
              <a:defRPr/>
            </a:pPr>
            <a:r>
              <a:rPr lang="fa-IR" sz="8000" b="1" dirty="0">
                <a:solidFill>
                  <a:srgbClr val="FFFF00"/>
                </a:solidFill>
                <a:cs typeface="B Nazanin" pitchFamily="2" charset="-78"/>
              </a:rPr>
              <a:t>کربوهيدرات ها</a:t>
            </a:r>
          </a:p>
          <a:p>
            <a:pPr algn="ctr" rtl="1" eaLnBrk="1" hangingPunct="1">
              <a:buNone/>
              <a:defRPr/>
            </a:pPr>
            <a:r>
              <a:rPr lang="fa-IR" sz="6000" b="1" dirty="0">
                <a:solidFill>
                  <a:srgbClr val="FFFF00"/>
                </a:solidFill>
                <a:cs typeface="B Nazanin" pitchFamily="2" charset="-78"/>
              </a:rPr>
              <a:t> </a:t>
            </a:r>
            <a:r>
              <a:rPr lang="fa-IR" sz="8000" dirty="0">
                <a:solidFill>
                  <a:srgbClr val="FFFF00"/>
                </a:solidFill>
                <a:cs typeface="B Nazanin" pitchFamily="2" charset="-78"/>
              </a:rPr>
              <a:t>[</a:t>
            </a:r>
            <a:r>
              <a:rPr lang="en-GB" sz="8000" dirty="0">
                <a:solidFill>
                  <a:srgbClr val="FFFF00"/>
                </a:solidFill>
                <a:cs typeface="B Nazanin" pitchFamily="2" charset="-78"/>
              </a:rPr>
              <a:t>n</a:t>
            </a:r>
            <a:r>
              <a:rPr lang="fa-IR" sz="8000" dirty="0">
                <a:solidFill>
                  <a:srgbClr val="FFFF00"/>
                </a:solidFill>
                <a:cs typeface="B Nazanin" pitchFamily="2" charset="-78"/>
              </a:rPr>
              <a:t>(</a:t>
            </a:r>
            <a:r>
              <a:rPr lang="en-GB" sz="8000" dirty="0">
                <a:solidFill>
                  <a:srgbClr val="FFFF00"/>
                </a:solidFill>
                <a:cs typeface="B Nazanin" pitchFamily="2" charset="-78"/>
              </a:rPr>
              <a:t>CH2O</a:t>
            </a:r>
            <a:r>
              <a:rPr lang="fa-IR" sz="8000" dirty="0">
                <a:solidFill>
                  <a:srgbClr val="FFFF00"/>
                </a:solidFill>
                <a:cs typeface="B Nazanin" pitchFamily="2" charset="-78"/>
              </a:rPr>
              <a:t>)]</a:t>
            </a:r>
            <a:endParaRPr lang="fo-FO" sz="8000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6147" name="Picture 3" descr="C:\Users\hp\Documents\class92\thCA3JRXC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4467225"/>
            <a:ext cx="6781800" cy="2390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پلي ساکاريدها</a:t>
            </a:r>
            <a:endParaRPr lang="en-US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کربوهیدرات هایی با بیش از 10 واحد مونوساکارید</a:t>
            </a:r>
          </a:p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گیاهان این کربوهیدرات را در گرانول های نشاسته ذخیره می کنند.</a:t>
            </a:r>
          </a:p>
          <a:p>
            <a:pPr algn="r" rtl="1"/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نشاسته گیاهی: آمیلوز - آمیلوپکتین</a:t>
            </a:r>
            <a:endParaRPr 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کربوهیدرات های ساده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5" name="Picture 5" descr="195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600200"/>
            <a:ext cx="7696199" cy="4953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rgbClr val="FFC000"/>
                </a:solidFill>
              </a:rPr>
              <a:t>پلی ساکارید گیاهی 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r">
              <a:buNone/>
            </a:pPr>
            <a:endParaRPr lang="fa-IR" sz="2800" dirty="0">
              <a:solidFill>
                <a:schemeClr val="bg2"/>
              </a:solidFill>
            </a:endParaRPr>
          </a:p>
          <a:p>
            <a:pPr marL="0" indent="0" algn="r" rtl="1">
              <a:buNone/>
            </a:pPr>
            <a:r>
              <a:rPr lang="fa-IR" sz="2800" dirty="0">
                <a:solidFill>
                  <a:schemeClr val="bg2"/>
                </a:solidFill>
              </a:rPr>
              <a:t>آمیلوز ملکول کوچک وخطی که کمتر از یک درصد آن خطی است</a:t>
            </a:r>
          </a:p>
          <a:p>
            <a:pPr marL="0" indent="0" algn="r" rtl="1">
              <a:buNone/>
            </a:pPr>
            <a:endParaRPr lang="fa-IR" sz="2800" dirty="0">
              <a:solidFill>
                <a:schemeClr val="bg2"/>
              </a:solidFill>
            </a:endParaRPr>
          </a:p>
          <a:p>
            <a:pPr marL="0" indent="0" algn="r" rtl="1">
              <a:buNone/>
            </a:pPr>
            <a:r>
              <a:rPr lang="fa-IR" sz="2800" dirty="0">
                <a:solidFill>
                  <a:schemeClr val="bg2"/>
                </a:solidFill>
              </a:rPr>
              <a:t>آمیلوپکتین شاخه های بسیاری دارد .در دانه ها وریشه های غد های به فراوانی یافت می شود.</a:t>
            </a:r>
          </a:p>
          <a:p>
            <a:pPr marL="0" indent="0" algn="r" rtl="1">
              <a:buNone/>
            </a:pPr>
            <a:endParaRPr lang="fa-IR" sz="2800" dirty="0">
              <a:solidFill>
                <a:schemeClr val="bg2"/>
              </a:solidFill>
            </a:endParaRPr>
          </a:p>
          <a:p>
            <a:pPr marL="0" indent="0" algn="r" rtl="1">
              <a:buNone/>
            </a:pPr>
            <a:r>
              <a:rPr lang="fa-IR" sz="2800" dirty="0">
                <a:solidFill>
                  <a:schemeClr val="bg2"/>
                </a:solidFill>
              </a:rPr>
              <a:t>منابع :سیب زمینی ،ذرت،برنج،تاپیوکا </a:t>
            </a:r>
          </a:p>
          <a:p>
            <a:pPr marL="0" indent="0" algn="r" rtl="1">
              <a:buNone/>
            </a:pPr>
            <a:r>
              <a:rPr lang="fa-IR" sz="2800" dirty="0">
                <a:solidFill>
                  <a:schemeClr val="bg2"/>
                </a:solidFill>
              </a:rPr>
              <a:t>فرم خام آنها قابلیت هضم کمی دارند اما پختن آنها با آب باعث شکسته شدن دیواره سلولی وافزایش قابلیت هضم آنها با آنزیم پانکراس می شود.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8290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48324"/>
            <a:ext cx="8001000" cy="6000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26636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>
                <a:solidFill>
                  <a:schemeClr val="bg1"/>
                </a:solidFill>
                <a:cs typeface="B Nazanin" pitchFamily="2" charset="-78"/>
              </a:rPr>
              <a:t>فرم ذخیره ای کربوهیدرات در جانوران؟؟؟</a:t>
            </a:r>
            <a:endParaRPr lang="en-US" sz="36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پلي ساکاريدها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بر خلاف گیاهان ، جانوران کربوهیدرات ها کمی را ذخیره می کنند و برای حفظ قند خون در محدوده نرمال آن را به کار می گیرند.</a:t>
            </a:r>
          </a:p>
          <a:p>
            <a:pPr algn="r" rtl="1"/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گلیکوژن فرم ذخیره ای کربوهیدرات در جانوران که در عضلات و کبد ذخیره می گردد.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557712"/>
            <a:ext cx="36576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پلي ساکاريدها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میزان ذخیره گلیکوژن کبد=90 گرم</a:t>
            </a:r>
          </a:p>
          <a:p>
            <a:pPr algn="r" rtl="1"/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میزان ذخیره گلیکوژن عضلات=150 گرم که با ورزش افزایش می یابد.</a:t>
            </a:r>
          </a:p>
          <a:p>
            <a:pPr algn="r" rtl="1"/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گلیکوژن به صورت </a:t>
            </a:r>
            <a:r>
              <a:rPr lang="fa-IR" b="1" i="1" u="sng" dirty="0">
                <a:solidFill>
                  <a:schemeClr val="bg1"/>
                </a:solidFill>
                <a:cs typeface="B Nazanin" pitchFamily="2" charset="-78"/>
              </a:rPr>
              <a:t>هیدراته</a:t>
            </a: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 ذخیره می گردد و به همین علت وزن زیادی دارد.</a:t>
            </a:r>
          </a:p>
          <a:p>
            <a:pPr algn="r" rtl="1"/>
            <a:endParaRPr lang="fa-IR" b="1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b="1" u="sng" dirty="0">
                <a:solidFill>
                  <a:schemeClr val="bg1"/>
                </a:solidFill>
                <a:cs typeface="B Nazanin" pitchFamily="2" charset="-78"/>
              </a:rPr>
              <a:t>ذخایر گلیکوژن کبد برای 18 ساعت ناشتایی کافیست.</a:t>
            </a:r>
          </a:p>
          <a:p>
            <a:pPr algn="r" rtl="1"/>
            <a:endParaRPr lang="en-US" b="1" dirty="0">
              <a:solidFill>
                <a:schemeClr val="bg1"/>
              </a:solidFill>
              <a:cs typeface="B Nazanin" pitchFamily="2" charset="-78"/>
            </a:endParaRPr>
          </a:p>
          <a:p>
            <a:endParaRPr 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کربوهیدرات های پیچیده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" name="Picture 5" descr="195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600200"/>
            <a:ext cx="6629400" cy="48134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rgbClr val="FFFF00"/>
                </a:solidFill>
              </a:rPr>
              <a:t>کربوهیدرات های پیچیده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chemeClr val="bg2"/>
                </a:solidFill>
              </a:rPr>
              <a:t>قبل از اینکه مورد استفاده قرار گیرند باید به مونوساکارید های قابل هضم تجزیه شوند.</a:t>
            </a:r>
          </a:p>
          <a:p>
            <a:pPr algn="r" rtl="1"/>
            <a:r>
              <a:rPr lang="fa-IR" dirty="0">
                <a:solidFill>
                  <a:schemeClr val="bg2"/>
                </a:solidFill>
              </a:rPr>
              <a:t>بطور اولیه در محصولات زیر وجود دارند :غلات کامل ،مغزها ،دانه ها ،حبوبات وسبزیجات ریشه ای 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1530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rgbClr val="FFFF00"/>
                </a:solidFill>
                <a:cs typeface="B Nazanin" pitchFamily="2" charset="-78"/>
              </a:rPr>
              <a:t>فیبر</a:t>
            </a:r>
            <a:endParaRPr lang="en-US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ترکیبات گیاهی </a:t>
            </a:r>
            <a:r>
              <a:rPr lang="fa-IR" b="1" u="sng" dirty="0">
                <a:solidFill>
                  <a:schemeClr val="bg1"/>
                </a:solidFill>
                <a:cs typeface="B Nazanin" pitchFamily="2" charset="-78"/>
              </a:rPr>
              <a:t>غیرقابل هضم </a:t>
            </a: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توسط دستگاه گوارش انسان</a:t>
            </a:r>
          </a:p>
          <a:p>
            <a:pPr algn="r" rtl="1"/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فیبر عملکردی: کربوهیدرات های غیرقابل هضم جدا شده از گیاهان که </a:t>
            </a:r>
            <a:r>
              <a:rPr lang="fa-IR" u="sng" dirty="0">
                <a:solidFill>
                  <a:schemeClr val="bg1"/>
                </a:solidFill>
                <a:cs typeface="B Nazanin" pitchFamily="2" charset="-78"/>
              </a:rPr>
              <a:t>تاثیر مثبت بر عملکرد دستگاه گوارش </a:t>
            </a: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و</a:t>
            </a:r>
            <a:r>
              <a:rPr lang="fa-IR" u="sng" dirty="0">
                <a:solidFill>
                  <a:schemeClr val="bg1"/>
                </a:solidFill>
                <a:cs typeface="B Nazanin" pitchFamily="2" charset="-78"/>
              </a:rPr>
              <a:t> پیشگیری از برخی بیماری ها </a:t>
            </a: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دارند.</a:t>
            </a:r>
          </a:p>
          <a:p>
            <a:pPr algn="r" rtl="1"/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endParaRPr 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کربوهيدرات ها</a:t>
            </a:r>
            <a:br>
              <a:rPr lang="fa-IR" b="1" dirty="0">
                <a:solidFill>
                  <a:srgbClr val="FFFF00"/>
                </a:solidFill>
                <a:cs typeface="B Nazanin" pitchFamily="2" charset="-78"/>
              </a:rPr>
            </a:br>
            <a:endParaRPr lang="en-US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منبع اصلی انرژی</a:t>
            </a:r>
          </a:p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حداقل نیمی از انرژی دریافتی از آن تامین می گردد.</a:t>
            </a:r>
          </a:p>
          <a:p>
            <a:pPr algn="r" rtl="1"/>
            <a:r>
              <a:rPr lang="fa-IR" b="1" u="sng" dirty="0">
                <a:solidFill>
                  <a:schemeClr val="bg1"/>
                </a:solidFill>
                <a:cs typeface="B Nazanin" pitchFamily="2" charset="-78"/>
              </a:rPr>
              <a:t>45 تا 65 % کل کالری دریافتی</a:t>
            </a:r>
          </a:p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defRPr/>
            </a:pPr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اهميت فيبر در رژيم غذائي</a:t>
            </a:r>
            <a:endParaRPr lang="fo-FO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21299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844675"/>
            <a:ext cx="8229600" cy="4537075"/>
          </a:xfrm>
        </p:spPr>
        <p:txBody>
          <a:bodyPr>
            <a:normAutofit/>
          </a:bodyPr>
          <a:lstStyle/>
          <a:p>
            <a:pPr marL="609600" indent="-609600" algn="r" rtl="1" eaLnBrk="1" hangingPunct="1">
              <a:lnSpc>
                <a:spcPct val="90000"/>
              </a:lnSpc>
              <a:buSzPct val="70000"/>
              <a:buFont typeface="Wingdings" pitchFamily="2" charset="2"/>
              <a:buAutoNum type="arabicPeriod"/>
              <a:defRPr/>
            </a:pPr>
            <a:r>
              <a:rPr lang="fa-IR" sz="2800" b="1" dirty="0">
                <a:solidFill>
                  <a:schemeClr val="bg1"/>
                </a:solidFill>
                <a:cs typeface="B Nazanin" pitchFamily="2" charset="-78"/>
              </a:rPr>
              <a:t>کاهش وزن</a:t>
            </a:r>
          </a:p>
          <a:p>
            <a:pPr marL="609600" indent="-609600" algn="r" rtl="1" eaLnBrk="1" hangingPunct="1">
              <a:lnSpc>
                <a:spcPct val="90000"/>
              </a:lnSpc>
              <a:buSzPct val="70000"/>
              <a:buFont typeface="Wingdings" pitchFamily="2" charset="2"/>
              <a:buAutoNum type="arabicPeriod"/>
              <a:defRPr/>
            </a:pPr>
            <a:r>
              <a:rPr lang="fa-IR" sz="2800" b="1" dirty="0">
                <a:solidFill>
                  <a:schemeClr val="bg1"/>
                </a:solidFill>
                <a:cs typeface="B Nazanin" pitchFamily="2" charset="-78"/>
              </a:rPr>
              <a:t>کاهش يبوست</a:t>
            </a:r>
          </a:p>
          <a:p>
            <a:pPr marL="609600" indent="-609600" algn="r" rtl="1" eaLnBrk="1" hangingPunct="1">
              <a:lnSpc>
                <a:spcPct val="90000"/>
              </a:lnSpc>
              <a:buSzPct val="70000"/>
              <a:buFont typeface="Wingdings" pitchFamily="2" charset="2"/>
              <a:buAutoNum type="arabicPeriod"/>
              <a:defRPr/>
            </a:pPr>
            <a:r>
              <a:rPr lang="fa-IR" sz="2800" b="1" dirty="0">
                <a:solidFill>
                  <a:schemeClr val="bg1"/>
                </a:solidFill>
                <a:cs typeface="B Nazanin" pitchFamily="2" charset="-78"/>
              </a:rPr>
              <a:t>کاهش سرطان کولون ، سرطان سينه ، سرطان پرستات</a:t>
            </a:r>
          </a:p>
          <a:p>
            <a:pPr marL="609600" indent="-609600" algn="r" rtl="1" eaLnBrk="1" hangingPunct="1">
              <a:lnSpc>
                <a:spcPct val="90000"/>
              </a:lnSpc>
              <a:buSzPct val="70000"/>
              <a:buFont typeface="Wingdings" pitchFamily="2" charset="2"/>
              <a:buAutoNum type="arabicPeriod"/>
              <a:defRPr/>
            </a:pPr>
            <a:r>
              <a:rPr lang="fa-IR" sz="2800" b="1" dirty="0">
                <a:solidFill>
                  <a:schemeClr val="bg1"/>
                </a:solidFill>
                <a:cs typeface="B Nazanin" pitchFamily="2" charset="-78"/>
              </a:rPr>
              <a:t>کاهش بيماريهای قلبي: با کاهش جذب لیپید و مهار سنتز لیپید</a:t>
            </a:r>
          </a:p>
          <a:p>
            <a:pPr marL="609600" indent="-609600" algn="r" rtl="1" eaLnBrk="1" hangingPunct="1">
              <a:lnSpc>
                <a:spcPct val="90000"/>
              </a:lnSpc>
              <a:buSzPct val="70000"/>
              <a:buFont typeface="Wingdings" pitchFamily="2" charset="2"/>
              <a:buAutoNum type="arabicPeriod"/>
              <a:defRPr/>
            </a:pPr>
            <a:r>
              <a:rPr lang="fa-IR" sz="2800" b="1" dirty="0">
                <a:solidFill>
                  <a:schemeClr val="bg1"/>
                </a:solidFill>
                <a:cs typeface="B Nazanin" pitchFamily="2" charset="-78"/>
              </a:rPr>
              <a:t> کاهش ديابت: کاهش شیوع و بهبود کنترل قند در بیماران</a:t>
            </a:r>
          </a:p>
          <a:p>
            <a:pPr marL="609600" indent="-609600" algn="r" rtl="1" eaLnBrk="1" hangingPunct="1">
              <a:lnSpc>
                <a:spcPct val="90000"/>
              </a:lnSpc>
              <a:buSzPct val="70000"/>
              <a:buFont typeface="Wingdings" pitchFamily="2" charset="2"/>
              <a:buAutoNum type="arabicPeriod"/>
              <a:defRPr/>
            </a:pPr>
            <a:r>
              <a:rPr lang="fa-IR" sz="2800" b="1" dirty="0">
                <a:solidFill>
                  <a:schemeClr val="bg1"/>
                </a:solidFill>
                <a:cs typeface="B Nazanin" pitchFamily="2" charset="-78"/>
              </a:rPr>
              <a:t>افزایش جذب املاح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7170" name="Picture 2" descr="C:\Users\hp\Documents\class92\thCABIJAU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644190"/>
            <a:ext cx="2743200" cy="22138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rgbClr val="FFFF00"/>
                </a:solidFill>
                <a:cs typeface="B Nazanin" pitchFamily="2" charset="-78"/>
              </a:rPr>
              <a:t>سلولز</a:t>
            </a:r>
            <a:endParaRPr lang="en-US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ماده ای غیر قابل هضم در دستگاه گوارش انسان</a:t>
            </a:r>
          </a:p>
          <a:p>
            <a:pPr algn="r" rtl="1"/>
            <a:r>
              <a:rPr lang="fa-IR" u="sng" dirty="0">
                <a:solidFill>
                  <a:schemeClr val="bg1"/>
                </a:solidFill>
                <a:cs typeface="B Nazanin" pitchFamily="2" charset="-78"/>
              </a:rPr>
              <a:t>فراوان ترین </a:t>
            </a: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ماده آلی در طبیعت</a:t>
            </a:r>
          </a:p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این ماده در سبزیجات وجود دارد.</a:t>
            </a:r>
          </a:p>
          <a:p>
            <a:pPr algn="r" rtl="1"/>
            <a:r>
              <a:rPr lang="fa-IR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افزایش توانایی حفظ آب در مواد هضم نشده، افزایش تعداد دفعات اجابت مزاج، افزایش حجم مدفوع</a:t>
            </a:r>
            <a:endParaRPr lang="en-US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5" name="Picture 4" descr="http://ts1.mm.bing.net/th?id=H.4942932980403068&amp;pid=15.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4419600"/>
            <a:ext cx="2395207" cy="21884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نقش فیبر در کاهش وزن</a:t>
            </a:r>
            <a:endParaRPr lang="en-US" b="1" dirty="0">
              <a:solidFill>
                <a:srgbClr val="FFFF00"/>
              </a:solidFill>
              <a:cs typeface="B Nazanin" pitchFamily="2" charset="-78"/>
            </a:endParaRPr>
          </a:p>
        </p:txBody>
      </p:sp>
      <p:graphicFrame>
        <p:nvGraphicFramePr>
          <p:cNvPr id="5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4582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5410200" y="4876800"/>
            <a:ext cx="1447800" cy="1524000"/>
            <a:chOff x="2849839" y="3143702"/>
            <a:chExt cx="1091945" cy="1155278"/>
          </a:xfrm>
        </p:grpSpPr>
        <p:sp>
          <p:nvSpPr>
            <p:cNvPr id="7" name="Oval 6"/>
            <p:cNvSpPr/>
            <p:nvPr/>
          </p:nvSpPr>
          <p:spPr>
            <a:xfrm>
              <a:off x="2849839" y="3143702"/>
              <a:ext cx="1091945" cy="115527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Oval 4"/>
            <p:cNvSpPr/>
            <p:nvPr/>
          </p:nvSpPr>
          <p:spPr>
            <a:xfrm>
              <a:off x="3013630" y="3353753"/>
              <a:ext cx="744254" cy="7613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255" tIns="8255" rIns="8255" bIns="8255" numCol="1" spcCol="1270" anchor="ctr" anchorCtr="0">
              <a:noAutofit/>
            </a:bodyPr>
            <a:lstStyle/>
            <a:p>
              <a:pPr lvl="0" algn="ctr" defTabSz="5778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400" b="1" kern="1200" dirty="0">
                  <a:solidFill>
                    <a:srgbClr val="FFFF00"/>
                  </a:solidFill>
                  <a:cs typeface="B Nazanin" pitchFamily="2" charset="-78"/>
                </a:rPr>
                <a:t>افزایش نیاز به جویدن</a:t>
              </a:r>
            </a:p>
          </p:txBody>
        </p:sp>
      </p:grpSp>
      <p:cxnSp>
        <p:nvCxnSpPr>
          <p:cNvPr id="10" name="Straight Connector 9"/>
          <p:cNvCxnSpPr/>
          <p:nvPr/>
        </p:nvCxnSpPr>
        <p:spPr>
          <a:xfrm rot="16200000" flipV="1">
            <a:off x="5257800" y="4495800"/>
            <a:ext cx="533400" cy="381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اثر فيبرها بر حجم مدفوع</a:t>
            </a:r>
            <a:endParaRPr lang="fo-FO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2119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05000"/>
            <a:ext cx="8229600" cy="3971925"/>
          </a:xfrm>
        </p:spPr>
        <p:txBody>
          <a:bodyPr>
            <a:normAutofit fontScale="92500"/>
          </a:bodyPr>
          <a:lstStyle/>
          <a:p>
            <a:pPr algn="r" rtl="1" eaLnBrk="1" hangingPunct="1">
              <a:defRPr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فيبرها باجذب آب بداخل خود بطور مستقيم سبب افزايش حجم مدفوع مي شوند.</a:t>
            </a:r>
          </a:p>
          <a:p>
            <a:pPr algn="r" rtl="1" eaLnBrk="1" hangingPunct="1">
              <a:defRPr/>
            </a:pPr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 eaLnBrk="1" hangingPunct="1">
              <a:defRPr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فيبر ها تامين کننده مواد مغذي براي باکتري هاي روده هستند. و با افزايش رشد ميکروبي سبب افزايش حجم مدفوع مي شوند.</a:t>
            </a:r>
          </a:p>
          <a:p>
            <a:pPr algn="r" rtl="1" eaLnBrk="1" hangingPunct="1">
              <a:defRPr/>
            </a:pPr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 eaLnBrk="1" hangingPunct="1">
              <a:defRPr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کلم سبب افزايش حجم مدفوع تا 70% مي گردد.</a:t>
            </a:r>
            <a:endParaRPr lang="fo-FO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1192213"/>
          </a:xfrm>
        </p:spPr>
        <p:txBody>
          <a:bodyPr>
            <a:normAutofit/>
          </a:bodyPr>
          <a:lstStyle/>
          <a:p>
            <a:pPr algn="ctr" rtl="1" eaLnBrk="1" hangingPunct="1">
              <a:defRPr/>
            </a:pPr>
            <a:r>
              <a:rPr lang="fa-IR" sz="4000" b="1" dirty="0">
                <a:solidFill>
                  <a:srgbClr val="FFFF00"/>
                </a:solidFill>
                <a:cs typeface="B Nazanin" pitchFamily="2" charset="-78"/>
              </a:rPr>
              <a:t>مکانيسم اثر فيبرها بر کاهش چربي خون</a:t>
            </a:r>
            <a:endParaRPr lang="fo-FO" sz="40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209923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916113"/>
            <a:ext cx="8229600" cy="4321175"/>
          </a:xfrm>
        </p:spPr>
        <p:txBody>
          <a:bodyPr>
            <a:normAutofit/>
          </a:bodyPr>
          <a:lstStyle/>
          <a:p>
            <a:pPr algn="r" rtl="1" eaLnBrk="1" hangingPunct="1">
              <a:lnSpc>
                <a:spcPct val="90000"/>
              </a:lnSpc>
              <a:buNone/>
              <a:defRPr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1.  فيبرها سبب اتصال به اسيدهاي صفراوي مدفوع شده و دفع کلسترول مشتق از اسيدهاي صفراوي را افزايش مي دهند.</a:t>
            </a:r>
          </a:p>
          <a:p>
            <a:pPr algn="r" rtl="1" eaLnBrk="1" hangingPunct="1">
              <a:lnSpc>
                <a:spcPct val="90000"/>
              </a:lnSpc>
              <a:buNone/>
              <a:defRPr/>
            </a:pPr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marL="514350" indent="-514350" algn="r" rtl="1" eaLnBrk="1" hangingPunct="1">
              <a:lnSpc>
                <a:spcPct val="90000"/>
              </a:lnSpc>
              <a:buAutoNum type="arabicPeriod" startAt="2"/>
              <a:defRPr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فيبرها با اتصال به اسيدهاي صفراوي يا چربي و ليپيدها مانع از جذب چربي و کلسترول غذائي مي گردند.</a:t>
            </a:r>
          </a:p>
          <a:p>
            <a:pPr marL="514350" indent="-514350" algn="r" rtl="1" eaLnBrk="1" hangingPunct="1">
              <a:lnSpc>
                <a:spcPct val="90000"/>
              </a:lnSpc>
              <a:buAutoNum type="arabicPeriod" startAt="2"/>
              <a:defRPr/>
            </a:pPr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 eaLnBrk="1" hangingPunct="1">
              <a:lnSpc>
                <a:spcPct val="90000"/>
              </a:lnSpc>
              <a:buFontTx/>
              <a:buNone/>
              <a:defRPr/>
            </a:pPr>
            <a:endParaRPr lang="fo-FO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8195" name="Picture 3" descr="C:\Users\hp\Documents\class92\thCAOGDVT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4343400"/>
            <a:ext cx="2338578" cy="2362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defRPr/>
            </a:pPr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اثر فيبرها بر جذب ويتامين ها و املاح</a:t>
            </a:r>
            <a:endParaRPr lang="fo-FO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 eaLnBrk="1" hangingPunct="1">
              <a:defRPr/>
            </a:pPr>
            <a:r>
              <a:rPr lang="fa-I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کربوهيدرات غذائي مي تواند سبب افزايش يا کاهش جذب مواد مغذی شود که بستگي به شکل و فرايند آن دارد.</a:t>
            </a:r>
          </a:p>
          <a:p>
            <a:pPr algn="r" rtl="1" eaLnBrk="1" hangingPunct="1">
              <a:defRPr/>
            </a:pPr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 eaLnBrk="1" hangingPunct="1">
              <a:defRPr/>
            </a:pPr>
            <a:r>
              <a:rPr lang="fa-IR" b="1" u="sng" dirty="0">
                <a:solidFill>
                  <a:schemeClr val="bg1"/>
                </a:solidFill>
                <a:cs typeface="B Nazanin" pitchFamily="2" charset="-78"/>
              </a:rPr>
              <a:t>کاهش جذب: </a:t>
            </a: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تانن ها، ساپونين ها، لکتين ها و </a:t>
            </a: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فيتات ها</a:t>
            </a:r>
          </a:p>
          <a:p>
            <a:pPr algn="r" rtl="1" eaLnBrk="1" hangingPunct="1">
              <a:defRPr/>
            </a:pPr>
            <a:endParaRPr lang="fa-IR" b="1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 eaLnBrk="1" hangingPunct="1">
              <a:defRPr/>
            </a:pPr>
            <a:r>
              <a:rPr lang="fa-IR" b="1" u="sng" dirty="0">
                <a:solidFill>
                  <a:schemeClr val="bg1"/>
                </a:solidFill>
                <a:cs typeface="B Nazanin" pitchFamily="2" charset="-78"/>
              </a:rPr>
              <a:t>افزايش جذب: </a:t>
            </a: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فيبر محلول دراينولين و چغندر قند سبب افزايش جذب کلسيم بدون اثرات سوِء روي فلزات ديگر مي شود.</a:t>
            </a:r>
            <a:endParaRPr lang="fo-FO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اثر فيبرها بر جذب ويتامين ها و املاح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فیتات به میزان بالا در پوسته دانه ها یافت می شود: غلات و حبوبات</a:t>
            </a:r>
          </a:p>
          <a:p>
            <a:pPr algn="r" rtl="1"/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این ماده با یون های فلزی باند و موجب کاهش جذب این یون ها می گردد: آهن، روی، مس، کلسیم</a:t>
            </a:r>
          </a:p>
          <a:p>
            <a:pPr algn="r" rtl="1"/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b="1" u="sng" dirty="0">
                <a:solidFill>
                  <a:schemeClr val="bg1"/>
                </a:solidFill>
                <a:cs typeface="B Nazanin" pitchFamily="2" charset="-78"/>
              </a:rPr>
              <a:t>به افراد دچار فقر آهن خوردن نان سبوس دار توصیه نمی شود.</a:t>
            </a:r>
            <a:endParaRPr lang="en-US" b="1" u="sng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فيبرها و سرطان</a:t>
            </a:r>
            <a:endParaRPr lang="fo-FO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2150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73238"/>
            <a:ext cx="8229600" cy="4246562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فيبرها بطور کلي اثر پشگيري کننده روي سرطان دارند.</a:t>
            </a:r>
          </a:p>
          <a:p>
            <a:pPr algn="r" rtl="1" eaLnBrk="1" hangingPunct="1">
              <a:defRPr/>
            </a:pPr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 eaLnBrk="1" hangingPunct="1">
              <a:defRPr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فيبرهاي نا محلول مانند سلولز به کارسينوژن هاي محلول در چربي متصل شده و سبب برداشت آنها از روده مي گردند.</a:t>
            </a:r>
          </a:p>
          <a:p>
            <a:pPr algn="r" rtl="1" eaLnBrk="1" hangingPunct="1">
              <a:defRPr/>
            </a:pPr>
            <a:endParaRPr lang="fa-IR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14338" name="Picture 2" descr="C:\Users\hp\Documents\class92\thCA53X7D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419600"/>
            <a:ext cx="2857500" cy="20764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rgbClr val="FFFF00"/>
                </a:solidFill>
              </a:rPr>
              <a:t>توصیه به مصرف فیبرها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chemeClr val="bg2"/>
                </a:solidFill>
              </a:rPr>
              <a:t>مصرف روزانه 20-35 گرم توصیه می شود.</a:t>
            </a:r>
          </a:p>
          <a:p>
            <a:pPr algn="r" rtl="1"/>
            <a:r>
              <a:rPr lang="fa-IR" dirty="0">
                <a:solidFill>
                  <a:schemeClr val="bg2"/>
                </a:solidFill>
              </a:rPr>
              <a:t>با مصرف 5 سروینگ روزانه از سبزیجات ومیوه ها این میزان تامین می شود.</a:t>
            </a:r>
          </a:p>
          <a:p>
            <a:pPr algn="r" rtl="1"/>
            <a:r>
              <a:rPr lang="fa-IR" dirty="0">
                <a:solidFill>
                  <a:schemeClr val="bg2"/>
                </a:solidFill>
              </a:rPr>
              <a:t>توصیه به مصرف:پاپ کورن کم چرب ،غلات کامل صبحانه ،سبزیجات ریشه ای ،مغزها،میوه جات مثل سیب،هلو،آلو سیاه وگلابی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179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موفق باشید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nutrition and diagnosis related .care</a:t>
            </a:r>
          </a:p>
        </p:txBody>
      </p:sp>
      <p:pic>
        <p:nvPicPr>
          <p:cNvPr id="1026" name="Picture 2" descr="C:\Users\sepehr\Desktop\farkhonde\daneshgah\اسلاید\untitled1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461108"/>
            <a:ext cx="7307732" cy="49936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77679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 تقسيم بندي کربوهيدرات ها </a:t>
            </a:r>
            <a:endParaRPr lang="fo-FO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136195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2492375"/>
            <a:ext cx="8229600" cy="2665413"/>
          </a:xfrm>
        </p:spPr>
        <p:txBody>
          <a:bodyPr/>
          <a:lstStyle/>
          <a:p>
            <a:pPr algn="r" rtl="1" eaLnBrk="1" hangingPunct="1">
              <a:buNone/>
              <a:defRPr/>
            </a:pP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1. منو سا کاريدها</a:t>
            </a:r>
          </a:p>
          <a:p>
            <a:pPr algn="r" rtl="1" eaLnBrk="1" hangingPunct="1">
              <a:buNone/>
              <a:defRPr/>
            </a:pP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2. دي ساکاريدها</a:t>
            </a:r>
          </a:p>
          <a:p>
            <a:pPr algn="r" rtl="1" eaLnBrk="1" hangingPunct="1">
              <a:buNone/>
              <a:defRPr/>
            </a:pP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3. اوليگوساکاريدها</a:t>
            </a:r>
          </a:p>
          <a:p>
            <a:pPr algn="r" rtl="1" eaLnBrk="1" hangingPunct="1">
              <a:buNone/>
              <a:defRPr/>
            </a:pP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4. پلي ساکاريدها</a:t>
            </a:r>
            <a:endParaRPr lang="fo-FO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4" name="Picture 2" descr="C:\Users\hp\Documents\class92\thCA53X7D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86200"/>
            <a:ext cx="4800600" cy="2686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 تقسيم بندي کربوهيدرات ها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Font typeface="Wingdings" pitchFamily="2" charset="2"/>
              <a:buChar char="Ø"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کربوهیدرات های </a:t>
            </a: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ساده</a:t>
            </a: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 : مونوساکاریدها و دی ساکاریدها</a:t>
            </a:r>
          </a:p>
          <a:p>
            <a:pPr algn="r" rtl="1">
              <a:buFont typeface="Wingdings" pitchFamily="2" charset="2"/>
              <a:buChar char="Ø"/>
            </a:pPr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>
              <a:buFont typeface="Wingdings" pitchFamily="2" charset="2"/>
              <a:buChar char="Ø"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کربوهیدرات های </a:t>
            </a: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پیچیده</a:t>
            </a: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 : الیگوساکاریدها و پلی ساکاریدها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مهم ترین مونوساکاریدهای 6 کربنه؟؟؟</a:t>
            </a:r>
          </a:p>
          <a:p>
            <a:pPr algn="r" rtl="1"/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سوخت اصلی مغز؟؟؟؟؟؟؟؟؟؟؟</a:t>
            </a:r>
          </a:p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شیرین ترین مونوساکارید؟؟؟</a:t>
            </a:r>
            <a:endParaRPr 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4000" b="1" dirty="0">
                <a:solidFill>
                  <a:srgbClr val="FFFF00"/>
                </a:solidFill>
                <a:cs typeface="B Nazanin" pitchFamily="2" charset="-78"/>
              </a:rPr>
              <a:t>منو سا کاريدها</a:t>
            </a:r>
            <a:br>
              <a:rPr lang="fa-IR" sz="4000" b="1" dirty="0">
                <a:solidFill>
                  <a:srgbClr val="FFFF00"/>
                </a:solidFill>
                <a:cs typeface="B Nazanin" pitchFamily="2" charset="-78"/>
              </a:rPr>
            </a:br>
            <a:endParaRPr lang="en-US" sz="40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مونوساکاریدها به صورت آزاد در طبیعت یافت نمی شود.</a:t>
            </a:r>
          </a:p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جزء پایه  دی ساکارید و پلی ساکارید</a:t>
            </a:r>
          </a:p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دارای 3 تا 7 کربن</a:t>
            </a:r>
          </a:p>
          <a:p>
            <a:pPr algn="r" rtl="1"/>
            <a:endParaRPr lang="fa-I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مونوساکاریدهای 6 کربنه مهم: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گلوکز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فروکتوز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گالاکتوز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این سه قند اختلاف کوچکی در ساختمان شیمیایی دارند (وجود کربن نا متقارن)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گلوکز وگالاکتوز ایزومر نوری هم هستند.</a:t>
            </a:r>
            <a:endParaRPr 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منو سا کاريدها</a:t>
            </a:r>
            <a:br>
              <a:rPr lang="fa-IR" b="1" dirty="0">
                <a:solidFill>
                  <a:srgbClr val="FFFF00"/>
                </a:solidFill>
                <a:cs typeface="B Nazanin" pitchFamily="2" charset="-78"/>
              </a:rPr>
            </a:br>
            <a:endParaRPr lang="fo-FO" sz="4400" b="1" dirty="0">
              <a:solidFill>
                <a:schemeClr val="tx1">
                  <a:lumMod val="95000"/>
                  <a:lumOff val="5000"/>
                </a:schemeClr>
              </a:solidFill>
              <a:cs typeface="Zar" pitchFamily="2" charset="-78"/>
            </a:endParaRPr>
          </a:p>
        </p:txBody>
      </p:sp>
      <p:sp>
        <p:nvSpPr>
          <p:cNvPr id="193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84313"/>
            <a:ext cx="8229600" cy="5184775"/>
          </a:xfrm>
        </p:spPr>
        <p:txBody>
          <a:bodyPr>
            <a:normAutofit/>
          </a:bodyPr>
          <a:lstStyle/>
          <a:p>
            <a:pPr algn="r" rtl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el-GR" sz="4000" b="1" dirty="0">
                <a:solidFill>
                  <a:prstClr val="white"/>
                </a:solidFill>
                <a:cs typeface="B Nazanin" pitchFamily="2" charset="-78"/>
              </a:rPr>
              <a:t>α </a:t>
            </a:r>
            <a:r>
              <a:rPr lang="en-US" sz="4000" b="1" dirty="0">
                <a:solidFill>
                  <a:schemeClr val="bg1"/>
                </a:solidFill>
                <a:cs typeface="B Nazanin" pitchFamily="2" charset="-78"/>
              </a:rPr>
              <a:t>-D -glucose</a:t>
            </a:r>
            <a:endParaRPr lang="fa-IR" sz="4000" b="1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 eaLnBrk="1" hangingPunct="1">
              <a:lnSpc>
                <a:spcPct val="80000"/>
              </a:lnSpc>
              <a:defRPr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گلوکز </a:t>
            </a:r>
            <a:r>
              <a:rPr lang="fa-IR" dirty="0">
                <a:solidFill>
                  <a:schemeClr val="bg1"/>
                </a:solidFill>
                <a:effectLst/>
                <a:cs typeface="B Nazanin" pitchFamily="2" charset="-78"/>
              </a:rPr>
              <a:t>فراوان ترين قند در طبيعت است.</a:t>
            </a:r>
          </a:p>
          <a:p>
            <a:pPr algn="r" rtl="1" eaLnBrk="1" hangingPunct="1">
              <a:lnSpc>
                <a:spcPct val="80000"/>
              </a:lnSpc>
              <a:defRPr/>
            </a:pPr>
            <a:r>
              <a:rPr lang="fa-IR" b="1" u="sng" dirty="0">
                <a:solidFill>
                  <a:srgbClr val="FFFF00"/>
                </a:solidFill>
                <a:cs typeface="B Nazanin" pitchFamily="2" charset="-78"/>
              </a:rPr>
              <a:t>سوخت اصلی مغز</a:t>
            </a:r>
          </a:p>
          <a:p>
            <a:pPr algn="r" rtl="1" eaLnBrk="1" hangingPunct="1">
              <a:lnSpc>
                <a:spcPct val="80000"/>
              </a:lnSpc>
              <a:defRPr/>
            </a:pPr>
            <a:r>
              <a:rPr lang="fa-IR" dirty="0">
                <a:solidFill>
                  <a:schemeClr val="bg1"/>
                </a:solidFill>
                <a:effectLst/>
                <a:cs typeface="B Nazanin" pitchFamily="2" charset="-78"/>
              </a:rPr>
              <a:t>قند  موجود در جریان خون</a:t>
            </a:r>
          </a:p>
          <a:p>
            <a:pPr marL="0" indent="0" algn="r" rtl="1" eaLnBrk="1" hangingPunct="1">
              <a:lnSpc>
                <a:spcPct val="80000"/>
              </a:lnSpc>
              <a:buNone/>
              <a:defRPr/>
            </a:pPr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     </a:t>
            </a:r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دکستروز</a:t>
            </a:r>
            <a:endParaRPr lang="fa-IR" b="1" dirty="0">
              <a:solidFill>
                <a:schemeClr val="bg1"/>
              </a:solidFill>
              <a:effectLst/>
              <a:cs typeface="B Nazanin" pitchFamily="2" charset="-78"/>
            </a:endParaRPr>
          </a:p>
          <a:p>
            <a:pPr algn="r" rtl="1" eaLnBrk="1" hangingPunct="1">
              <a:lnSpc>
                <a:spcPct val="80000"/>
              </a:lnSpc>
              <a:defRPr/>
            </a:pPr>
            <a:endParaRPr lang="fa-IR" dirty="0">
              <a:solidFill>
                <a:schemeClr val="bg1"/>
              </a:solidFill>
              <a:effectLst/>
              <a:cs typeface="B Nazanin" pitchFamily="2" charset="-78"/>
            </a:endParaRPr>
          </a:p>
          <a:p>
            <a:pPr algn="r" rtl="1" eaLnBrk="1" hangingPunct="1">
              <a:lnSpc>
                <a:spcPct val="80000"/>
              </a:lnSpc>
              <a:defRPr/>
            </a:pPr>
            <a:endParaRPr lang="fo-FO" dirty="0">
              <a:solidFill>
                <a:schemeClr val="bg1"/>
              </a:solidFill>
              <a:effectLst/>
              <a:cs typeface="B Nazanin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9220" name="Picture 4" descr="C:\Users\hp\Documents\class92\thCAEP4LJ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438400"/>
            <a:ext cx="1762125" cy="1857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>
                <a:solidFill>
                  <a:srgbClr val="FFFF00"/>
                </a:solidFill>
                <a:cs typeface="B Nazanin" pitchFamily="2" charset="-78"/>
              </a:rPr>
              <a:t>منو سا کاريدها</a:t>
            </a:r>
            <a:br>
              <a:rPr lang="fa-IR" b="1" dirty="0">
                <a:solidFill>
                  <a:srgbClr val="FFFF00"/>
                </a:solidFill>
                <a:cs typeface="B Nazanin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fa-IR" sz="2800" b="1" dirty="0">
                <a:solidFill>
                  <a:schemeClr val="bg1"/>
                </a:solidFill>
                <a:cs typeface="B Nazanin" pitchFamily="2" charset="-78"/>
              </a:rPr>
              <a:t>فروکتوز (قند ميوه)</a:t>
            </a:r>
          </a:p>
          <a:p>
            <a:pPr algn="r" rtl="1">
              <a:lnSpc>
                <a:spcPct val="80000"/>
              </a:lnSpc>
              <a:defRPr/>
            </a:pPr>
            <a:r>
              <a:rPr lang="fa-IR" sz="2800" b="1" dirty="0">
                <a:solidFill>
                  <a:schemeClr val="bg1"/>
                </a:solidFill>
                <a:cs typeface="B Nazanin" pitchFamily="2" charset="-78"/>
              </a:rPr>
              <a:t>شيرين ترين منو ساکاريد است.</a:t>
            </a:r>
          </a:p>
          <a:p>
            <a:pPr algn="r" rtl="1">
              <a:lnSpc>
                <a:spcPct val="80000"/>
              </a:lnSpc>
              <a:defRPr/>
            </a:pPr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فروکتوز 40% وزن خشک عسل را تشکيل مي دهد.</a:t>
            </a:r>
          </a:p>
          <a:p>
            <a:pPr algn="r" rtl="1">
              <a:lnSpc>
                <a:spcPct val="80000"/>
              </a:lnSpc>
              <a:defRPr/>
            </a:pPr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این محصول با تغییر آنزیمی گلوکز نشاسته ذرت به فروکتوز به عمل می آید.</a:t>
            </a:r>
          </a:p>
          <a:p>
            <a:pPr algn="r" rtl="1">
              <a:lnSpc>
                <a:spcPct val="80000"/>
              </a:lnSpc>
              <a:defRPr/>
            </a:pPr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رژیم های پر فروکتوز در ایجاد چاقی وسندرم متابولیک دخالت دارد.چون فروکتوز تحت اثر کنترل آنزیمی قرار نمی گیرد وبه مسیر گلیکولیتیک وارد می شود.</a:t>
            </a:r>
          </a:p>
          <a:p>
            <a:pPr algn="r" rtl="1">
              <a:lnSpc>
                <a:spcPct val="80000"/>
              </a:lnSpc>
              <a:defRPr/>
            </a:pPr>
            <a:r>
              <a:rPr lang="fa-IR" sz="2800" b="1" dirty="0">
                <a:solidFill>
                  <a:srgbClr val="FFFF00"/>
                </a:solidFill>
                <a:cs typeface="B Nazanin" pitchFamily="2" charset="-78"/>
              </a:rPr>
              <a:t>تو صيه مي شود عسل به شير خوران زير يک سال داده نشود. </a:t>
            </a:r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زيرا دستگاه گوارش نارس شير خوران ممکن است سبب تکثير اسپورهاي کلستريديم بوتوليسم می گردد</a:t>
            </a:r>
            <a:r>
              <a:rPr lang="fa-IR" sz="2800" dirty="0">
                <a:cs typeface="Zar" pitchFamily="2" charset="-78"/>
              </a:rPr>
              <a:t>.</a:t>
            </a:r>
          </a:p>
          <a:p>
            <a:pPr algn="r" rtl="1">
              <a:lnSpc>
                <a:spcPct val="80000"/>
              </a:lnSpc>
              <a:defRPr/>
            </a:pPr>
            <a:endParaRPr lang="fa-IR" sz="2800" dirty="0">
              <a:cs typeface="Zar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" name="Picture 6" descr="C:\Users\hp\Documents\class92\honey_b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70417"/>
            <a:ext cx="2330115" cy="24595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1878</TotalTime>
  <Words>1539</Words>
  <Application>Microsoft Office PowerPoint</Application>
  <PresentationFormat>On-screen Show (4:3)</PresentationFormat>
  <Paragraphs>229</Paragraphs>
  <Slides>39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Arial</vt:lpstr>
      <vt:lpstr>B Nazanin</vt:lpstr>
      <vt:lpstr>Calibri</vt:lpstr>
      <vt:lpstr>Wingdings</vt:lpstr>
      <vt:lpstr>Zar</vt:lpstr>
      <vt:lpstr>Office Theme</vt:lpstr>
      <vt:lpstr>کربوهیدرات ها واهمیت آنها</vt:lpstr>
      <vt:lpstr>PowerPoint Presentation</vt:lpstr>
      <vt:lpstr>کربوهيدرات ها </vt:lpstr>
      <vt:lpstr> تقسيم بندي کربوهيدرات ها </vt:lpstr>
      <vt:lpstr> تقسيم بندي کربوهيدرات ها </vt:lpstr>
      <vt:lpstr>PowerPoint Presentation</vt:lpstr>
      <vt:lpstr>منو سا کاريدها </vt:lpstr>
      <vt:lpstr>منو سا کاريدها </vt:lpstr>
      <vt:lpstr>منو سا کاريدها </vt:lpstr>
      <vt:lpstr>منو سا کاريدها </vt:lpstr>
      <vt:lpstr>دي ساکاريدها</vt:lpstr>
      <vt:lpstr>PowerPoint Presentation</vt:lpstr>
      <vt:lpstr>دی ساکاريدها</vt:lpstr>
      <vt:lpstr>دي ساکاريدها</vt:lpstr>
      <vt:lpstr>عدم تحمل لاکتوز</vt:lpstr>
      <vt:lpstr>الیگوساکارید ها</vt:lpstr>
      <vt:lpstr>PowerPoint Presentation</vt:lpstr>
      <vt:lpstr>پلي ساکاريدها</vt:lpstr>
      <vt:lpstr>PowerPoint Presentation</vt:lpstr>
      <vt:lpstr>پلي ساکاريدها</vt:lpstr>
      <vt:lpstr>کربوهیدرات های ساده</vt:lpstr>
      <vt:lpstr>پلی ساکارید گیاهی </vt:lpstr>
      <vt:lpstr>PowerPoint Presentation</vt:lpstr>
      <vt:lpstr>PowerPoint Presentation</vt:lpstr>
      <vt:lpstr>پلي ساکاريدها</vt:lpstr>
      <vt:lpstr>پلي ساکاريدها</vt:lpstr>
      <vt:lpstr>کربوهیدرات های پیچیده</vt:lpstr>
      <vt:lpstr>کربوهیدرات های پیچیده </vt:lpstr>
      <vt:lpstr>فیبر</vt:lpstr>
      <vt:lpstr>اهميت فيبر در رژيم غذائي</vt:lpstr>
      <vt:lpstr>سلولز</vt:lpstr>
      <vt:lpstr>نقش فیبر در کاهش وزن</vt:lpstr>
      <vt:lpstr>اثر فيبرها بر حجم مدفوع</vt:lpstr>
      <vt:lpstr>مکانيسم اثر فيبرها بر کاهش چربي خون</vt:lpstr>
      <vt:lpstr>اثر فيبرها بر جذب ويتامين ها و املاح</vt:lpstr>
      <vt:lpstr>اثر فيبرها بر جذب ويتامين ها و املاح</vt:lpstr>
      <vt:lpstr>فيبرها و سرطان</vt:lpstr>
      <vt:lpstr>توصیه به مصرف فیبرها</vt:lpstr>
      <vt:lpstr>موفق باشید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Farkhondeh Razmpour</cp:lastModifiedBy>
  <cp:revision>93</cp:revision>
  <dcterms:created xsi:type="dcterms:W3CDTF">2006-08-16T00:00:00Z</dcterms:created>
  <dcterms:modified xsi:type="dcterms:W3CDTF">2026-04-13T07:11:53Z</dcterms:modified>
</cp:coreProperties>
</file>