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1"/>
  </p:sldMasterIdLst>
  <p:notesMasterIdLst>
    <p:notesMasterId r:id="rId52"/>
  </p:notesMasterIdLst>
  <p:sldIdLst>
    <p:sldId id="262" r:id="rId2"/>
    <p:sldId id="623" r:id="rId3"/>
    <p:sldId id="654" r:id="rId4"/>
    <p:sldId id="622" r:id="rId5"/>
    <p:sldId id="346" r:id="rId6"/>
    <p:sldId id="343" r:id="rId7"/>
    <p:sldId id="344" r:id="rId8"/>
    <p:sldId id="345" r:id="rId9"/>
    <p:sldId id="351" r:id="rId10"/>
    <p:sldId id="349" r:id="rId11"/>
    <p:sldId id="352" r:id="rId12"/>
    <p:sldId id="353" r:id="rId13"/>
    <p:sldId id="354" r:id="rId14"/>
    <p:sldId id="355" r:id="rId15"/>
    <p:sldId id="350" r:id="rId16"/>
    <p:sldId id="292" r:id="rId17"/>
    <p:sldId id="358" r:id="rId18"/>
    <p:sldId id="309" r:id="rId19"/>
    <p:sldId id="310" r:id="rId20"/>
    <p:sldId id="369" r:id="rId21"/>
    <p:sldId id="311" r:id="rId22"/>
    <p:sldId id="313" r:id="rId23"/>
    <p:sldId id="314" r:id="rId24"/>
    <p:sldId id="315" r:id="rId25"/>
    <p:sldId id="368" r:id="rId26"/>
    <p:sldId id="318" r:id="rId27"/>
    <p:sldId id="367" r:id="rId28"/>
    <p:sldId id="319" r:id="rId29"/>
    <p:sldId id="320" r:id="rId30"/>
    <p:sldId id="371" r:id="rId31"/>
    <p:sldId id="321" r:id="rId32"/>
    <p:sldId id="322" r:id="rId33"/>
    <p:sldId id="370" r:id="rId34"/>
    <p:sldId id="362" r:id="rId35"/>
    <p:sldId id="361" r:id="rId36"/>
    <p:sldId id="364" r:id="rId37"/>
    <p:sldId id="365" r:id="rId38"/>
    <p:sldId id="359" r:id="rId39"/>
    <p:sldId id="325" r:id="rId40"/>
    <p:sldId id="360" r:id="rId41"/>
    <p:sldId id="326" r:id="rId42"/>
    <p:sldId id="327" r:id="rId43"/>
    <p:sldId id="328" r:id="rId44"/>
    <p:sldId id="366" r:id="rId45"/>
    <p:sldId id="329" r:id="rId46"/>
    <p:sldId id="330" r:id="rId47"/>
    <p:sldId id="331" r:id="rId48"/>
    <p:sldId id="332" r:id="rId49"/>
    <p:sldId id="372" r:id="rId50"/>
    <p:sldId id="333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3" d="100"/>
          <a:sy n="83" d="100"/>
        </p:scale>
        <p:origin x="65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D7FAB-BB7B-49B7-9C17-06BF0C44C7FD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934D78-DB94-4B08-B9A3-7AFD53BB2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151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934D78-DB94-4B08-B9A3-7AFD53BB276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94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A040B382-92A7-EFBE-615A-39ECE300FD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BCA01747-ADB4-DD6C-3602-5F6CF2DF0CA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92F15E0C-F95E-EB1E-3CA1-A2C854322E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2846FF-0728-4EEA-9AC2-CF261BD4434E}" type="slidenum">
              <a:rPr lang="en-US" altLang="en-US"/>
              <a:pPr/>
              <a:t>43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0827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0A67EB00-D03A-3E83-D02B-45C2560EFD9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38F97A15-7901-F3D7-35C3-40E74CE6A7F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A853DE18-EBB8-5B20-28AE-B6DD8FA1D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E3A26F4-E3EB-46F8-9019-FDB0B7D7EEC7}" type="slidenum">
              <a:rPr lang="en-US" altLang="en-US"/>
              <a:pPr/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790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B0CA1488-3BD2-3302-F3CD-C4314B5B6F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2AD15ED5-D0F2-B70A-9588-4AA43A41C98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6B984E63-F1CE-8B08-3C75-DF1C16A6B4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1189F7E-9226-4834-8B73-E243AD1F5E09}" type="slidenum">
              <a:rPr lang="en-US" altLang="en-US"/>
              <a:pPr/>
              <a:t>46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6935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9C4571FC-288F-4259-B7AB-AA632FE848AB}" type="datetime1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9770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CAA8-446D-4C84-894C-9261E571767E}" type="datetime1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93184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CAA8-446D-4C84-894C-9261E571767E}" type="datetime1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95376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CAA8-446D-4C84-894C-9261E571767E}" type="datetime1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3859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CAA8-446D-4C84-894C-9261E571767E}" type="datetime1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197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CAA8-446D-4C84-894C-9261E571767E}" type="datetime1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850753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CAA8-446D-4C84-894C-9261E571767E}" type="datetime1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428635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1C8AF573-8DDE-4CCB-A89F-9D2C94F1DACC}" type="datetime1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61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94D5CECC-4856-41A5-80EE-CCEB93BD2C24}" type="datetime1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764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1AA97-C751-473E-9FCD-4C5A72192960}" type="datetime1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025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0AC4-B5A5-4E80-80D4-FDD7CCED1EC9}" type="datetime1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2387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A01B-B26F-4C58-BA81-9EEFB1471B01}" type="datetime1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219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24D83-47FB-4043-824B-1FEEB026BD6A}" type="datetime1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270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978E-ABA3-406C-8766-17CAF64ECDAF}" type="datetime1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653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D1DF8-110F-4EF2-A528-C340FB13F6C4}" type="datetime1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724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0D4C-62D3-4140-B565-F0C01B967352}" type="datetime1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322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44EB3-4E9E-4391-8D4C-C08F82DD0EEA}" type="datetime1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53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D1BCAA8-446D-4C84-894C-9261E571767E}" type="datetime1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7B6E5C21-F177-49CD-8A72-B15EF3821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612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  <p:sldLayoutId id="2147483847" r:id="rId15"/>
    <p:sldLayoutId id="2147483848" r:id="rId16"/>
    <p:sldLayoutId id="2147483849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microsoft.com/office/2007/relationships/hdphoto" Target="../media/hdphoto14.wdp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6.wdp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12750" y="2050402"/>
            <a:ext cx="4694850" cy="492034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1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3163368" y="1892793"/>
            <a:ext cx="5948218" cy="1493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Skeletal &amp; Muscular systems </a:t>
            </a: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part 1</a:t>
            </a:r>
            <a:endParaRPr lang="en-US" sz="32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DD74CF-C37F-B417-0D33-5DD1B6A51C74}"/>
              </a:ext>
            </a:extLst>
          </p:cNvPr>
          <p:cNvSpPr txBox="1"/>
          <p:nvPr/>
        </p:nvSpPr>
        <p:spPr>
          <a:xfrm>
            <a:off x="3874568" y="337292"/>
            <a:ext cx="452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In the name of God </a:t>
            </a:r>
          </a:p>
        </p:txBody>
      </p:sp>
    </p:spTree>
    <p:extLst>
      <p:ext uri="{BB962C8B-B14F-4D97-AF65-F5344CB8AC3E}">
        <p14:creationId xmlns:p14="http://schemas.microsoft.com/office/powerpoint/2010/main" val="30364900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7CFA-AEF6-4AE6-B77E-C68DDC6A68E9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028" y="683492"/>
            <a:ext cx="6272362" cy="61040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2635172" y="-19422"/>
            <a:ext cx="5948218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Bone types</a:t>
            </a:r>
          </a:p>
        </p:txBody>
      </p:sp>
    </p:spTree>
    <p:extLst>
      <p:ext uri="{BB962C8B-B14F-4D97-AF65-F5344CB8AC3E}">
        <p14:creationId xmlns:p14="http://schemas.microsoft.com/office/powerpoint/2010/main" val="616939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2067" y="1284514"/>
            <a:ext cx="6308214" cy="52673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3195035" y="0"/>
            <a:ext cx="5948218" cy="754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Flat bones</a:t>
            </a: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0AA42C45-AF81-5063-87A8-DB871B5AAA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52" t="9280" r="12582" b="4008"/>
          <a:stretch/>
        </p:blipFill>
        <p:spPr>
          <a:xfrm>
            <a:off x="27292" y="1382487"/>
            <a:ext cx="5636582" cy="488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15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12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3786821" y="184181"/>
            <a:ext cx="5948218" cy="671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Long bones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36" y="377218"/>
            <a:ext cx="4607379" cy="62626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"/>
          <a:stretch/>
        </p:blipFill>
        <p:spPr>
          <a:xfrm>
            <a:off x="5977379" y="1810327"/>
            <a:ext cx="4065579" cy="43844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t="876" b="1887"/>
          <a:stretch/>
        </p:blipFill>
        <p:spPr>
          <a:xfrm>
            <a:off x="5809992" y="1810327"/>
            <a:ext cx="4400352" cy="449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2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13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2678411" y="295729"/>
            <a:ext cx="5948218" cy="671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Short bones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25" y="1308592"/>
            <a:ext cx="8180390" cy="460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870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14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2877395" y="120072"/>
            <a:ext cx="5948218" cy="671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Irregular bones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65" y="957942"/>
            <a:ext cx="8019878" cy="557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445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15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71" r="3170"/>
          <a:stretch/>
        </p:blipFill>
        <p:spPr>
          <a:xfrm>
            <a:off x="6374106" y="2355273"/>
            <a:ext cx="5206629" cy="38112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2940780" y="271005"/>
            <a:ext cx="5948218" cy="671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Bone structure</a:t>
            </a: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8D27720C-ECE9-A95A-09E4-8A4B96526F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" t="7914" r="4069" b="10846"/>
          <a:stretch/>
        </p:blipFill>
        <p:spPr>
          <a:xfrm>
            <a:off x="115042" y="1588655"/>
            <a:ext cx="5921946" cy="477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8423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16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2591135" y="118686"/>
            <a:ext cx="5948218" cy="671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Joints</a:t>
            </a:r>
            <a:endParaRPr lang="en-US" sz="32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89" y="1302327"/>
            <a:ext cx="3693692" cy="50889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AD2FDA-4950-5948-AA19-ECEF7651EB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043"/>
          <a:stretch/>
        </p:blipFill>
        <p:spPr>
          <a:xfrm>
            <a:off x="5706337" y="1302327"/>
            <a:ext cx="4566061" cy="54725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AFC073-76FE-05C7-E506-BE0C7A25C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3890" y="49368"/>
            <a:ext cx="6238347" cy="680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7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17</a:t>
            </a:fld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225986"/>
              </p:ext>
            </p:extLst>
          </p:nvPr>
        </p:nvGraphicFramePr>
        <p:xfrm>
          <a:off x="1781855" y="1466188"/>
          <a:ext cx="7907090" cy="45364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2752">
                  <a:extLst>
                    <a:ext uri="{9D8B030D-6E8A-4147-A177-3AD203B41FA5}">
                      <a16:colId xmlns:a16="http://schemas.microsoft.com/office/drawing/2014/main" val="1922330274"/>
                    </a:ext>
                  </a:extLst>
                </a:gridCol>
                <a:gridCol w="6354338">
                  <a:extLst>
                    <a:ext uri="{9D8B030D-6E8A-4147-A177-3AD203B41FA5}">
                      <a16:colId xmlns:a16="http://schemas.microsoft.com/office/drawing/2014/main" val="267473726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sz="1800" b="1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Skeletal system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919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Crest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prominent border or ridge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22859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Epicondyle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smaller projection situated above a condyle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98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Linea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narrow, line-like ridge (less prominent than a crest)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55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prominent projection of a bone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745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Ramus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branch-like process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35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sharp, slender ridge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1346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Tubercle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small, knob-like process (usually smoother than a tuberosity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349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Tuberosity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large, roughened, knob-like process of a bone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653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Trochanter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relatively large, blunt projection of bone (found on the femur)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855491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284975"/>
              </p:ext>
            </p:extLst>
          </p:nvPr>
        </p:nvGraphicFramePr>
        <p:xfrm>
          <a:off x="1781855" y="1308143"/>
          <a:ext cx="7907090" cy="5166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45718">
                  <a:extLst>
                    <a:ext uri="{9D8B030D-6E8A-4147-A177-3AD203B41FA5}">
                      <a16:colId xmlns:a16="http://schemas.microsoft.com/office/drawing/2014/main" val="1922330274"/>
                    </a:ext>
                  </a:extLst>
                </a:gridCol>
                <a:gridCol w="6561372">
                  <a:extLst>
                    <a:ext uri="{9D8B030D-6E8A-4147-A177-3AD203B41FA5}">
                      <a16:colId xmlns:a16="http://schemas.microsoft.com/office/drawing/2014/main" val="2674737262"/>
                    </a:ext>
                  </a:extLst>
                </a:gridCol>
              </a:tblGrid>
              <a:tr h="51663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Skeletal system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919942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Foramen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 opening for the passage of blood vessels and/or nerves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2285965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Fovea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tiny pit or depression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98530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Fossa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shallow depression or cavity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55704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depression from one side of a bone to another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745543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tube-like passageway within a bone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35010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recess, cavity or hollow space within a bone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1346166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Condyle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rounded process that articulates with another bone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349836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Facet</a:t>
                      </a:r>
                      <a:r>
                        <a:rPr lang="en-US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small, often flat surface that articulates with another bone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653529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Interlocking junction between cranial bones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855491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5693F6D-0537-0672-43DD-55CE9A398A8E}"/>
              </a:ext>
            </a:extLst>
          </p:cNvPr>
          <p:cNvSpPr txBox="1"/>
          <p:nvPr/>
        </p:nvSpPr>
        <p:spPr>
          <a:xfrm>
            <a:off x="2469356" y="488572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Terminology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; Bones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67872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B5C7F6-5E7F-A0D2-4D2D-9F500C751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18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C8A4CE-4639-C224-85EA-E249B6988B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743" y="243125"/>
            <a:ext cx="6694714" cy="66148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108591" y="37555"/>
            <a:ext cx="5948218" cy="671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Upper limb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Skelton</a:t>
            </a:r>
          </a:p>
        </p:txBody>
      </p:sp>
    </p:spTree>
    <p:extLst>
      <p:ext uri="{BB962C8B-B14F-4D97-AF65-F5344CB8AC3E}">
        <p14:creationId xmlns:p14="http://schemas.microsoft.com/office/powerpoint/2010/main" val="24664624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E9C56D-81AC-EF42-27FF-A1B85E531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88DE6-D9A5-4A87-95AA-C09DA5AF1D9E}" type="slidenum">
              <a:rPr lang="en-US" smtClean="0"/>
              <a:t>19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0352BC-99D1-A468-2618-BB6AE90F09A8}"/>
              </a:ext>
            </a:extLst>
          </p:cNvPr>
          <p:cNvSpPr txBox="1"/>
          <p:nvPr/>
        </p:nvSpPr>
        <p:spPr>
          <a:xfrm>
            <a:off x="3178493" y="190972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Clavicle</a:t>
            </a:r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8FA619-1EC5-38BB-5103-2062A9BE1E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4"/>
          <a:stretch/>
        </p:blipFill>
        <p:spPr>
          <a:xfrm>
            <a:off x="259645" y="1462015"/>
            <a:ext cx="7507110" cy="49679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512759-9F5B-A91F-DEB8-4DCC0F19E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6798" y="1811239"/>
            <a:ext cx="4266180" cy="496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936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0397696" y="152891"/>
            <a:ext cx="838199" cy="767687"/>
          </a:xfrm>
        </p:spPr>
        <p:txBody>
          <a:bodyPr/>
          <a:lstStyle/>
          <a:p>
            <a:fld id="{26FA7CFA-AEF6-4AE6-B77E-C68DDC6A68E9}" type="slidenum">
              <a:rPr lang="en-US" smtClean="0"/>
              <a:t>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693F6D-0537-0672-43DD-55CE9A398A8E}"/>
              </a:ext>
            </a:extLst>
          </p:cNvPr>
          <p:cNvSpPr txBox="1"/>
          <p:nvPr/>
        </p:nvSpPr>
        <p:spPr>
          <a:xfrm>
            <a:off x="3048000" y="428135"/>
            <a:ext cx="60960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History of anatomy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F0A0370-8E02-48FD-2125-760CC1C423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8628"/>
            <a:ext cx="3860800" cy="60619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F08E9E-2E54-9CC1-CABB-BAB4017DAD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39"/>
          <a:stretch/>
        </p:blipFill>
        <p:spPr>
          <a:xfrm>
            <a:off x="4218029" y="3262488"/>
            <a:ext cx="3809509" cy="26987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073DFB-F581-8D8A-E8CC-AC3D8DF1A4C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2" t="2963" r="3983" b="3280"/>
          <a:stretch/>
        </p:blipFill>
        <p:spPr>
          <a:xfrm>
            <a:off x="8229600" y="1323879"/>
            <a:ext cx="3666946" cy="499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3990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408610-4BB0-9632-B3E0-95EC1DC92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89743" y="-44252"/>
            <a:ext cx="838199" cy="767687"/>
          </a:xfrm>
        </p:spPr>
        <p:txBody>
          <a:bodyPr/>
          <a:lstStyle/>
          <a:p>
            <a:fld id="{7B6E5C21-F177-49CD-8A72-B15EF38215EA}" type="slidenum">
              <a:rPr lang="en-US" smtClean="0"/>
              <a:t>20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E001D30-DA88-11FD-D11C-1BF6879FBD9C}"/>
              </a:ext>
            </a:extLst>
          </p:cNvPr>
          <p:cNvGrpSpPr/>
          <p:nvPr/>
        </p:nvGrpSpPr>
        <p:grpSpPr>
          <a:xfrm>
            <a:off x="5321888" y="841437"/>
            <a:ext cx="6547101" cy="5900547"/>
            <a:chOff x="4790261" y="937612"/>
            <a:chExt cx="6547101" cy="590054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B092295-4BF9-F433-D800-C8B8811393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767"/>
            <a:stretch/>
          </p:blipFill>
          <p:spPr>
            <a:xfrm>
              <a:off x="4790261" y="937612"/>
              <a:ext cx="6547101" cy="5879246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D5AB289-5F82-91EF-8174-C9E2B1A1FBA3}"/>
                </a:ext>
              </a:extLst>
            </p:cNvPr>
            <p:cNvSpPr/>
            <p:nvPr/>
          </p:nvSpPr>
          <p:spPr>
            <a:xfrm>
              <a:off x="9454936" y="1617574"/>
              <a:ext cx="956072" cy="29718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Acromion 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C0B3A78-4234-D6D1-C5F0-9C4DB0B2F394}"/>
                </a:ext>
              </a:extLst>
            </p:cNvPr>
            <p:cNvSpPr/>
            <p:nvPr/>
          </p:nvSpPr>
          <p:spPr>
            <a:xfrm>
              <a:off x="8761572" y="3258021"/>
              <a:ext cx="1386727" cy="29718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Spine of scapula  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92A8DCB-6B19-A629-0F2C-EF54C86839E6}"/>
                </a:ext>
              </a:extLst>
            </p:cNvPr>
            <p:cNvSpPr/>
            <p:nvPr/>
          </p:nvSpPr>
          <p:spPr>
            <a:xfrm>
              <a:off x="5348471" y="1076518"/>
              <a:ext cx="1116420" cy="29718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Superior angle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DDBFAC8-EE58-9363-E72D-29F0064C9995}"/>
                </a:ext>
              </a:extLst>
            </p:cNvPr>
            <p:cNvSpPr/>
            <p:nvPr/>
          </p:nvSpPr>
          <p:spPr>
            <a:xfrm>
              <a:off x="5773773" y="6540970"/>
              <a:ext cx="1116420" cy="29718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Inferior angle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1935BA35-5A9A-DA4F-D4DE-7FC1EBD341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18" t="3863" r="5665"/>
          <a:stretch/>
        </p:blipFill>
        <p:spPr>
          <a:xfrm>
            <a:off x="92747" y="1475540"/>
            <a:ext cx="4578743" cy="53385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C9F16C2-826C-98E3-79EA-00A36FB8A77E}"/>
              </a:ext>
            </a:extLst>
          </p:cNvPr>
          <p:cNvSpPr txBox="1"/>
          <p:nvPr/>
        </p:nvSpPr>
        <p:spPr>
          <a:xfrm>
            <a:off x="214480" y="116016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Scapula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shoulder blade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DCE450-25B8-6C96-2FA2-A84B166AE1C3}"/>
              </a:ext>
            </a:extLst>
          </p:cNvPr>
          <p:cNvSpPr txBox="1"/>
          <p:nvPr/>
        </p:nvSpPr>
        <p:spPr>
          <a:xfrm>
            <a:off x="10464599" y="6444795"/>
            <a:ext cx="178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Posterior view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3AB2C8-4205-7492-30A4-29B626D87856}"/>
              </a:ext>
            </a:extLst>
          </p:cNvPr>
          <p:cNvSpPr/>
          <p:nvPr/>
        </p:nvSpPr>
        <p:spPr>
          <a:xfrm>
            <a:off x="5069067" y="1330223"/>
            <a:ext cx="1208274" cy="3823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Supraspinous fossa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3532F98-7E25-195D-2ADD-34FA189B6683}"/>
              </a:ext>
            </a:extLst>
          </p:cNvPr>
          <p:cNvSpPr/>
          <p:nvPr/>
        </p:nvSpPr>
        <p:spPr>
          <a:xfrm>
            <a:off x="8384021" y="4938916"/>
            <a:ext cx="1386727" cy="3986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Infraspinous fossa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12C1D43-F315-42C5-EAFB-DC59D6E9445D}"/>
              </a:ext>
            </a:extLst>
          </p:cNvPr>
          <p:cNvSpPr/>
          <p:nvPr/>
        </p:nvSpPr>
        <p:spPr>
          <a:xfrm>
            <a:off x="8778288" y="4044342"/>
            <a:ext cx="1208274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Lateral border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76C974-E7F6-FB1E-1771-DE57BD766F01}"/>
              </a:ext>
            </a:extLst>
          </p:cNvPr>
          <p:cNvSpPr/>
          <p:nvPr/>
        </p:nvSpPr>
        <p:spPr>
          <a:xfrm>
            <a:off x="5093131" y="5647231"/>
            <a:ext cx="1208274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Medial border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3D52046-2AD8-BE64-5B50-A2C145ACCF86}"/>
              </a:ext>
            </a:extLst>
          </p:cNvPr>
          <p:cNvCxnSpPr>
            <a:cxnSpLocks/>
          </p:cNvCxnSpPr>
          <p:nvPr/>
        </p:nvCxnSpPr>
        <p:spPr>
          <a:xfrm flipH="1">
            <a:off x="7060573" y="554705"/>
            <a:ext cx="188766" cy="996122"/>
          </a:xfrm>
          <a:prstGeom prst="line">
            <a:avLst/>
          </a:prstGeom>
          <a:ln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8C97E76A-F257-4841-A534-80D4113055F1}"/>
              </a:ext>
            </a:extLst>
          </p:cNvPr>
          <p:cNvSpPr/>
          <p:nvPr/>
        </p:nvSpPr>
        <p:spPr>
          <a:xfrm>
            <a:off x="6817683" y="409990"/>
            <a:ext cx="1208274" cy="3374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Superior border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CF32EE5-332C-92CE-93B0-0572720A5C71}"/>
              </a:ext>
            </a:extLst>
          </p:cNvPr>
          <p:cNvSpPr/>
          <p:nvPr/>
        </p:nvSpPr>
        <p:spPr>
          <a:xfrm>
            <a:off x="9389932" y="2720598"/>
            <a:ext cx="1289994" cy="297189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Glenoid cavity </a:t>
            </a:r>
          </a:p>
        </p:txBody>
      </p:sp>
    </p:spTree>
    <p:extLst>
      <p:ext uri="{BB962C8B-B14F-4D97-AF65-F5344CB8AC3E}">
        <p14:creationId xmlns:p14="http://schemas.microsoft.com/office/powerpoint/2010/main" val="3538303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90EE96-7C46-C0B0-1973-C1B803B5F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88DE6-D9A5-4A87-95AA-C09DA5AF1D9E}" type="slidenum">
              <a:rPr lang="en-US" smtClean="0"/>
              <a:t>21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0352BC-99D1-A468-2618-BB6AE90F09A8}"/>
              </a:ext>
            </a:extLst>
          </p:cNvPr>
          <p:cNvSpPr txBox="1"/>
          <p:nvPr/>
        </p:nvSpPr>
        <p:spPr>
          <a:xfrm>
            <a:off x="282680" y="195578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Scapula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7782CF5-DC70-D5C1-E317-441BBBD97883}"/>
              </a:ext>
            </a:extLst>
          </p:cNvPr>
          <p:cNvGrpSpPr/>
          <p:nvPr/>
        </p:nvGrpSpPr>
        <p:grpSpPr>
          <a:xfrm>
            <a:off x="4808779" y="786546"/>
            <a:ext cx="5279066" cy="5859425"/>
            <a:chOff x="147703" y="924110"/>
            <a:chExt cx="5279066" cy="585942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7281CF2-CD74-2981-CA94-EAB5A4E8E1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933"/>
            <a:stretch/>
          </p:blipFill>
          <p:spPr>
            <a:xfrm>
              <a:off x="335480" y="924110"/>
              <a:ext cx="5091289" cy="5773845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AE389C8-A7A1-EB2B-9849-894393E6561B}"/>
                </a:ext>
              </a:extLst>
            </p:cNvPr>
            <p:cNvSpPr/>
            <p:nvPr/>
          </p:nvSpPr>
          <p:spPr>
            <a:xfrm>
              <a:off x="367379" y="1233376"/>
              <a:ext cx="956072" cy="29718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Acromion 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2099A2A-68F5-3D9D-C57B-343BDC41603E}"/>
                </a:ext>
              </a:extLst>
            </p:cNvPr>
            <p:cNvSpPr/>
            <p:nvPr/>
          </p:nvSpPr>
          <p:spPr>
            <a:xfrm>
              <a:off x="147703" y="2083332"/>
              <a:ext cx="1463402" cy="2971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Coracoid process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3701484-0CEE-A88C-0E92-4DC2F4726268}"/>
                </a:ext>
              </a:extLst>
            </p:cNvPr>
            <p:cNvSpPr/>
            <p:nvPr/>
          </p:nvSpPr>
          <p:spPr>
            <a:xfrm>
              <a:off x="475010" y="2689787"/>
              <a:ext cx="1289994" cy="297189"/>
            </a:xfrm>
            <a:prstGeom prst="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Glenoid cavity 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DA99197-6F66-9FCF-1A75-2EFE6745C353}"/>
                </a:ext>
              </a:extLst>
            </p:cNvPr>
            <p:cNvSpPr/>
            <p:nvPr/>
          </p:nvSpPr>
          <p:spPr>
            <a:xfrm>
              <a:off x="4056018" y="1085044"/>
              <a:ext cx="1116420" cy="29718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Superior angle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6CD0C57-9C88-6250-BA77-FE4ECB96B008}"/>
                </a:ext>
              </a:extLst>
            </p:cNvPr>
            <p:cNvSpPr/>
            <p:nvPr/>
          </p:nvSpPr>
          <p:spPr>
            <a:xfrm>
              <a:off x="3562680" y="6486346"/>
              <a:ext cx="1116420" cy="29718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Inferior angle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D367C24-F070-02B1-E261-82B1A46A89D0}"/>
              </a:ext>
            </a:extLst>
          </p:cNvPr>
          <p:cNvSpPr txBox="1"/>
          <p:nvPr/>
        </p:nvSpPr>
        <p:spPr>
          <a:xfrm>
            <a:off x="10464599" y="6444795"/>
            <a:ext cx="178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Anterior view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CCE40F8-85C5-A37A-AE93-D01175B74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75" y="1984121"/>
            <a:ext cx="4053071" cy="473403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6665E5D-96E0-D148-196B-669C2361FF51}"/>
              </a:ext>
            </a:extLst>
          </p:cNvPr>
          <p:cNvSpPr/>
          <p:nvPr/>
        </p:nvSpPr>
        <p:spPr>
          <a:xfrm>
            <a:off x="6409829" y="5247501"/>
            <a:ext cx="1208274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Lateral border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000CF1-29E1-481B-34DD-AA028B794F59}"/>
              </a:ext>
            </a:extLst>
          </p:cNvPr>
          <p:cNvSpPr/>
          <p:nvPr/>
        </p:nvSpPr>
        <p:spPr>
          <a:xfrm>
            <a:off x="9579111" y="5541188"/>
            <a:ext cx="1208274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Medial border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2DEAAA6-95DF-7E67-1DBD-9F6C9218FEC2}"/>
              </a:ext>
            </a:extLst>
          </p:cNvPr>
          <p:cNvSpPr/>
          <p:nvPr/>
        </p:nvSpPr>
        <p:spPr>
          <a:xfrm>
            <a:off x="5853275" y="4514667"/>
            <a:ext cx="1380265" cy="3823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Subscapular fossa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80B55CF-CB10-21BB-9F90-C1D8BB879997}"/>
              </a:ext>
            </a:extLst>
          </p:cNvPr>
          <p:cNvSpPr/>
          <p:nvPr/>
        </p:nvSpPr>
        <p:spPr>
          <a:xfrm>
            <a:off x="7342373" y="718798"/>
            <a:ext cx="1208274" cy="3374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Superior border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F3445E7-7BDE-817A-641A-112FE9864D73}"/>
              </a:ext>
            </a:extLst>
          </p:cNvPr>
          <p:cNvSpPr/>
          <p:nvPr/>
        </p:nvSpPr>
        <p:spPr>
          <a:xfrm>
            <a:off x="6809280" y="1099942"/>
            <a:ext cx="1208274" cy="3374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Suprascapular notch</a:t>
            </a:r>
          </a:p>
        </p:txBody>
      </p:sp>
    </p:spTree>
    <p:extLst>
      <p:ext uri="{BB962C8B-B14F-4D97-AF65-F5344CB8AC3E}">
        <p14:creationId xmlns:p14="http://schemas.microsoft.com/office/powerpoint/2010/main" val="5316086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9B6236-D8DC-3DA0-4444-3BF9A5226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22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2D1802-C837-822A-D5D4-F8310AAE2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776" y="462844"/>
            <a:ext cx="10315256" cy="60093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0352BC-99D1-A468-2618-BB6AE90F09A8}"/>
              </a:ext>
            </a:extLst>
          </p:cNvPr>
          <p:cNvSpPr txBox="1"/>
          <p:nvPr/>
        </p:nvSpPr>
        <p:spPr>
          <a:xfrm>
            <a:off x="190836" y="186267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Scapula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surface anatomy  </a:t>
            </a:r>
          </a:p>
        </p:txBody>
      </p:sp>
    </p:spTree>
    <p:extLst>
      <p:ext uri="{BB962C8B-B14F-4D97-AF65-F5344CB8AC3E}">
        <p14:creationId xmlns:p14="http://schemas.microsoft.com/office/powerpoint/2010/main" val="171185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1DCFD6-EF47-93A5-B96A-FE2D7FD3A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88DE6-D9A5-4A87-95AA-C09DA5AF1D9E}" type="slidenum">
              <a:rPr lang="en-US" smtClean="0"/>
              <a:t>23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ADBE24-9B8D-B27A-3747-2CE035FE9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8617" y="1312798"/>
            <a:ext cx="6478797" cy="48756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6B7A396-3BDF-EFAD-E268-9264302DC8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39" y="295729"/>
            <a:ext cx="4821382" cy="65134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0352BC-99D1-A468-2618-BB6AE90F09A8}"/>
              </a:ext>
            </a:extLst>
          </p:cNvPr>
          <p:cNvSpPr txBox="1"/>
          <p:nvPr/>
        </p:nvSpPr>
        <p:spPr>
          <a:xfrm>
            <a:off x="3141548" y="165754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Scapula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2FE8A7-28E8-1E5D-7E1D-9161F6936B82}"/>
              </a:ext>
            </a:extLst>
          </p:cNvPr>
          <p:cNvSpPr/>
          <p:nvPr/>
        </p:nvSpPr>
        <p:spPr>
          <a:xfrm>
            <a:off x="374586" y="2468002"/>
            <a:ext cx="1289994" cy="297189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Glenoid cavity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2181AE-E682-3844-5413-D1D85E674F2B}"/>
              </a:ext>
            </a:extLst>
          </p:cNvPr>
          <p:cNvSpPr/>
          <p:nvPr/>
        </p:nvSpPr>
        <p:spPr>
          <a:xfrm>
            <a:off x="2146094" y="382383"/>
            <a:ext cx="956072" cy="29718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Acromion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64862F-F4BD-C307-1957-8894FFD0D674}"/>
              </a:ext>
            </a:extLst>
          </p:cNvPr>
          <p:cNvSpPr/>
          <p:nvPr/>
        </p:nvSpPr>
        <p:spPr>
          <a:xfrm>
            <a:off x="3723317" y="2066084"/>
            <a:ext cx="1463402" cy="2971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Coracoid process</a:t>
            </a:r>
          </a:p>
        </p:txBody>
      </p:sp>
    </p:spTree>
    <p:extLst>
      <p:ext uri="{BB962C8B-B14F-4D97-AF65-F5344CB8AC3E}">
        <p14:creationId xmlns:p14="http://schemas.microsoft.com/office/powerpoint/2010/main" val="34898746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E48BF9-2DD1-00B9-887E-D6A57CAB0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88DE6-D9A5-4A87-95AA-C09DA5AF1D9E}" type="slidenum">
              <a:rPr lang="en-US" smtClean="0"/>
              <a:t>24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B69C3D-4A3B-0FD1-DFA5-29A17BE24EB9}"/>
              </a:ext>
            </a:extLst>
          </p:cNvPr>
          <p:cNvSpPr txBox="1"/>
          <p:nvPr/>
        </p:nvSpPr>
        <p:spPr>
          <a:xfrm>
            <a:off x="3348853" y="214489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Humerus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(Proximal end)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354858-732D-EEF4-0FE9-2F5B415AA7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9"/>
          <a:stretch/>
        </p:blipFill>
        <p:spPr>
          <a:xfrm>
            <a:off x="2863516" y="778545"/>
            <a:ext cx="7597308" cy="607945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02743BD-A041-AFA5-15A9-5AC0E65B0D1E}"/>
              </a:ext>
            </a:extLst>
          </p:cNvPr>
          <p:cNvSpPr/>
          <p:nvPr/>
        </p:nvSpPr>
        <p:spPr>
          <a:xfrm>
            <a:off x="7751679" y="1246292"/>
            <a:ext cx="1160832" cy="5592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 of humerus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EF945F-5CC7-7B13-98AF-566BA650E5E3}"/>
              </a:ext>
            </a:extLst>
          </p:cNvPr>
          <p:cNvSpPr/>
          <p:nvPr/>
        </p:nvSpPr>
        <p:spPr>
          <a:xfrm>
            <a:off x="2464244" y="1398219"/>
            <a:ext cx="1395663" cy="40737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Greater tubercle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77AC8B-1802-3891-8498-2A8F94E113B6}"/>
              </a:ext>
            </a:extLst>
          </p:cNvPr>
          <p:cNvSpPr/>
          <p:nvPr/>
        </p:nvSpPr>
        <p:spPr>
          <a:xfrm>
            <a:off x="5498873" y="2373250"/>
            <a:ext cx="1435390" cy="3112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Anatomical neck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02BC81-2094-75EA-6DD8-3004881EC20E}"/>
              </a:ext>
            </a:extLst>
          </p:cNvPr>
          <p:cNvSpPr/>
          <p:nvPr/>
        </p:nvSpPr>
        <p:spPr>
          <a:xfrm>
            <a:off x="5371222" y="2856066"/>
            <a:ext cx="1290948" cy="3112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Surgical neck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B561DE-AF39-DA4A-0BA9-630EB5B091EC}"/>
              </a:ext>
            </a:extLst>
          </p:cNvPr>
          <p:cNvSpPr/>
          <p:nvPr/>
        </p:nvSpPr>
        <p:spPr>
          <a:xfrm>
            <a:off x="5518736" y="1927383"/>
            <a:ext cx="1856622" cy="3600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Lesser tubercle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0417C38-B685-2465-11E8-87299829E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36137" y="1063416"/>
            <a:ext cx="1749071" cy="545098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06799E-7875-0F31-9B73-D8B132CC0C12}"/>
              </a:ext>
            </a:extLst>
          </p:cNvPr>
          <p:cNvSpPr txBox="1"/>
          <p:nvPr/>
        </p:nvSpPr>
        <p:spPr>
          <a:xfrm>
            <a:off x="882203" y="6488668"/>
            <a:ext cx="1015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Right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39840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435BBA8-8B27-5B63-891C-7ADA100074B3}"/>
              </a:ext>
            </a:extLst>
          </p:cNvPr>
          <p:cNvGrpSpPr/>
          <p:nvPr/>
        </p:nvGrpSpPr>
        <p:grpSpPr>
          <a:xfrm>
            <a:off x="5751582" y="259435"/>
            <a:ext cx="3893789" cy="6169379"/>
            <a:chOff x="3944370" y="334024"/>
            <a:chExt cx="3893789" cy="616937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CFC1266-9D99-FE50-E587-BAF6E78B4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4370" y="334024"/>
              <a:ext cx="3893789" cy="6169379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C342CA3-C052-8FC0-9D00-E1C63F6FD7A6}"/>
                </a:ext>
              </a:extLst>
            </p:cNvPr>
            <p:cNvSpPr/>
            <p:nvPr/>
          </p:nvSpPr>
          <p:spPr>
            <a:xfrm>
              <a:off x="4173410" y="3120162"/>
              <a:ext cx="1306249" cy="38382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Radial groove 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DF5F72-7F71-63F9-2D2E-E1FD645BE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25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2D8B8D-879B-90AD-CE50-101D5B567447}"/>
              </a:ext>
            </a:extLst>
          </p:cNvPr>
          <p:cNvSpPr txBox="1"/>
          <p:nvPr/>
        </p:nvSpPr>
        <p:spPr>
          <a:xfrm>
            <a:off x="6937455" y="6167204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Humerus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(Body) 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751B1EA-C761-C676-601C-20FE1E77A1F3}"/>
              </a:ext>
            </a:extLst>
          </p:cNvPr>
          <p:cNvGrpSpPr/>
          <p:nvPr/>
        </p:nvGrpSpPr>
        <p:grpSpPr>
          <a:xfrm>
            <a:off x="411613" y="152795"/>
            <a:ext cx="4842933" cy="6169378"/>
            <a:chOff x="3282244" y="0"/>
            <a:chExt cx="5334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03DB010-8F42-2538-A3E4-2B782C0C1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82244" y="0"/>
              <a:ext cx="533400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F4E456D-2D83-C229-20AB-1431F2E2373B}"/>
                </a:ext>
              </a:extLst>
            </p:cNvPr>
            <p:cNvSpPr/>
            <p:nvPr/>
          </p:nvSpPr>
          <p:spPr>
            <a:xfrm>
              <a:off x="3773369" y="3142740"/>
              <a:ext cx="1706290" cy="38382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Deltoid tuberosity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D946C5A-5DCD-109F-AFA3-17C6A3687E0B}"/>
              </a:ext>
            </a:extLst>
          </p:cNvPr>
          <p:cNvSpPr txBox="1"/>
          <p:nvPr/>
        </p:nvSpPr>
        <p:spPr>
          <a:xfrm>
            <a:off x="1561065" y="6428814"/>
            <a:ext cx="2698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Anterior surface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DE4F55-2372-8F9B-27B3-0DEC9A0B4A66}"/>
              </a:ext>
            </a:extLst>
          </p:cNvPr>
          <p:cNvSpPr txBox="1"/>
          <p:nvPr/>
        </p:nvSpPr>
        <p:spPr>
          <a:xfrm>
            <a:off x="6349454" y="6460872"/>
            <a:ext cx="2698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Posterior surface  </a:t>
            </a:r>
          </a:p>
        </p:txBody>
      </p:sp>
    </p:spTree>
    <p:extLst>
      <p:ext uri="{BB962C8B-B14F-4D97-AF65-F5344CB8AC3E}">
        <p14:creationId xmlns:p14="http://schemas.microsoft.com/office/powerpoint/2010/main" val="24573048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CDA2C8-5828-DDBD-51F4-78FA1C109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49089" y="139376"/>
            <a:ext cx="838199" cy="767687"/>
          </a:xfrm>
        </p:spPr>
        <p:txBody>
          <a:bodyPr/>
          <a:lstStyle/>
          <a:p>
            <a:fld id="{28688DE6-D9A5-4A87-95AA-C09DA5AF1D9E}" type="slidenum">
              <a:rPr lang="en-US" smtClean="0"/>
              <a:t>26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B69C3D-4A3B-0FD1-DFA5-29A17BE24EB9}"/>
              </a:ext>
            </a:extLst>
          </p:cNvPr>
          <p:cNvSpPr txBox="1"/>
          <p:nvPr/>
        </p:nvSpPr>
        <p:spPr>
          <a:xfrm>
            <a:off x="146755" y="139376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Humerus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(Distal end)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EE9DE2-3446-F544-9E37-96D931A8FB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24"/>
          <a:stretch/>
        </p:blipFill>
        <p:spPr>
          <a:xfrm>
            <a:off x="303165" y="1082842"/>
            <a:ext cx="11170274" cy="563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065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E9D1AE-8131-5055-0334-8B1D58CD5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88DE6-D9A5-4A87-95AA-C09DA5AF1D9E}" type="slidenum">
              <a:rPr lang="en-US" smtClean="0"/>
              <a:t>27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1A15A3-2E8D-C81E-4B54-CCA6E72DB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36137" y="214489"/>
            <a:ext cx="2021468" cy="62999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C9C9EE5-4521-D5D9-6AC4-5700E425E0F0}"/>
              </a:ext>
            </a:extLst>
          </p:cNvPr>
          <p:cNvSpPr txBox="1"/>
          <p:nvPr/>
        </p:nvSpPr>
        <p:spPr>
          <a:xfrm>
            <a:off x="3348853" y="214489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Humerus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(Distal end)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86EA64-1116-933B-238A-1862E58FBC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4"/>
          <a:stretch/>
        </p:blipFill>
        <p:spPr>
          <a:xfrm>
            <a:off x="2651671" y="1432975"/>
            <a:ext cx="9135750" cy="521053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27C5E5-AC7F-F42C-E3B4-11F0B5F9B098}"/>
              </a:ext>
            </a:extLst>
          </p:cNvPr>
          <p:cNvSpPr/>
          <p:nvPr/>
        </p:nvSpPr>
        <p:spPr>
          <a:xfrm>
            <a:off x="4729094" y="5836530"/>
            <a:ext cx="1018610" cy="29957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Capitulum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E75AA2-A4C1-76C4-8A33-63A9DAEEBB37}"/>
              </a:ext>
            </a:extLst>
          </p:cNvPr>
          <p:cNvSpPr txBox="1"/>
          <p:nvPr/>
        </p:nvSpPr>
        <p:spPr>
          <a:xfrm>
            <a:off x="882203" y="6488668"/>
            <a:ext cx="1015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Right</a:t>
            </a:r>
            <a:r>
              <a:rPr lang="en-US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191523-C641-0192-4369-59AC483F9912}"/>
              </a:ext>
            </a:extLst>
          </p:cNvPr>
          <p:cNvSpPr/>
          <p:nvPr/>
        </p:nvSpPr>
        <p:spPr>
          <a:xfrm>
            <a:off x="8606653" y="5897906"/>
            <a:ext cx="933676" cy="2995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Trochlea 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355A4A-B03C-120A-888D-3467C935C514}"/>
              </a:ext>
            </a:extLst>
          </p:cNvPr>
          <p:cNvSpPr/>
          <p:nvPr/>
        </p:nvSpPr>
        <p:spPr>
          <a:xfrm>
            <a:off x="5892723" y="5834952"/>
            <a:ext cx="933676" cy="2995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Trochlea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CD7510-E0F9-88DC-AA88-9298168D86A2}"/>
              </a:ext>
            </a:extLst>
          </p:cNvPr>
          <p:cNvSpPr/>
          <p:nvPr/>
        </p:nvSpPr>
        <p:spPr>
          <a:xfrm>
            <a:off x="5371396" y="6338880"/>
            <a:ext cx="933676" cy="2995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Condyles  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CFF4FC-836A-353E-10A3-E4128118E19A}"/>
              </a:ext>
            </a:extLst>
          </p:cNvPr>
          <p:cNvSpPr/>
          <p:nvPr/>
        </p:nvSpPr>
        <p:spPr>
          <a:xfrm>
            <a:off x="6096000" y="1923475"/>
            <a:ext cx="1267326" cy="2995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Medial border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26C40E-C70B-CB48-54A1-A428D3E570FC}"/>
              </a:ext>
            </a:extLst>
          </p:cNvPr>
          <p:cNvSpPr/>
          <p:nvPr/>
        </p:nvSpPr>
        <p:spPr>
          <a:xfrm>
            <a:off x="3348853" y="1923475"/>
            <a:ext cx="1267326" cy="2995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Lateral border 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02F0E-9E5F-6C25-AE24-9F15A1682ACA}"/>
              </a:ext>
            </a:extLst>
          </p:cNvPr>
          <p:cNvSpPr/>
          <p:nvPr/>
        </p:nvSpPr>
        <p:spPr>
          <a:xfrm>
            <a:off x="6704887" y="3590812"/>
            <a:ext cx="1700400" cy="4381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Medial supracondylar ridge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FD2E7F1-013F-8B1F-F3DF-DC4595A99941}"/>
              </a:ext>
            </a:extLst>
          </p:cNvPr>
          <p:cNvSpPr/>
          <p:nvPr/>
        </p:nvSpPr>
        <p:spPr>
          <a:xfrm>
            <a:off x="2994473" y="2990811"/>
            <a:ext cx="1700400" cy="4381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Lateral supracondylar ridge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56AF63-DF39-6475-9D87-5DFCA254E1EA}"/>
              </a:ext>
            </a:extLst>
          </p:cNvPr>
          <p:cNvSpPr/>
          <p:nvPr/>
        </p:nvSpPr>
        <p:spPr>
          <a:xfrm>
            <a:off x="3441499" y="4125483"/>
            <a:ext cx="1082034" cy="29957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Radial fossa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3238CC5-7C73-9A81-FBED-01F47E534D1C}"/>
              </a:ext>
            </a:extLst>
          </p:cNvPr>
          <p:cNvSpPr/>
          <p:nvPr/>
        </p:nvSpPr>
        <p:spPr>
          <a:xfrm>
            <a:off x="6359561" y="2997152"/>
            <a:ext cx="1311441" cy="2995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Coronoid fossa 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E9AEA5-CF86-0D61-04E2-83A8C4EDBE5D}"/>
              </a:ext>
            </a:extLst>
          </p:cNvPr>
          <p:cNvSpPr/>
          <p:nvPr/>
        </p:nvSpPr>
        <p:spPr>
          <a:xfrm>
            <a:off x="10532673" y="4125483"/>
            <a:ext cx="1423190" cy="2995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Olecranon fossa  </a:t>
            </a:r>
          </a:p>
        </p:txBody>
      </p:sp>
    </p:spTree>
    <p:extLst>
      <p:ext uri="{BB962C8B-B14F-4D97-AF65-F5344CB8AC3E}">
        <p14:creationId xmlns:p14="http://schemas.microsoft.com/office/powerpoint/2010/main" val="2405939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B9E7AD-5AF3-A887-D9A6-D89028B01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88DE6-D9A5-4A87-95AA-C09DA5AF1D9E}" type="slidenum">
              <a:rPr lang="en-US" smtClean="0"/>
              <a:t>28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1BBF13-69BE-0149-4191-6A7D87682BC4}"/>
              </a:ext>
            </a:extLst>
          </p:cNvPr>
          <p:cNvSpPr txBox="1"/>
          <p:nvPr/>
        </p:nvSpPr>
        <p:spPr>
          <a:xfrm>
            <a:off x="3314987" y="156352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Radius (proximal end) 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0CB3B2-9C9E-3D23-D5E5-65194B493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45" y="218627"/>
            <a:ext cx="2343477" cy="64207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85DB7D-6C9E-B5DC-16DD-009E385877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95"/>
          <a:stretch/>
        </p:blipFill>
        <p:spPr>
          <a:xfrm>
            <a:off x="3314987" y="1288853"/>
            <a:ext cx="8489245" cy="527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0358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1A2973-D4FB-F4D3-CBBF-47F4113CC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88DE6-D9A5-4A87-95AA-C09DA5AF1D9E}" type="slidenum">
              <a:rPr lang="en-US" smtClean="0"/>
              <a:t>29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392CE4-6322-BB12-8682-3EC007950B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2"/>
          <a:stretch/>
        </p:blipFill>
        <p:spPr>
          <a:xfrm>
            <a:off x="5296043" y="2590209"/>
            <a:ext cx="6102986" cy="40961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23C555-DCC3-2C68-5495-C114085BED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98"/>
          <a:stretch/>
        </p:blipFill>
        <p:spPr>
          <a:xfrm>
            <a:off x="1656016" y="295729"/>
            <a:ext cx="2487006" cy="65078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46DEFFD-A9AC-745B-DCB2-8E57DFF2CC47}"/>
              </a:ext>
            </a:extLst>
          </p:cNvPr>
          <p:cNvSpPr txBox="1"/>
          <p:nvPr/>
        </p:nvSpPr>
        <p:spPr>
          <a:xfrm>
            <a:off x="3179521" y="402977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Radius &amp; Ulna   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0DE008-76E6-45AF-FE71-E894128C9F64}"/>
              </a:ext>
            </a:extLst>
          </p:cNvPr>
          <p:cNvCxnSpPr>
            <a:cxnSpLocks/>
          </p:cNvCxnSpPr>
          <p:nvPr/>
        </p:nvCxnSpPr>
        <p:spPr>
          <a:xfrm>
            <a:off x="1507786" y="4208526"/>
            <a:ext cx="1755959" cy="0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2E77B46-888D-1265-F011-432191431810}"/>
              </a:ext>
            </a:extLst>
          </p:cNvPr>
          <p:cNvSpPr txBox="1"/>
          <p:nvPr/>
        </p:nvSpPr>
        <p:spPr>
          <a:xfrm>
            <a:off x="6420749" y="2105324"/>
            <a:ext cx="1465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Radius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836A8-CB98-C8E7-30AE-D78BC765D54C}"/>
              </a:ext>
            </a:extLst>
          </p:cNvPr>
          <p:cNvSpPr txBox="1"/>
          <p:nvPr/>
        </p:nvSpPr>
        <p:spPr>
          <a:xfrm>
            <a:off x="8887242" y="2359376"/>
            <a:ext cx="1465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Ulna 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B107F29-FBAD-E2B7-DB4C-BE1AD1A24DF6}"/>
              </a:ext>
            </a:extLst>
          </p:cNvPr>
          <p:cNvCxnSpPr>
            <a:cxnSpLocks/>
          </p:cNvCxnSpPr>
          <p:nvPr/>
        </p:nvCxnSpPr>
        <p:spPr>
          <a:xfrm>
            <a:off x="7153398" y="2502568"/>
            <a:ext cx="144081" cy="1240774"/>
          </a:xfrm>
          <a:prstGeom prst="line">
            <a:avLst/>
          </a:prstGeom>
          <a:ln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3FC12A7-B628-560A-FC9A-D961B0642150}"/>
              </a:ext>
            </a:extLst>
          </p:cNvPr>
          <p:cNvCxnSpPr>
            <a:cxnSpLocks/>
            <a:stCxn id="14" idx="2"/>
          </p:cNvCxnSpPr>
          <p:nvPr/>
        </p:nvCxnSpPr>
        <p:spPr>
          <a:xfrm flipH="1">
            <a:off x="9431125" y="2821041"/>
            <a:ext cx="188766" cy="803527"/>
          </a:xfrm>
          <a:prstGeom prst="line">
            <a:avLst/>
          </a:prstGeom>
          <a:ln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611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F4806F-A01F-4870-52FB-951422E46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7CFA-AEF6-4AE6-B77E-C68DDC6A68E9}" type="slidenum">
              <a:rPr lang="en-US" smtClean="0"/>
              <a:t>3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125043-EF4D-6C13-C84E-016A841CEB24}"/>
              </a:ext>
            </a:extLst>
          </p:cNvPr>
          <p:cNvSpPr txBox="1"/>
          <p:nvPr/>
        </p:nvSpPr>
        <p:spPr>
          <a:xfrm>
            <a:off x="2811297" y="570973"/>
            <a:ext cx="60960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History of anatomy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E7849F-C5BE-EA83-14BC-9818AD347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5033" y="2253398"/>
            <a:ext cx="2795261" cy="40124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18CF8C6-38A4-0A8C-AE57-5B7C24D2B9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488" r="23968" b="10956"/>
          <a:stretch/>
        </p:blipFill>
        <p:spPr>
          <a:xfrm>
            <a:off x="290729" y="2253252"/>
            <a:ext cx="5156708" cy="40125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22A8D4-0D2C-B8BB-6DBE-F5E299403A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25173" y="2253252"/>
            <a:ext cx="3182124" cy="401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34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7E4C42-4267-11C6-A174-79A863553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30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1A6D62-FDB4-1071-4493-CCFD9A46A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8505" y="658821"/>
            <a:ext cx="6701589" cy="59078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FB1861-9325-7A96-F6D2-6B30C15380A9}"/>
              </a:ext>
            </a:extLst>
          </p:cNvPr>
          <p:cNvSpPr txBox="1"/>
          <p:nvPr/>
        </p:nvSpPr>
        <p:spPr>
          <a:xfrm>
            <a:off x="198808" y="197156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Radius (distal end) 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BAD9E5-31E4-7843-FF2C-BB5F017221B3}"/>
              </a:ext>
            </a:extLst>
          </p:cNvPr>
          <p:cNvSpPr/>
          <p:nvPr/>
        </p:nvSpPr>
        <p:spPr>
          <a:xfrm>
            <a:off x="5829299" y="2421060"/>
            <a:ext cx="1118936" cy="3730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Ulnar notch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A35D98-3563-0045-CA60-987EF59372A2}"/>
              </a:ext>
            </a:extLst>
          </p:cNvPr>
          <p:cNvSpPr/>
          <p:nvPr/>
        </p:nvSpPr>
        <p:spPr>
          <a:xfrm>
            <a:off x="5638647" y="3781045"/>
            <a:ext cx="1500239" cy="3730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Dorsal tubercle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9BC57D-C341-4799-7B81-56D67F44F2BB}"/>
              </a:ext>
            </a:extLst>
          </p:cNvPr>
          <p:cNvSpPr/>
          <p:nvPr/>
        </p:nvSpPr>
        <p:spPr>
          <a:xfrm>
            <a:off x="2708733" y="4286255"/>
            <a:ext cx="1490287" cy="5384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Radial styloid process</a:t>
            </a:r>
          </a:p>
        </p:txBody>
      </p:sp>
    </p:spTree>
    <p:extLst>
      <p:ext uri="{BB962C8B-B14F-4D97-AF65-F5344CB8AC3E}">
        <p14:creationId xmlns:p14="http://schemas.microsoft.com/office/powerpoint/2010/main" val="19532128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9795E4-6E71-61AE-B52F-FF6A4A74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88DE6-D9A5-4A87-95AA-C09DA5AF1D9E}" type="slidenum">
              <a:rPr lang="en-US" smtClean="0"/>
              <a:t>31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B7F61A-6127-AB19-D93B-8E921F4F4F18}"/>
              </a:ext>
            </a:extLst>
          </p:cNvPr>
          <p:cNvSpPr txBox="1"/>
          <p:nvPr/>
        </p:nvSpPr>
        <p:spPr>
          <a:xfrm>
            <a:off x="3467100" y="175049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Ulna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3B3BD6-22EE-2C70-2429-932D119BB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44"/>
            <a:ext cx="3889938" cy="66741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54E9B3-756D-2C32-8804-82D4760FF7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4557"/>
          <a:stretch/>
        </p:blipFill>
        <p:spPr>
          <a:xfrm>
            <a:off x="4381807" y="967271"/>
            <a:ext cx="5970733" cy="571568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8506367-F4D4-5E8D-294D-1E6ED4045371}"/>
              </a:ext>
            </a:extLst>
          </p:cNvPr>
          <p:cNvSpPr/>
          <p:nvPr/>
        </p:nvSpPr>
        <p:spPr>
          <a:xfrm>
            <a:off x="3965809" y="4198906"/>
            <a:ext cx="1388244" cy="3730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Supinator crest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345DA23-C8EE-FCFA-AD79-7C165A716B84}"/>
              </a:ext>
            </a:extLst>
          </p:cNvPr>
          <p:cNvSpPr/>
          <p:nvPr/>
        </p:nvSpPr>
        <p:spPr>
          <a:xfrm>
            <a:off x="6841561" y="3494183"/>
            <a:ext cx="1027092" cy="45217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Coronoid process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1A177EA-16A7-70FA-6C2D-8A8A8C1C30D9}"/>
              </a:ext>
            </a:extLst>
          </p:cNvPr>
          <p:cNvSpPr/>
          <p:nvPr/>
        </p:nvSpPr>
        <p:spPr>
          <a:xfrm>
            <a:off x="4659931" y="1308256"/>
            <a:ext cx="1027092" cy="3500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Olecranon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573329-6E57-4B83-F7DC-2C5DE592816D}"/>
              </a:ext>
            </a:extLst>
          </p:cNvPr>
          <p:cNvSpPr/>
          <p:nvPr/>
        </p:nvSpPr>
        <p:spPr>
          <a:xfrm>
            <a:off x="7085058" y="1121708"/>
            <a:ext cx="1388244" cy="373095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Trochlear notch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0CE0AA4-3520-ABCF-0020-657590D29AAA}"/>
              </a:ext>
            </a:extLst>
          </p:cNvPr>
          <p:cNvSpPr/>
          <p:nvPr/>
        </p:nvSpPr>
        <p:spPr>
          <a:xfrm>
            <a:off x="4235117" y="2962482"/>
            <a:ext cx="1118936" cy="3730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Radial notch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4BB701D-17EA-4980-FD2B-C288EE32A46B}"/>
              </a:ext>
            </a:extLst>
          </p:cNvPr>
          <p:cNvSpPr/>
          <p:nvPr/>
        </p:nvSpPr>
        <p:spPr>
          <a:xfrm>
            <a:off x="9401319" y="4248560"/>
            <a:ext cx="1027092" cy="45217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Tuberosity of ulna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78DF94A-FFFB-DA09-A913-D3F178E8859F}"/>
              </a:ext>
            </a:extLst>
          </p:cNvPr>
          <p:cNvSpPr/>
          <p:nvPr/>
        </p:nvSpPr>
        <p:spPr>
          <a:xfrm>
            <a:off x="6837949" y="4300978"/>
            <a:ext cx="1388244" cy="3730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Supinator crest 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0104BF5-D833-0993-A700-2E77A1CBC27B}"/>
              </a:ext>
            </a:extLst>
          </p:cNvPr>
          <p:cNvCxnSpPr>
            <a:cxnSpLocks/>
          </p:cNvCxnSpPr>
          <p:nvPr/>
        </p:nvCxnSpPr>
        <p:spPr>
          <a:xfrm flipH="1">
            <a:off x="1839460" y="5278174"/>
            <a:ext cx="803895" cy="0"/>
          </a:xfrm>
          <a:prstGeom prst="line">
            <a:avLst/>
          </a:prstGeom>
          <a:ln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B404BEE4-24E1-D5E9-C6E0-D1EDBCC36819}"/>
              </a:ext>
            </a:extLst>
          </p:cNvPr>
          <p:cNvSpPr/>
          <p:nvPr/>
        </p:nvSpPr>
        <p:spPr>
          <a:xfrm>
            <a:off x="2471890" y="5091626"/>
            <a:ext cx="692734" cy="3225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 </a:t>
            </a:r>
          </a:p>
        </p:txBody>
      </p:sp>
    </p:spTree>
    <p:extLst>
      <p:ext uri="{BB962C8B-B14F-4D97-AF65-F5344CB8AC3E}">
        <p14:creationId xmlns:p14="http://schemas.microsoft.com/office/powerpoint/2010/main" val="38543856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9986299-D6A5-9684-4454-D8BFF12C671F}"/>
              </a:ext>
            </a:extLst>
          </p:cNvPr>
          <p:cNvSpPr txBox="1"/>
          <p:nvPr/>
        </p:nvSpPr>
        <p:spPr>
          <a:xfrm>
            <a:off x="217939" y="601383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Bones of hand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EF4FFF9-F8D8-0217-9640-8EC11CB6E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471" y="78166"/>
            <a:ext cx="5223206" cy="670166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093944-8EAD-F40D-EF0C-3B081A222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68452" y="217540"/>
            <a:ext cx="838199" cy="767687"/>
          </a:xfrm>
        </p:spPr>
        <p:txBody>
          <a:bodyPr/>
          <a:lstStyle/>
          <a:p>
            <a:fld id="{28688DE6-D9A5-4A87-95AA-C09DA5AF1D9E}" type="slidenum">
              <a:rPr lang="en-US" smtClean="0"/>
              <a:t>32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A47075-C76F-9E7E-F080-A6AB599DBB0D}"/>
              </a:ext>
            </a:extLst>
          </p:cNvPr>
          <p:cNvSpPr txBox="1"/>
          <p:nvPr/>
        </p:nvSpPr>
        <p:spPr>
          <a:xfrm>
            <a:off x="9897178" y="6379724"/>
            <a:ext cx="2698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Palmar surface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217939" y="1339862"/>
            <a:ext cx="4512105" cy="39703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Carpal bones: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Proximal row; Scaphoid, Lunate, Triquetrum, Pisiform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Distal row; Trapezium, Trapezoid, Capitate, Hamate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Metacarpi (I-V)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Phalanges (I-V)  </a:t>
            </a:r>
          </a:p>
        </p:txBody>
      </p:sp>
    </p:spTree>
    <p:extLst>
      <p:ext uri="{BB962C8B-B14F-4D97-AF65-F5344CB8AC3E}">
        <p14:creationId xmlns:p14="http://schemas.microsoft.com/office/powerpoint/2010/main" val="13366676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9011A7-7406-E1C6-8EAD-373F14361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33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320AFC-DAEE-0699-1228-614816CD1D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1" t="54131" r="15635"/>
          <a:stretch/>
        </p:blipFill>
        <p:spPr>
          <a:xfrm>
            <a:off x="118859" y="1488824"/>
            <a:ext cx="6303463" cy="53021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FC4E3E-EEDC-CC08-603C-8DC5E58373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9337" y="1488824"/>
            <a:ext cx="4659074" cy="49545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710FE3-7F01-E244-0119-688FCFC84F49}"/>
              </a:ext>
            </a:extLst>
          </p:cNvPr>
          <p:cNvSpPr txBox="1"/>
          <p:nvPr/>
        </p:nvSpPr>
        <p:spPr>
          <a:xfrm>
            <a:off x="194329" y="217907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Carpal bones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palmar view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292526-C5E0-CADD-B62F-B53C06F52CDD}"/>
              </a:ext>
            </a:extLst>
          </p:cNvPr>
          <p:cNvSpPr/>
          <p:nvPr/>
        </p:nvSpPr>
        <p:spPr>
          <a:xfrm>
            <a:off x="4628790" y="4679160"/>
            <a:ext cx="956072" cy="29718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Scaphoid</a:t>
            </a:r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AC3044-F547-34A1-F443-6C551A2B28CB}"/>
              </a:ext>
            </a:extLst>
          </p:cNvPr>
          <p:cNvSpPr/>
          <p:nvPr/>
        </p:nvSpPr>
        <p:spPr>
          <a:xfrm>
            <a:off x="1106764" y="5475519"/>
            <a:ext cx="956072" cy="29718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Lunate</a:t>
            </a:r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0B52B4-8C42-0620-696A-470EE289FF1F}"/>
              </a:ext>
            </a:extLst>
          </p:cNvPr>
          <p:cNvSpPr/>
          <p:nvPr/>
        </p:nvSpPr>
        <p:spPr>
          <a:xfrm>
            <a:off x="840909" y="5071987"/>
            <a:ext cx="1138347" cy="29718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Triquetrum </a:t>
            </a:r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7F8D62-7F4E-5CAC-9CCA-7C765545B341}"/>
              </a:ext>
            </a:extLst>
          </p:cNvPr>
          <p:cNvSpPr/>
          <p:nvPr/>
        </p:nvSpPr>
        <p:spPr>
          <a:xfrm>
            <a:off x="840909" y="4721626"/>
            <a:ext cx="956072" cy="2971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Pisiform </a:t>
            </a:r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50B312-5B9A-AEC1-6639-6C8715481C4E}"/>
              </a:ext>
            </a:extLst>
          </p:cNvPr>
          <p:cNvSpPr/>
          <p:nvPr/>
        </p:nvSpPr>
        <p:spPr>
          <a:xfrm>
            <a:off x="5085339" y="3817509"/>
            <a:ext cx="1086994" cy="29718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Trapezium </a:t>
            </a:r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8283DC-74DF-2038-623A-BF9D38A475C3}"/>
              </a:ext>
            </a:extLst>
          </p:cNvPr>
          <p:cNvSpPr/>
          <p:nvPr/>
        </p:nvSpPr>
        <p:spPr>
          <a:xfrm>
            <a:off x="4628790" y="4254138"/>
            <a:ext cx="1086994" cy="29718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Trapezoid </a:t>
            </a:r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3DD3327-D20D-5E0C-346A-8DC4F17F581E}"/>
              </a:ext>
            </a:extLst>
          </p:cNvPr>
          <p:cNvSpPr/>
          <p:nvPr/>
        </p:nvSpPr>
        <p:spPr>
          <a:xfrm>
            <a:off x="4413403" y="2425698"/>
            <a:ext cx="1086994" cy="297189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Capitate  </a:t>
            </a:r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E07445-0986-9C1E-4EB4-A5852C3DE185}"/>
              </a:ext>
            </a:extLst>
          </p:cNvPr>
          <p:cNvSpPr/>
          <p:nvPr/>
        </p:nvSpPr>
        <p:spPr>
          <a:xfrm>
            <a:off x="567837" y="3657082"/>
            <a:ext cx="1086994" cy="2971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Hamate  </a:t>
            </a:r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535D5F0-7001-EDE6-900C-3961B5F188F6}"/>
              </a:ext>
            </a:extLst>
          </p:cNvPr>
          <p:cNvSpPr/>
          <p:nvPr/>
        </p:nvSpPr>
        <p:spPr>
          <a:xfrm>
            <a:off x="4544325" y="5694077"/>
            <a:ext cx="956072" cy="2971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Radius  </a:t>
            </a:r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B898B83-03AB-47CF-286C-A5FDD26BD590}"/>
              </a:ext>
            </a:extLst>
          </p:cNvPr>
          <p:cNvSpPr/>
          <p:nvPr/>
        </p:nvSpPr>
        <p:spPr>
          <a:xfrm>
            <a:off x="1106764" y="5931483"/>
            <a:ext cx="956072" cy="2971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Ulna   </a:t>
            </a:r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4693A5-34DF-282D-F78D-514CC41ACFE1}"/>
              </a:ext>
            </a:extLst>
          </p:cNvPr>
          <p:cNvSpPr txBox="1"/>
          <p:nvPr/>
        </p:nvSpPr>
        <p:spPr>
          <a:xfrm>
            <a:off x="7919148" y="3287750"/>
            <a:ext cx="67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D104DA-BEB5-493C-BF67-43F6579492AB}"/>
              </a:ext>
            </a:extLst>
          </p:cNvPr>
          <p:cNvSpPr txBox="1"/>
          <p:nvPr/>
        </p:nvSpPr>
        <p:spPr>
          <a:xfrm>
            <a:off x="9630644" y="4434358"/>
            <a:ext cx="67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1FD3928-B2A2-AD9A-7072-E85B9EEC479B}"/>
              </a:ext>
            </a:extLst>
          </p:cNvPr>
          <p:cNvSpPr txBox="1"/>
          <p:nvPr/>
        </p:nvSpPr>
        <p:spPr>
          <a:xfrm>
            <a:off x="10202854" y="4151934"/>
            <a:ext cx="67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A1D2E3-37B8-23B8-3B01-D01A6495F726}"/>
              </a:ext>
            </a:extLst>
          </p:cNvPr>
          <p:cNvSpPr txBox="1"/>
          <p:nvPr/>
        </p:nvSpPr>
        <p:spPr>
          <a:xfrm>
            <a:off x="10553140" y="3817509"/>
            <a:ext cx="67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0CD1139-2B5F-9761-220B-D9F692D005E8}"/>
              </a:ext>
            </a:extLst>
          </p:cNvPr>
          <p:cNvSpPr txBox="1"/>
          <p:nvPr/>
        </p:nvSpPr>
        <p:spPr>
          <a:xfrm>
            <a:off x="8817506" y="4185800"/>
            <a:ext cx="67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20EC73E-CEEC-BEFE-8897-CF3222EA15FE}"/>
              </a:ext>
            </a:extLst>
          </p:cNvPr>
          <p:cNvSpPr txBox="1"/>
          <p:nvPr/>
        </p:nvSpPr>
        <p:spPr>
          <a:xfrm>
            <a:off x="8364316" y="3067359"/>
            <a:ext cx="67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44B41A-6550-777B-660A-11BC44C6DB7B}"/>
              </a:ext>
            </a:extLst>
          </p:cNvPr>
          <p:cNvSpPr txBox="1"/>
          <p:nvPr/>
        </p:nvSpPr>
        <p:spPr>
          <a:xfrm>
            <a:off x="9248981" y="3490590"/>
            <a:ext cx="67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Black" panose="020B0A04020102020204" pitchFamily="34" charset="0"/>
              </a:rPr>
              <a:t>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DD9C858-CC2A-596F-5773-63B9C726BDAB}"/>
              </a:ext>
            </a:extLst>
          </p:cNvPr>
          <p:cNvSpPr txBox="1"/>
          <p:nvPr/>
        </p:nvSpPr>
        <p:spPr>
          <a:xfrm>
            <a:off x="9967528" y="3456724"/>
            <a:ext cx="67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Black" panose="020B0A0402010202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9069641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34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98D9D1-4DA8-ECFE-99EE-726B0D2CDF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86" y="26102"/>
            <a:ext cx="5639026" cy="68318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986299-D6A5-9684-4454-D8BFF12C671F}"/>
              </a:ext>
            </a:extLst>
          </p:cNvPr>
          <p:cNvSpPr txBox="1"/>
          <p:nvPr/>
        </p:nvSpPr>
        <p:spPr>
          <a:xfrm>
            <a:off x="194329" y="217907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Bones of hand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266B6-24EA-CE1C-71CD-8141B294A842}"/>
              </a:ext>
            </a:extLst>
          </p:cNvPr>
          <p:cNvSpPr txBox="1"/>
          <p:nvPr/>
        </p:nvSpPr>
        <p:spPr>
          <a:xfrm>
            <a:off x="9937851" y="6428835"/>
            <a:ext cx="2698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Dorsal surface  </a:t>
            </a:r>
          </a:p>
        </p:txBody>
      </p:sp>
    </p:spTree>
    <p:extLst>
      <p:ext uri="{BB962C8B-B14F-4D97-AF65-F5344CB8AC3E}">
        <p14:creationId xmlns:p14="http://schemas.microsoft.com/office/powerpoint/2010/main" val="39151921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B6E5C21-F177-49CD-8A72-B15EF38215EA}" type="slidenum">
              <a:rPr lang="en-US" smtClean="0"/>
              <a:t>35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93E986-195D-AF0D-5701-AE3E66B4C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"/>
            <a:ext cx="4953000" cy="68580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3344228" y="417962"/>
            <a:ext cx="5948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Muscles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314" y="1605032"/>
            <a:ext cx="11179628" cy="48977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515" t="766" r="515"/>
          <a:stretch/>
        </p:blipFill>
        <p:spPr>
          <a:xfrm>
            <a:off x="446314" y="1605032"/>
            <a:ext cx="11179628" cy="4853597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446314" y="1555706"/>
            <a:ext cx="11179628" cy="4902923"/>
            <a:chOff x="446314" y="1605032"/>
            <a:chExt cx="11179628" cy="4902923"/>
          </a:xfrm>
          <a:solidFill>
            <a:schemeClr val="bg1"/>
          </a:solidFill>
        </p:grpSpPr>
        <p:sp>
          <p:nvSpPr>
            <p:cNvPr id="9" name="Rectangle 8"/>
            <p:cNvSpPr/>
            <p:nvPr/>
          </p:nvSpPr>
          <p:spPr>
            <a:xfrm>
              <a:off x="446314" y="1605032"/>
              <a:ext cx="11179628" cy="485359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/>
            <a:srcRect r="29058"/>
            <a:stretch/>
          </p:blipFill>
          <p:spPr>
            <a:xfrm>
              <a:off x="1707808" y="1605032"/>
              <a:ext cx="8656639" cy="490292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89673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142" t="893" r="13508" b="887"/>
          <a:stretch/>
        </p:blipFill>
        <p:spPr>
          <a:xfrm>
            <a:off x="4147187" y="2072550"/>
            <a:ext cx="3897686" cy="372452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36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2608"/>
          <a:stretch/>
        </p:blipFill>
        <p:spPr>
          <a:xfrm>
            <a:off x="8165007" y="2039435"/>
            <a:ext cx="3916157" cy="37576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21165" r="850" b="1012"/>
          <a:stretch/>
        </p:blipFill>
        <p:spPr>
          <a:xfrm>
            <a:off x="129367" y="2039435"/>
            <a:ext cx="3897686" cy="37576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2943674" y="686197"/>
            <a:ext cx="5948218" cy="754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Muscle tissue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254" y="5844643"/>
            <a:ext cx="2706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Skeletal muscle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65397" y="5872829"/>
            <a:ext cx="2706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Cardiac muscle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99412" y="5888738"/>
            <a:ext cx="2706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Smooth muscle</a:t>
            </a:r>
          </a:p>
        </p:txBody>
      </p:sp>
    </p:spTree>
    <p:extLst>
      <p:ext uri="{BB962C8B-B14F-4D97-AF65-F5344CB8AC3E}">
        <p14:creationId xmlns:p14="http://schemas.microsoft.com/office/powerpoint/2010/main" val="27099847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37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96664"/>
              </p:ext>
            </p:extLst>
          </p:nvPr>
        </p:nvGraphicFramePr>
        <p:xfrm>
          <a:off x="4615543" y="1439218"/>
          <a:ext cx="7184571" cy="483246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18779">
                  <a:extLst>
                    <a:ext uri="{9D8B030D-6E8A-4147-A177-3AD203B41FA5}">
                      <a16:colId xmlns:a16="http://schemas.microsoft.com/office/drawing/2014/main" val="1922330274"/>
                    </a:ext>
                  </a:extLst>
                </a:gridCol>
                <a:gridCol w="5665792">
                  <a:extLst>
                    <a:ext uri="{9D8B030D-6E8A-4147-A177-3AD203B41FA5}">
                      <a16:colId xmlns:a16="http://schemas.microsoft.com/office/drawing/2014/main" val="2674737262"/>
                    </a:ext>
                  </a:extLst>
                </a:gridCol>
              </a:tblGrid>
              <a:tr h="47319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Muscular system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919942"/>
                  </a:ext>
                </a:extLst>
              </a:tr>
              <a:tr h="8603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Origin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The point of attachment of a muscle that moves the least when the muscle is contracted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117033"/>
                  </a:ext>
                </a:extLst>
              </a:tr>
              <a:tr h="8603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Insertion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8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 point of attachment of a muscle that moves the most when the muscle is contracted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8350974"/>
                  </a:ext>
                </a:extLst>
              </a:tr>
              <a:tr h="8603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Tendon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 band of connective tissue that connects muscles to bones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2285965"/>
                  </a:ext>
                </a:extLst>
              </a:tr>
              <a:tr h="8603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Ligament 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18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 band of connective tissue that connects bones to each other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98530"/>
                  </a:ext>
                </a:extLst>
              </a:tr>
              <a:tr h="8603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Aponeurosis </a:t>
                      </a:r>
                      <a:r>
                        <a:rPr lang="en-US" sz="18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18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 broad, flat sheet of connective tissue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5570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5693F6D-0537-0672-43DD-55CE9A398A8E}"/>
              </a:ext>
            </a:extLst>
          </p:cNvPr>
          <p:cNvSpPr txBox="1"/>
          <p:nvPr/>
        </p:nvSpPr>
        <p:spPr>
          <a:xfrm>
            <a:off x="3988222" y="417962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Terminology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; Muscles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3D7A26-ACDC-42B4-8D6D-C1712F7AF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9" y="468086"/>
            <a:ext cx="4085881" cy="640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53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38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120793" y="1530938"/>
            <a:ext cx="497372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Epidermis;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stratified squamous epithelium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Dermis;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loose connective tissue, irregular dense  connective tissue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Subcutaneous tissue;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Adipose tissue: 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Superficial Fascia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2695039" y="295729"/>
            <a:ext cx="5948218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Skin and Fascia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-483" b="-1"/>
          <a:stretch/>
        </p:blipFill>
        <p:spPr>
          <a:xfrm>
            <a:off x="5060649" y="1360714"/>
            <a:ext cx="7076922" cy="4517571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74013" y="1063416"/>
            <a:ext cx="4886636" cy="5656737"/>
            <a:chOff x="567108" y="1063416"/>
            <a:chExt cx="4886636" cy="565673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108" y="1063416"/>
              <a:ext cx="4886636" cy="5656737"/>
            </a:xfrm>
            <a:prstGeom prst="rect">
              <a:avLst/>
            </a:prstGeom>
          </p:spPr>
        </p:pic>
        <p:cxnSp>
          <p:nvCxnSpPr>
            <p:cNvPr id="11" name="Straight Arrow Connector 10"/>
            <p:cNvCxnSpPr/>
            <p:nvPr/>
          </p:nvCxnSpPr>
          <p:spPr>
            <a:xfrm flipH="1" flipV="1">
              <a:off x="2754611" y="3984173"/>
              <a:ext cx="696160" cy="206827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1621971" y="1817914"/>
              <a:ext cx="500743" cy="195943"/>
            </a:xfrm>
            <a:prstGeom prst="straightConnector1">
              <a:avLst/>
            </a:prstGeom>
            <a:ln w="57150">
              <a:prstDash val="sys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6258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228110-CC4F-C87A-D919-F779A45E0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39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E97335-C2CC-F519-6033-1B0538B1D8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75" r="4142"/>
          <a:stretch/>
        </p:blipFill>
        <p:spPr>
          <a:xfrm>
            <a:off x="688241" y="906908"/>
            <a:ext cx="5651460" cy="5708061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201CF897-5292-FADC-D501-6641DB93443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513971" y="181067"/>
            <a:ext cx="458843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Deltoid</a:t>
            </a:r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6487885" y="1357331"/>
            <a:ext cx="5540829" cy="397031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  <a:tint val="66000"/>
                  <a:satMod val="160000"/>
                </a:schemeClr>
              </a:gs>
              <a:gs pos="50000">
                <a:schemeClr val="accent3">
                  <a:lumMod val="75000"/>
                  <a:tint val="44500"/>
                  <a:satMod val="160000"/>
                </a:schemeClr>
              </a:gs>
              <a:gs pos="100000">
                <a:schemeClr val="accent3">
                  <a:lumMod val="75000"/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Deltoid muscle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Origin; Acromion &amp; Clavicle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Insertion; Deltoid tuberosity, Humerus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Action; Middle Fibers; Abduction of arm 90º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Anterior fibers; flexion of arm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Posterior fibers; extension of arm</a:t>
            </a:r>
          </a:p>
        </p:txBody>
      </p:sp>
    </p:spTree>
    <p:extLst>
      <p:ext uri="{BB962C8B-B14F-4D97-AF65-F5344CB8AC3E}">
        <p14:creationId xmlns:p14="http://schemas.microsoft.com/office/powerpoint/2010/main" val="870767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06C60A-ADE1-20AC-5000-2F21A0EC65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" t="2334"/>
          <a:stretch/>
        </p:blipFill>
        <p:spPr>
          <a:xfrm>
            <a:off x="410949" y="206425"/>
            <a:ext cx="4912860" cy="320674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7CFA-AEF6-4AE6-B77E-C68DDC6A68E9}" type="slidenum">
              <a:rPr lang="en-US" smtClean="0"/>
              <a:t>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C7273E-6838-AB89-4CCA-B46C3F19065A}"/>
              </a:ext>
            </a:extLst>
          </p:cNvPr>
          <p:cNvSpPr txBox="1"/>
          <p:nvPr/>
        </p:nvSpPr>
        <p:spPr>
          <a:xfrm>
            <a:off x="6003192" y="1942392"/>
            <a:ext cx="6028091" cy="483157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600" b="1" dirty="0">
                <a:latin typeface="Calibri" panose="020F0502020204030204" pitchFamily="34" charset="0"/>
                <a:cs typeface="Calibri" panose="020F0502020204030204" pitchFamily="34" charset="0"/>
              </a:rPr>
              <a:t>General Anatomy by systems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2600" i="1" dirty="0">
                <a:latin typeface="Calibri" panose="020F0502020204030204" pitchFamily="34" charset="0"/>
                <a:cs typeface="Calibri" panose="020F0502020204030204" pitchFamily="34" charset="0"/>
              </a:rPr>
              <a:t>Cardiovascular System, Nervous System, Digestive System…. 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600" b="1" dirty="0">
                <a:latin typeface="Calibri" panose="020F0502020204030204" pitchFamily="34" charset="0"/>
                <a:cs typeface="Calibri" panose="020F0502020204030204" pitchFamily="34" charset="0"/>
              </a:rPr>
              <a:t>Regional Anatomy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; Head &amp; Neck, trunk, upper &amp; lower limbs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Anatomy books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Radiologic images &amp; graphs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Cadaver dissection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693F6D-0537-0672-43DD-55CE9A398A8E}"/>
              </a:ext>
            </a:extLst>
          </p:cNvPr>
          <p:cNvSpPr txBox="1"/>
          <p:nvPr/>
        </p:nvSpPr>
        <p:spPr>
          <a:xfrm>
            <a:off x="4593277" y="764239"/>
            <a:ext cx="60960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How to study the Anatomy?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AE5DE1-1576-4C00-0BE5-5953B54DD2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rcRect b="7176"/>
          <a:stretch/>
        </p:blipFill>
        <p:spPr>
          <a:xfrm>
            <a:off x="160717" y="3529348"/>
            <a:ext cx="2706662" cy="32536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5EFA8C-CEFA-6D3F-68D9-DB50AA983C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r="1313"/>
          <a:stretch/>
        </p:blipFill>
        <p:spPr>
          <a:xfrm>
            <a:off x="2976888" y="3559315"/>
            <a:ext cx="2890837" cy="322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4092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FB619D8-85C2-AC26-0B2F-FFF60468E1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1"/>
          <a:stretch/>
        </p:blipFill>
        <p:spPr>
          <a:xfrm>
            <a:off x="827963" y="57150"/>
            <a:ext cx="3899978" cy="680085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C04EDE-F909-5909-7770-3682E5754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40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6E870E-4162-F062-C62A-1E0E6A5C2B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" r="10532"/>
          <a:stretch/>
        </p:blipFill>
        <p:spPr>
          <a:xfrm>
            <a:off x="5335848" y="1515485"/>
            <a:ext cx="5854891" cy="5046786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FB3EAB99-A8D8-D819-F136-D25F9B1FC15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674856" y="238322"/>
            <a:ext cx="458843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defTabSz="914400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Movements of Shoulder</a:t>
            </a:r>
          </a:p>
        </p:txBody>
      </p:sp>
    </p:spTree>
    <p:extLst>
      <p:ext uri="{BB962C8B-B14F-4D97-AF65-F5344CB8AC3E}">
        <p14:creationId xmlns:p14="http://schemas.microsoft.com/office/powerpoint/2010/main" val="38076661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541DF2D-C51F-D156-8B39-8684B3E2B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323" y="1238250"/>
            <a:ext cx="5162550" cy="561975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DF7736-D614-46ED-BDE7-70D45FF05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41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B4AADC5-AB85-3A48-A3C1-F7A2901EF85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242649" y="158522"/>
            <a:ext cx="458843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Supra &amp; infraspinatus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A47F1D-458A-DD94-264F-A9FFD0289A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04" r="5584"/>
          <a:stretch/>
        </p:blipFill>
        <p:spPr>
          <a:xfrm>
            <a:off x="1" y="794657"/>
            <a:ext cx="7092092" cy="606334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7092092" y="1739801"/>
            <a:ext cx="4980165" cy="230832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  <a:tint val="66000"/>
                  <a:satMod val="160000"/>
                </a:schemeClr>
              </a:gs>
              <a:gs pos="50000">
                <a:schemeClr val="accent3">
                  <a:lumMod val="75000"/>
                  <a:tint val="44500"/>
                  <a:satMod val="160000"/>
                </a:schemeClr>
              </a:gs>
              <a:gs pos="100000">
                <a:schemeClr val="accent3">
                  <a:lumMod val="75000"/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Supraspinatus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Origin; Supraspinous fossa, Scapula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Insertion; Greater tubercle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Action; Abduction of arm 15º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7092091" y="4128673"/>
            <a:ext cx="4980165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Infraspinatus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Origin; Infraspinous fossa, Scapula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Insertion; Greater tubercle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Action; Lateral rotation of arm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B0948A-03B6-BCC5-B80C-FD5EB1232972}"/>
              </a:ext>
            </a:extLst>
          </p:cNvPr>
          <p:cNvSpPr/>
          <p:nvPr/>
        </p:nvSpPr>
        <p:spPr>
          <a:xfrm>
            <a:off x="1217311" y="1063416"/>
            <a:ext cx="1260075" cy="333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Supraspinatus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A485AC-D3F6-901F-D5E3-1E3F2D8395AA}"/>
              </a:ext>
            </a:extLst>
          </p:cNvPr>
          <p:cNvSpPr/>
          <p:nvPr/>
        </p:nvSpPr>
        <p:spPr>
          <a:xfrm>
            <a:off x="268562" y="3208534"/>
            <a:ext cx="1260075" cy="333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Infraspinatus</a:t>
            </a:r>
          </a:p>
        </p:txBody>
      </p:sp>
    </p:spTree>
    <p:extLst>
      <p:ext uri="{BB962C8B-B14F-4D97-AF65-F5344CB8AC3E}">
        <p14:creationId xmlns:p14="http://schemas.microsoft.com/office/powerpoint/2010/main" val="181307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F9581CD-AEF1-A775-16CF-A1BFAAC1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3247" y="1364780"/>
            <a:ext cx="3753028" cy="50373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85886D-8AE5-884F-EA8E-64C2E989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42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7F5007F-2BE0-DB28-D0D8-00AFE797BAF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752742" y="184555"/>
            <a:ext cx="458843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Teres major &amp; minor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07049E-1FF5-496F-6067-BA044760DE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84" t="1592" b="1006"/>
          <a:stretch/>
        </p:blipFill>
        <p:spPr>
          <a:xfrm>
            <a:off x="97972" y="1214098"/>
            <a:ext cx="7104128" cy="55023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6901543" y="1824808"/>
            <a:ext cx="5148943" cy="23083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Teres minor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Origin; Scapula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Insertion; Greater tubercle, Humerus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Lateral rotation of 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6916706" y="4193292"/>
            <a:ext cx="5148944" cy="23083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Teres Major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Origin; Scapula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Insertion; Humerus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Medial rotation of arm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DDEAEB-2951-EBF1-F4E4-86C1FAC1B41C}"/>
              </a:ext>
            </a:extLst>
          </p:cNvPr>
          <p:cNvSpPr/>
          <p:nvPr/>
        </p:nvSpPr>
        <p:spPr>
          <a:xfrm>
            <a:off x="2184874" y="5444796"/>
            <a:ext cx="1189774" cy="333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Teres major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B65D1B1-C2F9-406A-B2C7-C01DEC4DBD64}"/>
              </a:ext>
            </a:extLst>
          </p:cNvPr>
          <p:cNvSpPr/>
          <p:nvPr/>
        </p:nvSpPr>
        <p:spPr>
          <a:xfrm>
            <a:off x="4906226" y="2978970"/>
            <a:ext cx="1189774" cy="333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Teres minor</a:t>
            </a:r>
          </a:p>
        </p:txBody>
      </p:sp>
    </p:spTree>
    <p:extLst>
      <p:ext uri="{BB962C8B-B14F-4D97-AF65-F5344CB8AC3E}">
        <p14:creationId xmlns:p14="http://schemas.microsoft.com/office/powerpoint/2010/main" val="6458314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Slide Number Placeholder 1">
            <a:extLst>
              <a:ext uri="{FF2B5EF4-FFF2-40B4-BE49-F238E27FC236}">
                <a16:creationId xmlns:a16="http://schemas.microsoft.com/office/drawing/2014/main" id="{8016E92C-ADF7-DF73-233B-8267EE837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BD89E7E-03D9-400F-A7E3-48C7DDA13162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43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3924CA-635C-1338-8547-C5C2EF7C23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554" t="400" r="4649"/>
          <a:stretch/>
        </p:blipFill>
        <p:spPr>
          <a:xfrm>
            <a:off x="138229" y="421104"/>
            <a:ext cx="6455197" cy="6237325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1C6AC563-8548-545D-354D-F94BA215ACA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810158" y="723115"/>
            <a:ext cx="299092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Biceps brachii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6596712" y="1822441"/>
            <a:ext cx="5486431" cy="397031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Origin: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Short head; Coracoid process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head; Infraglenoid tubercle, Scapula 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Insertion; Radial Tuberosity, Radius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Flexion of Elbow, Supination of Forearm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FC5B08E-2673-6BF4-15CC-BA65A016F690}"/>
              </a:ext>
            </a:extLst>
          </p:cNvPr>
          <p:cNvSpPr/>
          <p:nvPr/>
        </p:nvSpPr>
        <p:spPr>
          <a:xfrm>
            <a:off x="894127" y="1655753"/>
            <a:ext cx="1764019" cy="333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Short head of biceps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EBDDE6-D077-9B3B-C4EB-7EA6061CA01F}"/>
              </a:ext>
            </a:extLst>
          </p:cNvPr>
          <p:cNvSpPr/>
          <p:nvPr/>
        </p:nvSpPr>
        <p:spPr>
          <a:xfrm>
            <a:off x="894126" y="1256360"/>
            <a:ext cx="1764019" cy="333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Long head of biceps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38BCE3-B7B1-F3A1-EE75-9353E742DA30}"/>
              </a:ext>
            </a:extLst>
          </p:cNvPr>
          <p:cNvSpPr/>
          <p:nvPr/>
        </p:nvSpPr>
        <p:spPr>
          <a:xfrm>
            <a:off x="180104" y="5598713"/>
            <a:ext cx="1428043" cy="333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Tendon of biceps</a:t>
            </a:r>
          </a:p>
        </p:txBody>
      </p:sp>
    </p:spTree>
    <p:extLst>
      <p:ext uri="{BB962C8B-B14F-4D97-AF65-F5344CB8AC3E}">
        <p14:creationId xmlns:p14="http://schemas.microsoft.com/office/powerpoint/2010/main" val="13311343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29BB38-7096-A797-8334-120D02184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02" y="137780"/>
            <a:ext cx="5065309" cy="672022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44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6AC563-8548-545D-354D-F94BA215ACA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116647" y="679572"/>
            <a:ext cx="5358458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Brachialis &amp; coracobrachialis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5819716" y="1523458"/>
            <a:ext cx="5148943" cy="22419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Brachialis muscle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Origin; Humerus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Insertion; Ulnar Tuberosity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Flexion of Elbow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D62DB7-BD69-99ED-C928-F7D5EF0BB6A8}"/>
              </a:ext>
            </a:extLst>
          </p:cNvPr>
          <p:cNvSpPr/>
          <p:nvPr/>
        </p:nvSpPr>
        <p:spPr>
          <a:xfrm>
            <a:off x="2797349" y="3873479"/>
            <a:ext cx="1582644" cy="333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Brachialis muscle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2A1038-25AF-C7E9-8426-8231FE64FB82}"/>
              </a:ext>
            </a:extLst>
          </p:cNvPr>
          <p:cNvSpPr/>
          <p:nvPr/>
        </p:nvSpPr>
        <p:spPr>
          <a:xfrm>
            <a:off x="2774289" y="3247257"/>
            <a:ext cx="2024217" cy="3634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Coracobrachialis muscle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AF850C-4612-72BF-55F0-8A24848B126E}"/>
              </a:ext>
            </a:extLst>
          </p:cNvPr>
          <p:cNvSpPr txBox="1"/>
          <p:nvPr/>
        </p:nvSpPr>
        <p:spPr>
          <a:xfrm>
            <a:off x="5819716" y="3873479"/>
            <a:ext cx="5148943" cy="22419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Coracobrachialis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Origin: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Insertion: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Action: </a:t>
            </a:r>
          </a:p>
        </p:txBody>
      </p:sp>
    </p:spTree>
    <p:extLst>
      <p:ext uri="{BB962C8B-B14F-4D97-AF65-F5344CB8AC3E}">
        <p14:creationId xmlns:p14="http://schemas.microsoft.com/office/powerpoint/2010/main" val="10670777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5607286-3FB2-DAC4-1D1B-8B0892696C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620"/>
          <a:stretch/>
        </p:blipFill>
        <p:spPr>
          <a:xfrm>
            <a:off x="374499" y="1872343"/>
            <a:ext cx="4293279" cy="4544703"/>
          </a:xfrm>
          <a:prstGeom prst="rect">
            <a:avLst/>
          </a:prstGeom>
        </p:spPr>
      </p:pic>
      <p:sp>
        <p:nvSpPr>
          <p:cNvPr id="49155" name="Slide Number Placeholder 1">
            <a:extLst>
              <a:ext uri="{FF2B5EF4-FFF2-40B4-BE49-F238E27FC236}">
                <a16:creationId xmlns:a16="http://schemas.microsoft.com/office/drawing/2014/main" id="{5427E844-FD06-A9FA-7DC3-9337F4E1C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D9950A1-7DBF-4D8D-8333-CB92FCBB98E2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45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FADBE4-2EBE-645A-AE54-D1F4B8FA7D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553" y="18596"/>
            <a:ext cx="4449170" cy="6839404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A062418B-1078-FDD1-1DE1-C54FE5E4CB1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293279" y="226339"/>
            <a:ext cx="299092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Triceps brachii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5421088" y="1806111"/>
            <a:ext cx="6335484" cy="341632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Origin: 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head; Supraglenoid tubercle, Scapula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Lateral head; Radial Groove, Humerus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Medial Head; Radial Groove, Humerus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Insertion; Olecranon Process, Ulna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Extension of Elbow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C0C4E6-E250-E988-28F6-D8FE775EB358}"/>
              </a:ext>
            </a:extLst>
          </p:cNvPr>
          <p:cNvSpPr/>
          <p:nvPr/>
        </p:nvSpPr>
        <p:spPr>
          <a:xfrm>
            <a:off x="651250" y="2886075"/>
            <a:ext cx="1869888" cy="333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Lateral head of triceps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61C6D27-ED12-AACF-C8A6-83A68C88CF5C}"/>
              </a:ext>
            </a:extLst>
          </p:cNvPr>
          <p:cNvSpPr/>
          <p:nvPr/>
        </p:nvSpPr>
        <p:spPr>
          <a:xfrm>
            <a:off x="651250" y="3811319"/>
            <a:ext cx="1869888" cy="333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Medial head of triceps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562893-27A6-D1AF-334D-51A686B6EF92}"/>
              </a:ext>
            </a:extLst>
          </p:cNvPr>
          <p:cNvSpPr/>
          <p:nvPr/>
        </p:nvSpPr>
        <p:spPr>
          <a:xfrm>
            <a:off x="651250" y="3514725"/>
            <a:ext cx="1869888" cy="2569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Long head of triceps</a:t>
            </a:r>
          </a:p>
        </p:txBody>
      </p:sp>
    </p:spTree>
    <p:extLst>
      <p:ext uri="{BB962C8B-B14F-4D97-AF65-F5344CB8AC3E}">
        <p14:creationId xmlns:p14="http://schemas.microsoft.com/office/powerpoint/2010/main" val="38314675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Slide Number Placeholder 1">
            <a:extLst>
              <a:ext uri="{FF2B5EF4-FFF2-40B4-BE49-F238E27FC236}">
                <a16:creationId xmlns:a16="http://schemas.microsoft.com/office/drawing/2014/main" id="{1F4CF8C5-5344-7194-76B0-16361D99E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B6D9402-D660-4102-93CE-2964E449C1C4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46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0BB2CE-E8CF-A519-E5BE-3249409E5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0" y="1063416"/>
            <a:ext cx="3707882" cy="576667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BCA20DF-BA16-E91C-F5D3-6EC9319E7D9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43903" y="173610"/>
            <a:ext cx="3979020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Anterior forearm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58F5322-6095-188B-52CC-49A9340C2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2584" y="0"/>
            <a:ext cx="5715000" cy="683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734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676717-B093-C8CE-B338-8F3C6FEFA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47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6DCF34-4584-EAC0-05D5-DB9DA56A104E}"/>
              </a:ext>
            </a:extLst>
          </p:cNvPr>
          <p:cNvGrpSpPr/>
          <p:nvPr/>
        </p:nvGrpSpPr>
        <p:grpSpPr>
          <a:xfrm>
            <a:off x="3068053" y="0"/>
            <a:ext cx="6321901" cy="6858000"/>
            <a:chOff x="1914524" y="-177421"/>
            <a:chExt cx="8293719" cy="1033462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C6220A5-AF42-2446-A379-B14C312F8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4524" y="-177421"/>
              <a:ext cx="8239125" cy="52006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3F45152-EB4B-B952-E18C-82B0C0F52B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92943" y="5023229"/>
              <a:ext cx="8115300" cy="5133975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A1271442-4A82-C7BA-F047-359CBFE44C2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43903" y="173610"/>
            <a:ext cx="3979020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Anterior forearm </a:t>
            </a:r>
          </a:p>
        </p:txBody>
      </p:sp>
    </p:spTree>
    <p:extLst>
      <p:ext uri="{BB962C8B-B14F-4D97-AF65-F5344CB8AC3E}">
        <p14:creationId xmlns:p14="http://schemas.microsoft.com/office/powerpoint/2010/main" val="28986998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F66F087-E118-578F-5AE6-E388D62648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1"/>
          <a:stretch/>
        </p:blipFill>
        <p:spPr>
          <a:xfrm>
            <a:off x="3869431" y="36449"/>
            <a:ext cx="5444217" cy="6821551"/>
          </a:xfrm>
          <a:prstGeom prst="rect">
            <a:avLst/>
          </a:prstGeom>
        </p:spPr>
      </p:pic>
      <p:sp>
        <p:nvSpPr>
          <p:cNvPr id="53251" name="Slide Number Placeholder 1">
            <a:extLst>
              <a:ext uri="{FF2B5EF4-FFF2-40B4-BE49-F238E27FC236}">
                <a16:creationId xmlns:a16="http://schemas.microsoft.com/office/drawing/2014/main" id="{5F4D6399-B677-D26E-8365-141C57382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D623E3F-7471-4365-8745-42D884C343B8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48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7F0E4A6-2524-46A8-185A-AA4E0767626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12740" y="211543"/>
            <a:ext cx="3979020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Posterior forearm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94173A-D8BD-3044-D4B8-2EFF4DF225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238"/>
          <a:stretch/>
        </p:blipFill>
        <p:spPr>
          <a:xfrm>
            <a:off x="512740" y="847678"/>
            <a:ext cx="2365612" cy="57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122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8CBADB-FCCB-1E54-FA27-042282A1A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49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F0E291-E979-9CD5-3C35-CA6B9EBF02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508"/>
          <a:stretch/>
        </p:blipFill>
        <p:spPr>
          <a:xfrm>
            <a:off x="1877765" y="991227"/>
            <a:ext cx="7607189" cy="5553952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7E43F22E-5EEC-D463-1399-8D395E7380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197586" y="95459"/>
            <a:ext cx="299092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Hand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4491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7CFA-AEF6-4AE6-B77E-C68DDC6A68E9}" type="slidenum">
              <a:rPr lang="en-US" smtClean="0"/>
              <a:t>5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693F6D-0537-0672-43DD-55CE9A398A8E}"/>
              </a:ext>
            </a:extLst>
          </p:cNvPr>
          <p:cNvSpPr txBox="1"/>
          <p:nvPr/>
        </p:nvSpPr>
        <p:spPr>
          <a:xfrm>
            <a:off x="3796180" y="156352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Terminology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  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381022"/>
              </p:ext>
            </p:extLst>
          </p:nvPr>
        </p:nvGraphicFramePr>
        <p:xfrm>
          <a:off x="3701511" y="805460"/>
          <a:ext cx="6602576" cy="54926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2576">
                  <a:extLst>
                    <a:ext uri="{9D8B030D-6E8A-4147-A177-3AD203B41FA5}">
                      <a16:colId xmlns:a16="http://schemas.microsoft.com/office/drawing/2014/main" val="19223302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Anatomical position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919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Superior: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Above or higher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364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Inferior: </a:t>
                      </a: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Below or lower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362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Anterior: </a:t>
                      </a: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Towards the front; before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582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Posterior: </a:t>
                      </a: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Towards the back; behind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637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Medial: </a:t>
                      </a: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Towards the middle; closer to the midline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6825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Lateral: </a:t>
                      </a: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Towards the side; farther away from the midline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30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Proximal: </a:t>
                      </a: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Closer to the point of attachment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860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Distal: </a:t>
                      </a: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Farther away from the point of attachment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251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Superficial: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Closer to the surface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584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Deep: </a:t>
                      </a: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Deeper; farther from the surface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5775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Supine &amp; Prone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035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Ventral</a:t>
                      </a: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Dorsal</a:t>
                      </a: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Cranial</a:t>
                      </a: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Caudal</a:t>
                      </a:r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3655141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62" b="6397"/>
          <a:stretch/>
        </p:blipFill>
        <p:spPr>
          <a:xfrm>
            <a:off x="0" y="156352"/>
            <a:ext cx="3697425" cy="651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0276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1">
            <a:extLst>
              <a:ext uri="{FF2B5EF4-FFF2-40B4-BE49-F238E27FC236}">
                <a16:creationId xmlns:a16="http://schemas.microsoft.com/office/drawing/2014/main" id="{F322390C-0CCC-BE3C-4FD1-E4D3F073A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5118" y="156412"/>
            <a:ext cx="838199" cy="767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806ADF3-A9F7-4382-BC4B-1EDCFE9E6BE5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50</a:t>
            </a:fld>
            <a:endParaRPr lang="en-US" altLang="en-US" dirty="0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22B21C28-4223-846C-9A22-00740F17863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197586" y="95459"/>
            <a:ext cx="299092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Hand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1252C1-BACE-C573-949A-6D9DF363B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731594"/>
            <a:ext cx="4371975" cy="5867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31AE9D-0E68-BEDF-FC95-44CFCA740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169" y="1756254"/>
            <a:ext cx="5058481" cy="401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977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373" t="675" r="3501"/>
          <a:stretch/>
        </p:blipFill>
        <p:spPr>
          <a:xfrm>
            <a:off x="1162359" y="679572"/>
            <a:ext cx="9190181" cy="60053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1E8AEA-D588-36B7-D0FC-F554138C80B9}"/>
              </a:ext>
            </a:extLst>
          </p:cNvPr>
          <p:cNvSpPr txBox="1"/>
          <p:nvPr/>
        </p:nvSpPr>
        <p:spPr>
          <a:xfrm>
            <a:off x="2488145" y="151984"/>
            <a:ext cx="60977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Coronal image</a:t>
            </a:r>
            <a:endParaRPr lang="en-US" sz="2400" b="1" dirty="0"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69130" y="6315639"/>
            <a:ext cx="3205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Computed Tomography</a:t>
            </a:r>
          </a:p>
        </p:txBody>
      </p:sp>
    </p:spTree>
    <p:extLst>
      <p:ext uri="{BB962C8B-B14F-4D97-AF65-F5344CB8AC3E}">
        <p14:creationId xmlns:p14="http://schemas.microsoft.com/office/powerpoint/2010/main" val="3245743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465" y="854325"/>
            <a:ext cx="9681008" cy="590760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7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1E8AEA-D588-36B7-D0FC-F554138C80B9}"/>
              </a:ext>
            </a:extLst>
          </p:cNvPr>
          <p:cNvSpPr txBox="1"/>
          <p:nvPr/>
        </p:nvSpPr>
        <p:spPr>
          <a:xfrm>
            <a:off x="2556977" y="448739"/>
            <a:ext cx="60977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Sagittal image</a:t>
            </a:r>
            <a:endParaRPr lang="en-US" sz="2400" b="1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86982" y="6361821"/>
            <a:ext cx="3205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Magnetic resonance imaging</a:t>
            </a:r>
          </a:p>
        </p:txBody>
      </p:sp>
    </p:spTree>
    <p:extLst>
      <p:ext uri="{BB962C8B-B14F-4D97-AF65-F5344CB8AC3E}">
        <p14:creationId xmlns:p14="http://schemas.microsoft.com/office/powerpoint/2010/main" val="1254264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56" y="784101"/>
            <a:ext cx="9823884" cy="58570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1E8AEA-D588-36B7-D0FC-F554138C80B9}"/>
              </a:ext>
            </a:extLst>
          </p:cNvPr>
          <p:cNvSpPr txBox="1"/>
          <p:nvPr/>
        </p:nvSpPr>
        <p:spPr>
          <a:xfrm>
            <a:off x="2391712" y="351313"/>
            <a:ext cx="60977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Transverse (axial) image</a:t>
            </a:r>
            <a:endParaRPr lang="en-US" sz="2400" b="1" dirty="0"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86982" y="6361821"/>
            <a:ext cx="3205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Magnetic resonance imaging</a:t>
            </a:r>
          </a:p>
        </p:txBody>
      </p:sp>
    </p:spTree>
    <p:extLst>
      <p:ext uri="{BB962C8B-B14F-4D97-AF65-F5344CB8AC3E}">
        <p14:creationId xmlns:p14="http://schemas.microsoft.com/office/powerpoint/2010/main" val="4274590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5C21-F177-49CD-8A72-B15EF38215EA}" type="slidenum">
              <a:rPr lang="en-US" smtClean="0"/>
              <a:t>9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59C7F6-1903-1A53-FB35-A55235BDC2C5}"/>
              </a:ext>
            </a:extLst>
          </p:cNvPr>
          <p:cNvSpPr txBox="1"/>
          <p:nvPr/>
        </p:nvSpPr>
        <p:spPr>
          <a:xfrm>
            <a:off x="544660" y="148848"/>
            <a:ext cx="5948218" cy="671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Skeleton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109" y="148848"/>
            <a:ext cx="3364328" cy="65823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195943" y="1063416"/>
            <a:ext cx="6161313" cy="452431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Axial Skeleton;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Skull, Vertebral Column, Ribs &amp; Sternum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Appendicular Skeleton;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Upper limb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Clavicle, Scapula, Humerus, Radius, Ulna, Carpal, Metacarpal bones &amp; Phalanges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limb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Hip, Femur, Tibia, Fibula, Patella, Tarsal, Metatarsal bones &amp; Phalanges</a:t>
            </a:r>
          </a:p>
        </p:txBody>
      </p:sp>
    </p:spTree>
    <p:extLst>
      <p:ext uri="{BB962C8B-B14F-4D97-AF65-F5344CB8AC3E}">
        <p14:creationId xmlns:p14="http://schemas.microsoft.com/office/powerpoint/2010/main" val="1878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916</TotalTime>
  <Words>1058</Words>
  <Application>Microsoft Office PowerPoint</Application>
  <PresentationFormat>Widescreen</PresentationFormat>
  <Paragraphs>323</Paragraphs>
  <Slides>50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8" baseType="lpstr">
      <vt:lpstr>Arial</vt:lpstr>
      <vt:lpstr>Arial Black</vt:lpstr>
      <vt:lpstr>Calibri</vt:lpstr>
      <vt:lpstr>Century Gothic</vt:lpstr>
      <vt:lpstr>Times New Roman</vt:lpstr>
      <vt:lpstr>Wingdings</vt:lpstr>
      <vt:lpstr>Wingdings 3</vt:lpstr>
      <vt:lpstr>Ion Boardroom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AfraSystem</dc:creator>
  <cp:lastModifiedBy>negin</cp:lastModifiedBy>
  <cp:revision>83</cp:revision>
  <dcterms:created xsi:type="dcterms:W3CDTF">2025-02-11T07:22:31Z</dcterms:created>
  <dcterms:modified xsi:type="dcterms:W3CDTF">2026-01-25T06:57:02Z</dcterms:modified>
</cp:coreProperties>
</file>