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1" r:id="rId1"/>
  </p:sldMasterIdLst>
  <p:notesMasterIdLst>
    <p:notesMasterId r:id="rId43"/>
  </p:notesMasterIdLst>
  <p:sldIdLst>
    <p:sldId id="291" r:id="rId2"/>
    <p:sldId id="286" r:id="rId3"/>
    <p:sldId id="309" r:id="rId4"/>
    <p:sldId id="346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  <p:sldId id="347" r:id="rId18"/>
    <p:sldId id="348" r:id="rId19"/>
    <p:sldId id="349" r:id="rId20"/>
    <p:sldId id="350" r:id="rId21"/>
    <p:sldId id="351" r:id="rId22"/>
    <p:sldId id="352" r:id="rId23"/>
    <p:sldId id="354" r:id="rId24"/>
    <p:sldId id="353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56" r:id="rId36"/>
    <p:sldId id="355" r:id="rId37"/>
    <p:sldId id="357" r:id="rId38"/>
    <p:sldId id="358" r:id="rId39"/>
    <p:sldId id="359" r:id="rId40"/>
    <p:sldId id="360" r:id="rId41"/>
    <p:sldId id="361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0B0462"/>
    <a:srgbClr val="20066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36" y="87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F4B03A-9790-4F6C-9BB6-11BF91769168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7AF85-45A6-4052-950B-CF80D011890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034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1C9D07A-581C-4640-8C1E-785B62B7E11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229F0A-77C1-44AC-AEEE-3FCB987D494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F98562A-7CE3-4900-A5A9-CB87AC1C71F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EBED6C-4B01-4B35-9757-125E8409A2D8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6D5DB1-7EA6-45B9-91E7-C4F58761EAB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520EAFA-EBCD-4D53-8F34-FAB5B56BA0A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AB8F7F8-7F73-4E9B-B2AA-6E22401A4E1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DC76730-5B91-4D89-823B-0A5274987BCF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7CBD8E8-4CF6-4F90-9A50-0FC207CF91A4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7566F2C-B270-49AC-A9BF-6E961A25B3D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07C507A-5BED-49DB-9A0F-9DC3EF2CF9F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1905C83-CEF5-48A8-9112-20CAEA36BF73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4003" r:id="rId2"/>
    <p:sldLayoutId id="2147484004" r:id="rId3"/>
    <p:sldLayoutId id="2147484005" r:id="rId4"/>
    <p:sldLayoutId id="2147484006" r:id="rId5"/>
    <p:sldLayoutId id="2147484007" r:id="rId6"/>
    <p:sldLayoutId id="2147484008" r:id="rId7"/>
    <p:sldLayoutId id="2147484009" r:id="rId8"/>
    <p:sldLayoutId id="2147484010" r:id="rId9"/>
    <p:sldLayoutId id="2147484011" r:id="rId10"/>
    <p:sldLayoutId id="214748401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Zeynab\Pictures\127792605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873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4000" dirty="0" smtClean="0">
                <a:cs typeface="B Titr" pitchFamily="2" charset="-78"/>
              </a:rPr>
              <a:t>دوپامین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686800" cy="5562600"/>
          </a:xfrm>
        </p:spPr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dirty="0" smtClean="0"/>
              <a:t>موارد مصرف: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نارسایی حاد قلب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شوک کاردیوژنیک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شوک سپتیک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شوک هیپووولمیک 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عوارض جانبی: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	طپش قلب، تاکی کاردی، تهوع، استفراغ، سردرد، هیپوتانسیون (بادوز پایین) و هیپرتانسیون (بادوز بالا)</a:t>
            </a:r>
            <a:r>
              <a:rPr lang="en-US" dirty="0" smtClean="0"/>
              <a:t> </a:t>
            </a:r>
            <a:endParaRPr lang="fa-IR" dirty="0" smtClean="0"/>
          </a:p>
          <a:p>
            <a:pPr algn="r" rtl="1" eaLnBrk="1" hangingPunct="1">
              <a:buNone/>
              <a:defRPr/>
            </a:pPr>
            <a:r>
              <a:rPr lang="fa-IR" dirty="0" smtClean="0"/>
              <a:t>	نکروز بافت در صورت خروج دوپامین از رگ</a:t>
            </a:r>
            <a:endParaRPr lang="en-US" dirty="0" smtClean="0"/>
          </a:p>
        </p:txBody>
      </p:sp>
      <p:pic>
        <p:nvPicPr>
          <p:cNvPr id="12292" name="Picture 5" descr="http://www.caspiantamin.com/sites/default/files/images/dopamine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533400"/>
            <a:ext cx="47625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en-US" sz="4000" dirty="0" smtClean="0">
                <a:cs typeface="B Titr" pitchFamily="2" charset="-78"/>
              </a:rPr>
              <a:t>Dopamine </a:t>
            </a:r>
            <a:r>
              <a:rPr lang="en-US" sz="4000" dirty="0" err="1" smtClean="0">
                <a:cs typeface="B Titr" pitchFamily="2" charset="-78"/>
              </a:rPr>
              <a:t>extravasation</a:t>
            </a:r>
            <a:endParaRPr lang="en-US" sz="4000" dirty="0">
              <a:cs typeface="B Titr" pitchFamily="2" charset="-78"/>
            </a:endParaRPr>
          </a:p>
        </p:txBody>
      </p:sp>
      <p:pic>
        <p:nvPicPr>
          <p:cNvPr id="28674" name="Picture 2" descr="An external file that holds a picture, illustration, etc.&#10;Object name is JOACP-28-534-g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914400"/>
            <a:ext cx="6838950" cy="51244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4000" dirty="0" smtClean="0">
                <a:cs typeface="B Titr" pitchFamily="2" charset="-78"/>
              </a:rPr>
              <a:t>آگونیست های گیرنده های بتا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b="1" dirty="0" smtClean="0"/>
              <a:t>آگونیست های غیر اختصاصی: دوبوتامین</a:t>
            </a: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آگونیست های گیرنده های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a-IR" b="1" dirty="0" smtClean="0"/>
              <a:t> : سالبوتامول، تربوتالین</a:t>
            </a:r>
            <a:endParaRPr lang="en-US" b="1" dirty="0" smtClean="0"/>
          </a:p>
        </p:txBody>
      </p:sp>
      <p:pic>
        <p:nvPicPr>
          <p:cNvPr id="4" name="Picture 5" descr="http://www.walgreens.com/library/graphics/images/en/193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3505200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دوبوتامین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موارد مصرف: 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نارسایی حاد قلب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شوک کاردیوژنیک 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جانبی: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طپش قلب، تنگی نفس، آنژین قفسه صدری، تهوع و سردرد</a:t>
            </a:r>
            <a:r>
              <a:rPr lang="en-US" dirty="0" smtClean="0"/>
              <a:t> </a:t>
            </a:r>
          </a:p>
        </p:txBody>
      </p:sp>
      <p:pic>
        <p:nvPicPr>
          <p:cNvPr id="14340" name="Picture 5" descr="Dobutamine%20(560-90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381000"/>
            <a:ext cx="1857375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آگونیست های گیرنده های آلفا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b="1" dirty="0" smtClean="0"/>
              <a:t>آگونیست های گیرنده های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a-IR" b="1" dirty="0" smtClean="0"/>
              <a:t> : نفازولین، فنیل افرین</a:t>
            </a: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آگونیست های گیرنده های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fa-IR" b="1" dirty="0" smtClean="0"/>
              <a:t> : کلونیدین، متیل دوپا</a:t>
            </a:r>
            <a:endParaRPr 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نفازولین، فنیل افرین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029200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dirty="0" smtClean="0"/>
              <a:t>موارد مصرف: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قطره بینی: رفع احتقان بینی</a:t>
            </a:r>
            <a:r>
              <a:rPr lang="en-US" dirty="0" smtClean="0"/>
              <a:t> </a:t>
            </a: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قطره چشمی فنیل افرین: گلوکوم 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قطره چشمی نفازولین:  برای تسکین خارش، احتقان و تحریک چشم ناشی از عوامل مختلف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dirty="0" smtClean="0"/>
              <a:t>قرص های </a:t>
            </a:r>
            <a:r>
              <a:rPr lang="en-US" dirty="0" smtClean="0"/>
              <a:t>adult cold</a:t>
            </a:r>
            <a:r>
              <a:rPr lang="fa-IR" dirty="0" smtClean="0"/>
              <a:t> و آنتی هیستامین-دکونژستانت،  شربت سرماخوردگی اطفال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fa-IR" sz="2800" dirty="0" smtClean="0">
                <a:solidFill>
                  <a:srgbClr val="FFFF00"/>
                </a:solidFill>
              </a:rPr>
              <a:t>	</a:t>
            </a:r>
            <a:endParaRPr lang="en-US" sz="2800" dirty="0" smtClean="0">
              <a:solidFill>
                <a:srgbClr val="FFFF00"/>
              </a:solidFill>
            </a:endParaRPr>
          </a:p>
        </p:txBody>
      </p:sp>
      <p:pic>
        <p:nvPicPr>
          <p:cNvPr id="85000" name="Picture 8" descr="http://www.ehealthblog.net/wp-content/uploads/2010/09/nasal-conges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1295400"/>
            <a:ext cx="2819400" cy="1838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2" name="Picture 10" descr="http://www.healthcentral.com/common/images/1/19674_13164_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5334000"/>
            <a:ext cx="1905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نفازولین، فنیل افرین: عوارض جانبی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5029200"/>
          </a:xfrm>
        </p:spPr>
        <p:txBody>
          <a:bodyPr>
            <a:norm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سیستمیک (بیشتر در مصرف خوراکی و کمتر در مصرف موضعی): ترس، بیقراری، اضطراب، سرگیجه، بیخوابی و در مواردی اختلالات روانی نظیر توهم و پسیکوز 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	افزایش فشارخون، تاکی کاردی،رنگ پریدگی</a:t>
            </a:r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	اشکال در دفع ادرار  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موضعی بر روی بینی: سوزش و خشک شدن بینی، عطسه، تحریک موضعی مخاط بینی و احتقان واجهشی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موضعی بر روی چشم: تحریک گذرای چشم (بخصوص در اوایل درمان)، نقص دید، میدریاز و فتوفوبی، احتقان واجهشی 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83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8000" dirty="0" smtClean="0"/>
              <a:t>مراقبت های پرستاری در تجویز داروهای سمپاتومیمتیک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188586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dirty="0" smtClean="0"/>
              <a:t>آدرنالین</a:t>
            </a:r>
            <a:r>
              <a:rPr lang="fa-IR" dirty="0"/>
              <a:t>، نورآدرنالین، دوپامین، </a:t>
            </a:r>
            <a:r>
              <a:rPr lang="fa-IR" dirty="0" smtClean="0"/>
              <a:t>دوبوتامین</a:t>
            </a:r>
          </a:p>
          <a:p>
            <a:pPr algn="ctr" rtl="1"/>
            <a:r>
              <a:rPr lang="fa-IR" b="1" dirty="0" smtClean="0">
                <a:solidFill>
                  <a:srgbClr val="7030A0"/>
                </a:solidFill>
              </a:rPr>
              <a:t>همگی داروهای پرقدرتی هستند ...</a:t>
            </a:r>
          </a:p>
          <a:p>
            <a:pPr algn="r" rtl="1"/>
            <a:r>
              <a:rPr lang="fa-IR" dirty="0" smtClean="0"/>
              <a:t>کنترل شدید میزان دوز تجویزی و وضعیت </a:t>
            </a:r>
            <a:r>
              <a:rPr lang="fa-IR" dirty="0"/>
              <a:t>قلب، تنفس و فشارخون بیمار </a:t>
            </a:r>
            <a:endParaRPr lang="fa-IR" dirty="0" smtClean="0"/>
          </a:p>
          <a:p>
            <a:pPr algn="r" rtl="1"/>
            <a:r>
              <a:rPr lang="fa-IR" dirty="0" smtClean="0"/>
              <a:t>بررسی وضعیت </a:t>
            </a:r>
            <a:r>
              <a:rPr lang="fa-IR" dirty="0"/>
              <a:t>بیمار پس از تزریق این </a:t>
            </a:r>
            <a:r>
              <a:rPr lang="fa-IR" dirty="0" smtClean="0"/>
              <a:t>داروها </a:t>
            </a:r>
            <a:r>
              <a:rPr lang="fa-IR" dirty="0"/>
              <a:t>به طور مرتب و در فواصل کوتاه </a:t>
            </a:r>
            <a:r>
              <a:rPr lang="fa-IR" dirty="0" smtClean="0"/>
              <a:t>زمانی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در </a:t>
            </a:r>
            <a:r>
              <a:rPr lang="fa-IR" dirty="0"/>
              <a:t>صورتی که دارو برای بالا بردن فشار خون به کار رفته </a:t>
            </a:r>
            <a:r>
              <a:rPr lang="fa-IR" dirty="0" smtClean="0"/>
              <a:t>باشد؛</a:t>
            </a:r>
          </a:p>
          <a:p>
            <a:pPr lvl="1" algn="r" rtl="1"/>
            <a:r>
              <a:rPr lang="fa-IR" dirty="0" smtClean="0"/>
              <a:t>ابتدا </a:t>
            </a:r>
            <a:r>
              <a:rPr lang="fa-IR" dirty="0"/>
              <a:t>هر 5-2 دقیقه یک بار تعداد ضربان و فشار خون اندازه گیری یا پایش </a:t>
            </a:r>
            <a:r>
              <a:rPr lang="fa-IR" dirty="0" smtClean="0"/>
              <a:t>شود</a:t>
            </a:r>
          </a:p>
          <a:p>
            <a:pPr lvl="1" algn="r" rtl="1"/>
            <a:r>
              <a:rPr lang="fa-IR" dirty="0" smtClean="0"/>
              <a:t>پس </a:t>
            </a:r>
            <a:r>
              <a:rPr lang="fa-IR" dirty="0"/>
              <a:t>از رسیدن شاخص های فوق به حالت ثابت و پایدار، اندازه گیری و یا پایش هر 15 دقیقه یکبار تکرار گردد. </a:t>
            </a:r>
            <a:endParaRPr lang="fa-IR" dirty="0" smtClean="0"/>
          </a:p>
          <a:p>
            <a:pPr lvl="1" algn="r" rtl="1"/>
            <a:r>
              <a:rPr lang="fa-IR" dirty="0" smtClean="0"/>
              <a:t>الکتروکاردیوگرام </a:t>
            </a:r>
            <a:r>
              <a:rPr lang="fa-IR" dirty="0"/>
              <a:t>بیمار بررسی شود. </a:t>
            </a:r>
            <a:endParaRPr lang="fa-IR" dirty="0" smtClean="0"/>
          </a:p>
          <a:p>
            <a:pPr lvl="1" algn="r" rtl="1"/>
            <a:r>
              <a:rPr lang="fa-IR" dirty="0" smtClean="0"/>
              <a:t>میزان </a:t>
            </a:r>
            <a:r>
              <a:rPr lang="fa-IR" dirty="0"/>
              <a:t>ورود و </a:t>
            </a:r>
            <a:r>
              <a:rPr lang="fa-IR" dirty="0" smtClean="0"/>
              <a:t>خروج </a:t>
            </a:r>
            <a:r>
              <a:rPr lang="fa-IR" dirty="0"/>
              <a:t>مایعات اندازه گیری شود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>
                <a:effectLst/>
              </a:rPr>
              <a:t>سمپاتومیمتیک های درون زاد و آگونیست های غیر اختصاصی گیرنده های </a:t>
            </a:r>
            <a:r>
              <a:rPr lang="fa-IR" dirty="0" smtClean="0">
                <a:effectLst/>
              </a:rPr>
              <a:t>بتا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669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dirty="0" smtClean="0"/>
              <a:t>افزایش </a:t>
            </a:r>
            <a:r>
              <a:rPr lang="fa-IR" dirty="0"/>
              <a:t>شدید فشار خون، تاکی کاردی، برادی کاردی، بهم خوردن نظم ضربان قلب، سردرد شدید، تهوع، استفراغ، دردهای قفسه سینه، تنگی نفس و اختلالات شدید </a:t>
            </a:r>
            <a:r>
              <a:rPr lang="fa-IR" dirty="0" smtClean="0"/>
              <a:t>عصبی</a:t>
            </a:r>
          </a:p>
          <a:p>
            <a:pPr algn="r" rtl="1"/>
            <a:endParaRPr lang="en-US" dirty="0"/>
          </a:p>
          <a:p>
            <a:pPr algn="r" rtl="1"/>
            <a:r>
              <a:rPr lang="fa-IR" dirty="0" smtClean="0"/>
              <a:t>در صورت </a:t>
            </a:r>
            <a:r>
              <a:rPr lang="fa-IR" dirty="0"/>
              <a:t>تزریق به صورت انفوزیون ممتد داخل </a:t>
            </a:r>
            <a:r>
              <a:rPr lang="fa-IR" dirty="0" smtClean="0"/>
              <a:t>وریدی؛</a:t>
            </a:r>
          </a:p>
          <a:p>
            <a:pPr lvl="1" algn="r" rtl="1"/>
            <a:r>
              <a:rPr lang="fa-IR" dirty="0" smtClean="0"/>
              <a:t>قطع </a:t>
            </a:r>
            <a:r>
              <a:rPr lang="fa-IR" dirty="0"/>
              <a:t>و یا کاهش سرعت تزریق ظرف مدت کوتاهی سبب قطع عوارض می </a:t>
            </a:r>
            <a:r>
              <a:rPr lang="fa-IR" dirty="0" smtClean="0"/>
              <a:t>شود</a:t>
            </a:r>
            <a:r>
              <a:rPr lang="fa-IR" dirty="0"/>
              <a:t> </a:t>
            </a:r>
            <a:r>
              <a:rPr lang="fa-IR" dirty="0" smtClean="0"/>
              <a:t>(چون داروهای </a:t>
            </a:r>
            <a:r>
              <a:rPr lang="fa-IR" dirty="0"/>
              <a:t>مذکور دارای نیمه عمر کوتاه </a:t>
            </a:r>
            <a:r>
              <a:rPr lang="fa-IR" dirty="0" smtClean="0"/>
              <a:t>هستند</a:t>
            </a:r>
            <a:r>
              <a:rPr lang="fa-IR" dirty="0"/>
              <a:t>)</a:t>
            </a:r>
            <a:endParaRPr lang="fa-IR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در صورت تزریق به </a:t>
            </a:r>
            <a:r>
              <a:rPr lang="fa-IR" dirty="0"/>
              <a:t>صورت زیر جلدی و یا تزریق یکباره داخل وریدی </a:t>
            </a:r>
            <a:endParaRPr lang="fa-IR" dirty="0" smtClean="0"/>
          </a:p>
          <a:p>
            <a:pPr lvl="1" algn="r" rtl="1"/>
            <a:r>
              <a:rPr lang="fa-IR" dirty="0" smtClean="0"/>
              <a:t>استفاده </a:t>
            </a:r>
            <a:r>
              <a:rPr lang="fa-IR" dirty="0"/>
              <a:t>از داروهای ضد فشار خون تزریقی و یا بلوک کننده های قلبی (مانند پروپرانولول و یا </a:t>
            </a:r>
            <a:r>
              <a:rPr lang="fa-IR" dirty="0" smtClean="0"/>
              <a:t>وراپامیل)</a:t>
            </a:r>
          </a:p>
          <a:p>
            <a:pPr algn="r" rt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2800" dirty="0"/>
              <a:t>عوارض ناشی از افزایش شدید فشار خون و یا تحریک شدید قلب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2790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72762"/>
          </a:xfrm>
        </p:spPr>
        <p:txBody>
          <a:bodyPr>
            <a:normAutofit/>
          </a:bodyPr>
          <a:lstStyle/>
          <a:p>
            <a:pPr algn="ctr" rtl="1"/>
            <a:r>
              <a:rPr lang="fa-IR" sz="7300" dirty="0" smtClean="0">
                <a:latin typeface="Times New Roman" pitchFamily="18" charset="0"/>
                <a:cs typeface="B Mitra" pitchFamily="2" charset="-78"/>
              </a:rPr>
              <a:t>داروهای سمپاتومیمتیک و آنتی آدرنرژیک</a:t>
            </a:r>
            <a:endParaRPr lang="en-US" dirty="0">
              <a:latin typeface="Times New Roman" pitchFamily="18" charset="0"/>
              <a:cs typeface="B Mitra" pitchFamily="2" charset="-7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71872"/>
          </a:xfrm>
        </p:spPr>
        <p:txBody>
          <a:bodyPr>
            <a:normAutofit/>
          </a:bodyPr>
          <a:lstStyle/>
          <a:p>
            <a:pPr algn="r" rtl="1"/>
            <a:r>
              <a:rPr lang="fa-IR" dirty="0"/>
              <a:t>کنترل </a:t>
            </a:r>
            <a:r>
              <a:rPr lang="fa-IR" dirty="0" smtClean="0"/>
              <a:t>عوارض </a:t>
            </a:r>
            <a:r>
              <a:rPr lang="fa-IR" dirty="0"/>
              <a:t>روانی نظیر اضطراب، ترس، هیجان و </a:t>
            </a:r>
            <a:r>
              <a:rPr lang="fa-IR" dirty="0" smtClean="0"/>
              <a:t>بیقراری (</a:t>
            </a:r>
            <a:r>
              <a:rPr lang="fa-IR" dirty="0"/>
              <a:t>بخصوص </a:t>
            </a:r>
            <a:r>
              <a:rPr lang="fa-IR" dirty="0" smtClean="0"/>
              <a:t>با آدرنالین)</a:t>
            </a:r>
          </a:p>
          <a:p>
            <a:pPr lvl="1" algn="r" rtl="1"/>
            <a:r>
              <a:rPr lang="fa-IR" dirty="0" smtClean="0"/>
              <a:t>قرار </a:t>
            </a:r>
            <a:r>
              <a:rPr lang="fa-IR" dirty="0"/>
              <a:t>دادن بیمار در حالت خوابیده در یک اتاق با نور ملایم و سکوت کامل، عدم ترک بیمار و اطمینان دادن به </a:t>
            </a:r>
            <a:r>
              <a:rPr lang="fa-IR" dirty="0" smtClean="0"/>
              <a:t>او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در صورت مصرف </a:t>
            </a:r>
            <a:r>
              <a:rPr lang="fa-IR" dirty="0"/>
              <a:t>داروهای ضد افسردگی سه حلقه ای (نظیر ایمی پرامین</a:t>
            </a:r>
            <a:r>
              <a:rPr lang="fa-IR" dirty="0" smtClean="0"/>
              <a:t>)، دوز آدرنالین، نورآدرنالین و دوپامین باید کاهش یابد (بر اساس نظر پزشک)</a:t>
            </a:r>
          </a:p>
          <a:p>
            <a:pPr algn="r" rtl="1"/>
            <a:endParaRPr lang="fa-IR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1"/>
            <a:r>
              <a:rPr lang="fa-IR" dirty="0"/>
              <a:t>آدرنالین، نورآدرنالین، دوپامین، دوبوتامین</a:t>
            </a:r>
          </a:p>
        </p:txBody>
      </p:sp>
    </p:spTree>
    <p:extLst>
      <p:ext uri="{BB962C8B-B14F-4D97-AF65-F5344CB8AC3E}">
        <p14:creationId xmlns:p14="http://schemas.microsoft.com/office/powerpoint/2010/main" val="304643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r" rtl="1"/>
            <a:r>
              <a:rPr lang="fa-IR" dirty="0"/>
              <a:t>اطمینان از عدم نشت دارو به خارج از </a:t>
            </a:r>
            <a:r>
              <a:rPr lang="fa-IR" dirty="0" smtClean="0"/>
              <a:t>رگ </a:t>
            </a:r>
            <a:r>
              <a:rPr lang="en-US" dirty="0" smtClean="0"/>
              <a:t>(</a:t>
            </a:r>
            <a:r>
              <a:rPr lang="en-US" dirty="0"/>
              <a:t>extravasation)</a:t>
            </a:r>
            <a:endParaRPr lang="fa-IR" dirty="0"/>
          </a:p>
          <a:p>
            <a:pPr algn="ctr" rtl="1">
              <a:buNone/>
            </a:pPr>
            <a:r>
              <a:rPr lang="fa-IR" dirty="0">
                <a:solidFill>
                  <a:srgbClr val="7030A0"/>
                </a:solidFill>
              </a:rPr>
              <a:t>نورآدرنالین، دوپامین و دوبوتامین فقط به صورت انفوزیون ممتد داخل </a:t>
            </a:r>
            <a:r>
              <a:rPr lang="fa-IR" dirty="0" smtClean="0">
                <a:solidFill>
                  <a:srgbClr val="7030A0"/>
                </a:solidFill>
              </a:rPr>
              <a:t>وریدی</a:t>
            </a:r>
            <a:endParaRPr lang="fa-IR" dirty="0">
              <a:solidFill>
                <a:srgbClr val="7030A0"/>
              </a:solidFill>
            </a:endParaRPr>
          </a:p>
          <a:p>
            <a:pPr algn="r" rtl="1"/>
            <a:r>
              <a:rPr lang="fa-IR" dirty="0" smtClean="0"/>
              <a:t>علامت نشت دارو: رنگ پریدگی ناحیه تزریق و </a:t>
            </a:r>
            <a:r>
              <a:rPr lang="fa-IR" dirty="0"/>
              <a:t>در </a:t>
            </a:r>
            <a:r>
              <a:rPr lang="fa-IR" dirty="0" smtClean="0"/>
              <a:t>صورت ادامه، </a:t>
            </a:r>
            <a:r>
              <a:rPr lang="fa-IR" dirty="0"/>
              <a:t>نکروز و مرگ </a:t>
            </a:r>
            <a:r>
              <a:rPr lang="fa-IR" dirty="0" smtClean="0"/>
              <a:t>بافت</a:t>
            </a:r>
            <a:endParaRPr lang="fa-IR" dirty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تعویض محل تزریق در </a:t>
            </a:r>
            <a:r>
              <a:rPr lang="fa-IR" dirty="0"/>
              <a:t>صورت مشکوک بودن به نشت </a:t>
            </a:r>
            <a:r>
              <a:rPr lang="fa-IR" dirty="0" smtClean="0"/>
              <a:t>دارو</a:t>
            </a:r>
            <a:endParaRPr lang="fa-IR" dirty="0"/>
          </a:p>
          <a:p>
            <a:pPr algn="r" rtl="1"/>
            <a:r>
              <a:rPr lang="fa-IR" dirty="0" smtClean="0"/>
              <a:t>انفیلتراسیون فنتولامین </a:t>
            </a:r>
            <a:r>
              <a:rPr lang="fa-IR" dirty="0"/>
              <a:t>(مسدد گیرنده های α) </a:t>
            </a:r>
            <a:r>
              <a:rPr lang="fa-IR" dirty="0" smtClean="0"/>
              <a:t>در صورت نشت دارو</a:t>
            </a:r>
          </a:p>
          <a:p>
            <a:pPr algn="r" rtl="1"/>
            <a:r>
              <a:rPr lang="fa-IR" dirty="0" smtClean="0"/>
              <a:t>استفاده از وریدهای بزرگ مانند ورید آرنج و رانی برای </a:t>
            </a:r>
            <a:r>
              <a:rPr lang="fa-IR" dirty="0"/>
              <a:t>تزریق داخل وریدی تمام داروهای </a:t>
            </a:r>
            <a:r>
              <a:rPr lang="fa-IR" dirty="0" smtClean="0"/>
              <a:t>مذکور</a:t>
            </a:r>
            <a:endParaRPr lang="en-US" dirty="0"/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این داروها نباید </a:t>
            </a:r>
            <a:r>
              <a:rPr lang="fa-IR" dirty="0"/>
              <a:t>با محلول های قلیایی (نظیر بی کربنات سدیم) رقیق شوند. </a:t>
            </a:r>
            <a:endParaRPr lang="fa-IR" dirty="0" smtClean="0"/>
          </a:p>
          <a:p>
            <a:pPr lvl="1" algn="r" rtl="1"/>
            <a:r>
              <a:rPr lang="fa-IR" dirty="0" smtClean="0"/>
              <a:t>علت: ناپایداری </a:t>
            </a:r>
            <a:r>
              <a:rPr lang="fa-IR" dirty="0"/>
              <a:t>در محیط قلیایی </a:t>
            </a:r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این داروها </a:t>
            </a:r>
            <a:r>
              <a:rPr lang="fa-IR" dirty="0"/>
              <a:t>را در داخل سرنگ و یا در داخل </a:t>
            </a:r>
            <a:r>
              <a:rPr lang="fa-IR" dirty="0" smtClean="0"/>
              <a:t>محلول های </a:t>
            </a:r>
            <a:r>
              <a:rPr lang="fa-IR" dirty="0"/>
              <a:t>تزریقی نباید با یکدیگر مخلوط کرد.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190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767072"/>
          </a:xfrm>
        </p:spPr>
        <p:txBody>
          <a:bodyPr>
            <a:normAutofit fontScale="92500"/>
          </a:bodyPr>
          <a:lstStyle/>
          <a:p>
            <a:pPr lvl="0" algn="r" rtl="1"/>
            <a:r>
              <a:rPr lang="fa-IR" dirty="0"/>
              <a:t>رعایت </a:t>
            </a:r>
            <a:r>
              <a:rPr lang="fa-IR" dirty="0" smtClean="0"/>
              <a:t>نکات </a:t>
            </a:r>
            <a:r>
              <a:rPr lang="fa-IR" dirty="0"/>
              <a:t>کلی در تجویز قطره های بینی و </a:t>
            </a:r>
            <a:r>
              <a:rPr lang="fa-IR" dirty="0" smtClean="0"/>
              <a:t>چشمی</a:t>
            </a:r>
            <a:endParaRPr lang="en-US" dirty="0"/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در </a:t>
            </a:r>
            <a:r>
              <a:rPr lang="fa-IR" dirty="0"/>
              <a:t>کودکان زیر 12 سال </a:t>
            </a:r>
            <a:r>
              <a:rPr lang="fa-IR" dirty="0" smtClean="0"/>
              <a:t>از نفازولین استفاده نمی شود (فقط فنیل افرین)</a:t>
            </a:r>
          </a:p>
          <a:p>
            <a:pPr lvl="0" algn="r" rtl="1"/>
            <a:endParaRPr lang="fa-IR" dirty="0"/>
          </a:p>
          <a:p>
            <a:pPr lvl="0" algn="r" rtl="1"/>
            <a:r>
              <a:rPr lang="fa-IR" dirty="0" smtClean="0"/>
              <a:t>کنترل </a:t>
            </a:r>
            <a:r>
              <a:rPr lang="fa-IR" dirty="0"/>
              <a:t>فشار خون و ضربان </a:t>
            </a:r>
            <a:r>
              <a:rPr lang="fa-IR" dirty="0" smtClean="0"/>
              <a:t>قلب در </a:t>
            </a:r>
            <a:r>
              <a:rPr lang="fa-IR" dirty="0"/>
              <a:t>حین مصرف قطره های چشمی و بینی این دو دارو و فرآورده های خوراکی حاوی فنیل افرین</a:t>
            </a:r>
            <a:endParaRPr lang="en-US" dirty="0"/>
          </a:p>
          <a:p>
            <a:pPr lvl="1" algn="r" rtl="1"/>
            <a:r>
              <a:rPr lang="fa-IR" dirty="0" smtClean="0"/>
              <a:t>چون احتمال </a:t>
            </a:r>
            <a:r>
              <a:rPr lang="fa-IR" dirty="0"/>
              <a:t>جذب سیستمیک متعاقب مصرف قطره چشمی و بینی و جود دارد</a:t>
            </a:r>
            <a:r>
              <a:rPr lang="fa-IR" dirty="0" smtClean="0"/>
              <a:t>.</a:t>
            </a:r>
          </a:p>
          <a:p>
            <a:pPr lvl="1" algn="r" rtl="1"/>
            <a:r>
              <a:rPr lang="fa-IR" dirty="0" smtClean="0"/>
              <a:t>جذب </a:t>
            </a:r>
            <a:r>
              <a:rPr lang="fa-IR" dirty="0"/>
              <a:t>سیستمیک در افراد </a:t>
            </a:r>
            <a:r>
              <a:rPr lang="fa-IR" dirty="0" smtClean="0"/>
              <a:t>دارای </a:t>
            </a:r>
            <a:r>
              <a:rPr lang="fa-IR" dirty="0"/>
              <a:t>سابقه بیماری قلبی عروقی می تواند خطرناک </a:t>
            </a:r>
            <a:r>
              <a:rPr lang="fa-IR" dirty="0" smtClean="0"/>
              <a:t>باشد.</a:t>
            </a:r>
          </a:p>
          <a:p>
            <a:pPr lvl="1" algn="r" rtl="1"/>
            <a:r>
              <a:rPr lang="fa-IR" dirty="0" smtClean="0"/>
              <a:t>جذب </a:t>
            </a:r>
            <a:r>
              <a:rPr lang="fa-IR" dirty="0"/>
              <a:t>سیستمیک در کودکان بیشتر است و می تواند </a:t>
            </a:r>
            <a:r>
              <a:rPr lang="fa-IR" dirty="0" smtClean="0"/>
              <a:t>عوارض شدیدتری داشته باشد.</a:t>
            </a:r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/>
              <a:t>کنترل </a:t>
            </a:r>
            <a:r>
              <a:rPr lang="fa-IR" dirty="0" smtClean="0"/>
              <a:t>میزان </a:t>
            </a:r>
            <a:r>
              <a:rPr lang="fa-IR" dirty="0"/>
              <a:t>دوز تجویزی </a:t>
            </a:r>
            <a:r>
              <a:rPr lang="fa-IR" dirty="0" smtClean="0"/>
              <a:t>و خودداری از </a:t>
            </a:r>
            <a:r>
              <a:rPr lang="fa-IR" dirty="0"/>
              <a:t>مصرف </a:t>
            </a:r>
            <a:r>
              <a:rPr lang="fa-IR" dirty="0" smtClean="0"/>
              <a:t>محلول های </a:t>
            </a:r>
            <a:r>
              <a:rPr lang="fa-IR" dirty="0"/>
              <a:t>کدر و یا </a:t>
            </a:r>
            <a:r>
              <a:rPr lang="fa-IR" dirty="0" smtClean="0"/>
              <a:t>تغییر </a:t>
            </a:r>
            <a:r>
              <a:rPr lang="fa-IR" dirty="0"/>
              <a:t>رنگ </a:t>
            </a:r>
            <a:r>
              <a:rPr lang="fa-IR" dirty="0" smtClean="0"/>
              <a:t>داده</a:t>
            </a:r>
          </a:p>
          <a:p>
            <a:pPr lvl="0" algn="r" rtl="1"/>
            <a:endParaRPr lang="fa-IR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/>
              <a:t>آگونیست </a:t>
            </a:r>
            <a:r>
              <a:rPr lang="fa-IR" dirty="0"/>
              <a:t>های گیرنده </a:t>
            </a:r>
            <a:r>
              <a:rPr lang="fa-IR" dirty="0" smtClean="0"/>
              <a:t>های</a:t>
            </a:r>
            <a:r>
              <a:rPr lang="en-US" dirty="0" smtClean="0"/>
              <a:t>1</a:t>
            </a:r>
            <a:r>
              <a:rPr lang="fa-IR" dirty="0" smtClean="0"/>
              <a:t>α: </a:t>
            </a:r>
            <a:br>
              <a:rPr lang="fa-IR" dirty="0" smtClean="0"/>
            </a:br>
            <a:r>
              <a:rPr lang="fa-IR" dirty="0" smtClean="0"/>
              <a:t>فنیل </a:t>
            </a:r>
            <a:r>
              <a:rPr lang="fa-IR" dirty="0"/>
              <a:t>افرین، </a:t>
            </a:r>
            <a:r>
              <a:rPr lang="fa-IR" dirty="0" smtClean="0"/>
              <a:t>نفازولین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79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dirty="0"/>
              <a:t>مصرف این داروها در بینی به مدت بیش از 5-3 روز مجاز نیست</a:t>
            </a:r>
          </a:p>
          <a:p>
            <a:pPr lvl="1" algn="r" rtl="1"/>
            <a:r>
              <a:rPr lang="fa-IR" dirty="0"/>
              <a:t>علت: احتمال احتقان </a:t>
            </a:r>
            <a:r>
              <a:rPr lang="fa-IR" dirty="0" smtClean="0"/>
              <a:t>واجهشی</a:t>
            </a:r>
          </a:p>
          <a:p>
            <a:pPr lvl="0" algn="r" rtl="1"/>
            <a:endParaRPr lang="fa-IR" dirty="0"/>
          </a:p>
          <a:p>
            <a:pPr lvl="0" algn="r" rtl="1"/>
            <a:r>
              <a:rPr lang="fa-IR" dirty="0"/>
              <a:t>در صورت بروز احتقان واجهشی، ممکن است بیمار به غلط دوز دارو و دفعات مصرف آن را افزایش دهد در حالی که در صورت بروز احتقان واجهشی باید به مصرف دارو خاتمه داد</a:t>
            </a:r>
            <a:r>
              <a:rPr lang="fa-IR" dirty="0" smtClean="0"/>
              <a:t>.</a:t>
            </a:r>
          </a:p>
          <a:p>
            <a:pPr lvl="0" algn="r" rtl="1"/>
            <a:endParaRPr lang="fa-IR" dirty="0"/>
          </a:p>
          <a:p>
            <a:pPr lvl="0" algn="r" rtl="1"/>
            <a:r>
              <a:rPr lang="fa-IR" dirty="0"/>
              <a:t>روش های قطع در بیمارانی که نمی توانند قطع یکباره دارو را تحمل کنند:</a:t>
            </a:r>
          </a:p>
          <a:p>
            <a:pPr marL="393192" lvl="1" indent="0" algn="r" rtl="1">
              <a:buNone/>
            </a:pPr>
            <a:r>
              <a:rPr lang="fa-IR" sz="2000" dirty="0"/>
              <a:t>1- قطع مصرف دارو در یک حفره بینی و مصرف در حفره دیگر با کاهش تدریجی دفعات تا قطع کامل</a:t>
            </a:r>
          </a:p>
          <a:p>
            <a:pPr marL="393192" lvl="1" indent="0" algn="r" rtl="1">
              <a:buNone/>
            </a:pPr>
            <a:r>
              <a:rPr lang="fa-IR" sz="2000" dirty="0"/>
              <a:t>2- قطع یکباره فرآورده های بینی و جایگزینی با فرآورده های خوراکی حاوی فنیل افرین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فنیل افرین، نفازولین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86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dirty="0" smtClean="0"/>
              <a:t>امکان ایجاد فتوفوبی (چون </a:t>
            </a:r>
            <a:r>
              <a:rPr lang="fa-IR" dirty="0"/>
              <a:t>میدریاز ا</a:t>
            </a:r>
            <a:r>
              <a:rPr lang="fa-IR" dirty="0" smtClean="0"/>
              <a:t>یجاد می کنند)</a:t>
            </a:r>
          </a:p>
          <a:p>
            <a:pPr lvl="1" algn="r" rtl="1"/>
            <a:r>
              <a:rPr lang="fa-IR" dirty="0"/>
              <a:t>توصیه </a:t>
            </a:r>
            <a:r>
              <a:rPr lang="fa-IR" dirty="0" smtClean="0"/>
              <a:t>به </a:t>
            </a:r>
            <a:r>
              <a:rPr lang="fa-IR" dirty="0"/>
              <a:t>بیمار </a:t>
            </a:r>
            <a:r>
              <a:rPr lang="fa-IR" dirty="0" smtClean="0"/>
              <a:t>جهت خودداری از </a:t>
            </a:r>
            <a:r>
              <a:rPr lang="fa-IR" dirty="0"/>
              <a:t>قرار گرفتن در معرض نور </a:t>
            </a:r>
            <a:r>
              <a:rPr lang="fa-IR" dirty="0" smtClean="0"/>
              <a:t>شدید </a:t>
            </a:r>
            <a:r>
              <a:rPr lang="fa-IR" dirty="0"/>
              <a:t>و استفاده </a:t>
            </a:r>
            <a:r>
              <a:rPr lang="fa-IR" dirty="0" smtClean="0"/>
              <a:t>از </a:t>
            </a:r>
            <a:r>
              <a:rPr lang="fa-IR" dirty="0"/>
              <a:t>عینک های آفتابی در هنگام </a:t>
            </a:r>
            <a:r>
              <a:rPr lang="fa-IR" dirty="0" smtClean="0"/>
              <a:t>روز</a:t>
            </a:r>
          </a:p>
          <a:p>
            <a:pPr lvl="0" algn="r" rtl="1"/>
            <a:r>
              <a:rPr lang="fa-IR" dirty="0" smtClean="0"/>
              <a:t>آموزش </a:t>
            </a:r>
            <a:r>
              <a:rPr lang="fa-IR" dirty="0"/>
              <a:t>کلیه نکات فوق الذکر به کلیه افراد مصرف کننده این داروها اعم از بستری و یا </a:t>
            </a:r>
            <a:r>
              <a:rPr lang="fa-IR" dirty="0" smtClean="0"/>
              <a:t>سرپایی</a:t>
            </a:r>
          </a:p>
          <a:p>
            <a:pPr lvl="0" algn="r" rtl="1"/>
            <a:r>
              <a:rPr lang="fa-IR" dirty="0" smtClean="0"/>
              <a:t>به علت دسترسی راحت (حتی </a:t>
            </a:r>
            <a:r>
              <a:rPr lang="fa-IR" dirty="0"/>
              <a:t>برای دریافت بعضی از فرآورده های خوراکی حاوی فنیل افرین نیازی به ارائه نسخه </a:t>
            </a:r>
            <a:r>
              <a:rPr lang="fa-IR" dirty="0" smtClean="0"/>
              <a:t>نیست</a:t>
            </a:r>
            <a:r>
              <a:rPr lang="fa-IR" dirty="0"/>
              <a:t>)</a:t>
            </a:r>
            <a:endParaRPr lang="fa-IR" dirty="0" smtClean="0"/>
          </a:p>
          <a:p>
            <a:pPr lvl="0" algn="r" rtl="1"/>
            <a:r>
              <a:rPr lang="fa-IR" dirty="0" smtClean="0"/>
              <a:t>سهولت </a:t>
            </a:r>
            <a:r>
              <a:rPr lang="fa-IR" dirty="0"/>
              <a:t>دسترسی به یک دارو به معنی بی خطر بودن آن دارو نیست</a:t>
            </a:r>
            <a:r>
              <a:rPr lang="fa-IR" dirty="0" smtClean="0"/>
              <a:t>.</a:t>
            </a:r>
          </a:p>
          <a:p>
            <a:pPr lvl="0" algn="r" rtl="1"/>
            <a:endParaRPr lang="fa-IR" dirty="0" smtClean="0"/>
          </a:p>
          <a:p>
            <a:pPr algn="r" rtl="1"/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فنیل افرین، نفازولین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4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8194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6000" dirty="0" smtClean="0">
                <a:cs typeface="B Titr" pitchFamily="2" charset="-78"/>
              </a:rPr>
              <a:t>آنتاگونیست های گیرنده های آدرنرژیک</a:t>
            </a:r>
            <a:endParaRPr lang="en-US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2209800" y="381000"/>
            <a:ext cx="4343400" cy="1905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800" b="1"/>
              <a:t>داروهای آنتی آدرنرژیک</a:t>
            </a:r>
            <a:endParaRPr lang="en-US" sz="2800" b="1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685800" y="3276600"/>
            <a:ext cx="3962400" cy="1752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fa-IR" sz="2400" b="1"/>
              <a:t>آنتاگونیست های گیرنده های بتا</a:t>
            </a:r>
            <a:endParaRPr lang="en-US" sz="2400" b="1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4953000" y="3276600"/>
            <a:ext cx="3733800" cy="1752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400" b="1"/>
              <a:t>آنتاگونیست های گیرنده های آلفا</a:t>
            </a:r>
            <a:endParaRPr lang="en-US" sz="2400" b="1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 flipH="1">
            <a:off x="2819400" y="2286000"/>
            <a:ext cx="8382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5410200" y="2209800"/>
            <a:ext cx="1447800" cy="1066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64" grpId="0" animBg="1"/>
      <p:bldP spid="2064" grpId="1" animBg="1"/>
      <p:bldP spid="206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آنتاگونیست های گیرنده های آلفا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b="1" dirty="0" smtClean="0"/>
              <a:t>فنتولامین، فنوکسی بنزامین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2-blocker</a:t>
            </a:r>
            <a:endParaRPr lang="el-GR" b="1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پرازوسین، ترازوسین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1-blocker</a:t>
            </a:r>
            <a:endParaRPr lang="fa-IR" b="1" dirty="0" smtClean="0"/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پرازوسین، ترازوسین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موارد مصرف: 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کنترل فشار خون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داروی کمکی در نارسایی قلب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اشکال در دفع ادرار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جانبی: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هیپوتانسیون وضعیتی، </a:t>
            </a:r>
            <a:r>
              <a:rPr lang="fa-IR" dirty="0" smtClean="0">
                <a:solidFill>
                  <a:srgbClr val="FF0000"/>
                </a:solidFill>
              </a:rPr>
              <a:t>پدیده دوز اول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</a:t>
            </a:r>
          </a:p>
        </p:txBody>
      </p:sp>
      <p:pic>
        <p:nvPicPr>
          <p:cNvPr id="80907" name="Picture 11" descr="http://www.nlm.nih.gov/medlineplus/ency/images/ency/fullsize/18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295400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http://razak-labs.ir/CorporateSite/media/CzechCities/products/human/prazosin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219200"/>
            <a:ext cx="2314575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8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2819400" cy="4525963"/>
          </a:xfrm>
        </p:spPr>
        <p:txBody>
          <a:bodyPr/>
          <a:lstStyle/>
          <a:p>
            <a:pPr algn="l" rtl="0" eaLnBrk="1" hangingPunct="1">
              <a:defRPr/>
            </a:pPr>
            <a:r>
              <a:rPr lang="en-US" dirty="0" smtClean="0"/>
              <a:t>Postural hypotension</a:t>
            </a:r>
          </a:p>
        </p:txBody>
      </p:sp>
      <p:pic>
        <p:nvPicPr>
          <p:cNvPr id="104450" name="Picture 2" descr="http://img.medscape.com/fullsize/migrated/559/578/ga559578.fig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287338"/>
            <a:ext cx="4876800" cy="657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http://koniart02.tuzikaze.com/Hea21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95400"/>
            <a:ext cx="3681413" cy="518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کنترل فعالیت بسیاری از اعضای بدن توسط سامانه اعصاب سمپاتیک</a:t>
            </a:r>
          </a:p>
          <a:p>
            <a:pPr algn="r" rtl="1"/>
            <a:r>
              <a:rPr lang="fa-IR" dirty="0" smtClean="0"/>
              <a:t>افزایش فعالیت در هنگام فعالیت های بدنی، فشارهای روانی، واکنش های شدید  حساسیتی و کلیه حالت هایی که موجب برانگیختگی موجود زنده شوند</a:t>
            </a:r>
            <a:endParaRPr lang="en-US" dirty="0" smtClean="0"/>
          </a:p>
          <a:p>
            <a:pPr algn="r" rtl="1"/>
            <a:endParaRPr lang="fa-IR" dirty="0" smtClean="0"/>
          </a:p>
          <a:p>
            <a:pPr algn="ctr" rtl="1"/>
            <a:r>
              <a:rPr lang="fa-IR" b="1" dirty="0" smtClean="0"/>
              <a:t>موارد مصرف متعدد داروهای سمپاتومیمتیک</a:t>
            </a:r>
          </a:p>
          <a:p>
            <a:pPr algn="r" rtl="1"/>
            <a:endParaRPr lang="en-US" dirty="0" smtClean="0"/>
          </a:p>
          <a:p>
            <a:pPr algn="r" rtl="1"/>
            <a:r>
              <a:rPr lang="fa-IR" dirty="0" smtClean="0"/>
              <a:t>نوروترانسمیتر اعصاب سامانه سمپاتیک: نورآدرنالین (و آدرنالین)</a:t>
            </a:r>
          </a:p>
          <a:p>
            <a:pPr algn="r" rtl="1"/>
            <a:r>
              <a:rPr lang="fa-IR" dirty="0" smtClean="0"/>
              <a:t>گیرنده های آدرنرژیک: </a:t>
            </a:r>
            <a:r>
              <a:rPr lang="en-US" dirty="0" smtClean="0"/>
              <a:t>α1</a:t>
            </a:r>
            <a:r>
              <a:rPr lang="fa-IR" dirty="0" smtClean="0"/>
              <a:t>، </a:t>
            </a:r>
            <a:r>
              <a:rPr lang="en-US" dirty="0" smtClean="0"/>
              <a:t>α2</a:t>
            </a:r>
            <a:r>
              <a:rPr lang="fa-IR" dirty="0" smtClean="0"/>
              <a:t> و </a:t>
            </a:r>
            <a:r>
              <a:rPr lang="en-US" dirty="0" smtClean="0"/>
              <a:t>β1</a:t>
            </a:r>
            <a:endParaRPr lang="fa-IR" dirty="0" smtClean="0"/>
          </a:p>
          <a:p>
            <a:pPr algn="r" rt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cs typeface="B Titr" pitchFamily="2" charset="-78"/>
              </a:rPr>
              <a:t>داروهای سمپاتومیمتیک</a:t>
            </a:r>
            <a:r>
              <a:rPr lang="fa-IR" sz="3600" dirty="0" smtClean="0">
                <a:latin typeface="Times New Roman" pitchFamily="18" charset="0"/>
                <a:cs typeface="B Mitra" pitchFamily="2" charset="-78"/>
              </a:rPr>
              <a:t> </a:t>
            </a:r>
            <a:r>
              <a:rPr lang="en-US" sz="3600" dirty="0" smtClean="0"/>
              <a:t>(</a:t>
            </a:r>
            <a:r>
              <a:rPr lang="en-US" sz="3600" dirty="0" err="1" smtClean="0"/>
              <a:t>sympathomimetic</a:t>
            </a:r>
            <a:r>
              <a:rPr lang="en-US" sz="3600" dirty="0" smtClean="0"/>
              <a:t>)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پرازوسین، ترازوسین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موارد مصرف: 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کنترل فشار خون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داروی کمکی در نارسایی قلب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اشکال در دفع ادرار</a:t>
            </a:r>
          </a:p>
          <a:p>
            <a:pPr algn="r" rtl="1">
              <a:lnSpc>
                <a:spcPct val="90000"/>
              </a:lnSpc>
              <a:defRPr/>
            </a:pPr>
            <a:endParaRPr lang="fa-IR" dirty="0" smtClean="0"/>
          </a:p>
          <a:p>
            <a:pPr algn="r" rtl="1">
              <a:lnSpc>
                <a:spcPct val="90000"/>
              </a:lnSpc>
              <a:defRPr/>
            </a:pPr>
            <a:r>
              <a:rPr lang="fa-IR" dirty="0" smtClean="0"/>
              <a:t>عوارض جانبی: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هیپوتانسیون وضعیتی، پدیده دوز اول</a:t>
            </a:r>
          </a:p>
          <a:p>
            <a:pPr algn="r" rt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سردرد، سرگیجه، خواب آلودگی، تهوع، احتقان بینی و اختلال در فعالیت جنسی مردان (فقدان انزال)</a:t>
            </a:r>
            <a:r>
              <a:rPr lang="en-US" sz="2800" dirty="0" smtClean="0">
                <a:solidFill>
                  <a:srgbClr val="FFFF00"/>
                </a:solidFill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آنتاگونیست های گیرنده های بتا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algn="r" rtl="1" eaLnBrk="1" hangingPunct="1">
              <a:defRPr/>
            </a:pPr>
            <a:r>
              <a:rPr lang="fa-IR" dirty="0" smtClean="0"/>
              <a:t>پروپرانولول، کارودیلول، تیمولول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2-blocker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defRPr/>
            </a:pPr>
            <a:r>
              <a:rPr lang="fa-IR" dirty="0" smtClean="0"/>
              <a:t>آتنولول، متوپرولول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1-blocker</a:t>
            </a:r>
            <a:endParaRPr lang="el-GR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  <p:pic>
        <p:nvPicPr>
          <p:cNvPr id="99335" name="Picture 7" descr="http://www.pursina.com/wwwroot/fa/Pictures/Large_47137088_T008-D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95175"/>
            <a:ext cx="24384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7" name="Picture 9" descr="http://javoony.com/wp-content/uploads/2010/12/p-50528-45465-atenolo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3194447"/>
            <a:ext cx="23622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9" name="Picture 11" descr="http://www.medcomweb.com/fa/images/stories/drugs/propranolol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172" y="4748638"/>
            <a:ext cx="1969027" cy="1667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41" name="Picture 13" descr="http://www.wasser.com.co/productos/med_oftalmicos/timolo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0" y="4267200"/>
            <a:ext cx="1716497" cy="228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www.medcomweb.com/fa/images/stories/drugs/carvedilo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78" y="1005682"/>
            <a:ext cx="3057151" cy="23336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9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99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9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>
              <a:defRPr/>
            </a:pPr>
            <a:r>
              <a:rPr lang="fa-IR" sz="4000" dirty="0" smtClean="0">
                <a:cs typeface="B Titr" pitchFamily="2" charset="-78"/>
              </a:rPr>
              <a:t>آنتاگونیست های گیرنده های بتا: آثار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dirty="0" smtClean="0"/>
              <a:t>چشم</a:t>
            </a:r>
          </a:p>
          <a:p>
            <a:pPr algn="r" rtl="1" eaLnBrk="1" hangingPunct="1">
              <a:defRPr/>
            </a:pPr>
            <a:r>
              <a:rPr lang="en-US" dirty="0" smtClean="0"/>
              <a:t>CNS</a:t>
            </a:r>
            <a:endParaRPr lang="fa-IR" dirty="0" smtClean="0"/>
          </a:p>
          <a:p>
            <a:pPr algn="r" rtl="1" eaLnBrk="1" hangingPunct="1">
              <a:defRPr/>
            </a:pPr>
            <a:r>
              <a:rPr lang="fa-IR" dirty="0" smtClean="0"/>
              <a:t>راه های تنفسی</a:t>
            </a:r>
          </a:p>
          <a:p>
            <a:pPr algn="r" rtl="1" eaLnBrk="1" hangingPunct="1">
              <a:defRPr/>
            </a:pPr>
            <a:r>
              <a:rPr lang="fa-IR" dirty="0" smtClean="0"/>
              <a:t>قلب</a:t>
            </a:r>
          </a:p>
          <a:p>
            <a:pPr algn="r" rtl="1" eaLnBrk="1" hangingPunct="1">
              <a:defRPr/>
            </a:pPr>
            <a:r>
              <a:rPr lang="fa-IR" dirty="0" smtClean="0"/>
              <a:t>عروق عضلات اسکلتی</a:t>
            </a:r>
          </a:p>
          <a:p>
            <a:pPr algn="r" rtl="1" eaLnBrk="1" hangingPunct="1">
              <a:defRPr/>
            </a:pPr>
            <a:r>
              <a:rPr lang="fa-IR" dirty="0" smtClean="0"/>
              <a:t>فشار خون</a:t>
            </a:r>
            <a:endParaRPr lang="el-GR" dirty="0" smtClean="0"/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>
              <a:defRPr/>
            </a:pPr>
            <a:r>
              <a:rPr lang="fa-IR" sz="3600" dirty="0" smtClean="0">
                <a:cs typeface="B Titr" pitchFamily="2" charset="-78"/>
              </a:rPr>
              <a:t>آنتاگونیست های گیرنده های بتا: موارد مصرف</a:t>
            </a:r>
            <a:endParaRPr lang="en-US" sz="3600" dirty="0" smtClean="0">
              <a:cs typeface="B Titr" pitchFamily="2" charset="-78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r" rtl="1" eaLnBrk="1" hangingPunct="1">
              <a:defRPr/>
            </a:pPr>
            <a:r>
              <a:rPr lang="fa-IR" dirty="0" smtClean="0"/>
              <a:t>فشار خون </a:t>
            </a:r>
          </a:p>
          <a:p>
            <a:pPr algn="r" rtl="1" eaLnBrk="1" hangingPunct="1">
              <a:defRPr/>
            </a:pPr>
            <a:r>
              <a:rPr lang="fa-IR" dirty="0" smtClean="0"/>
              <a:t>آنژین قفسه صدری</a:t>
            </a:r>
          </a:p>
          <a:p>
            <a:pPr algn="r" rtl="1" eaLnBrk="1" hangingPunct="1">
              <a:defRPr/>
            </a:pPr>
            <a:r>
              <a:rPr lang="fa-IR" dirty="0" smtClean="0"/>
              <a:t>آریتمی</a:t>
            </a:r>
          </a:p>
          <a:p>
            <a:pPr algn="r" rtl="1" eaLnBrk="1" hangingPunct="1">
              <a:defRPr/>
            </a:pPr>
            <a:r>
              <a:rPr lang="fa-IR" dirty="0" smtClean="0"/>
              <a:t>نارسایی مزمن قلب</a:t>
            </a:r>
          </a:p>
          <a:p>
            <a:pPr algn="r" rtl="1" eaLnBrk="1" hangingPunct="1">
              <a:defRPr/>
            </a:pPr>
            <a:r>
              <a:rPr lang="fa-IR" dirty="0" smtClean="0"/>
              <a:t>پرکاری تیرویید</a:t>
            </a:r>
          </a:p>
          <a:p>
            <a:pPr algn="r" rtl="1" eaLnBrk="1" hangingPunct="1">
              <a:defRPr/>
            </a:pPr>
            <a:r>
              <a:rPr lang="fa-IR" dirty="0" smtClean="0"/>
              <a:t>اضطراب (خصوصاً موقعیتی)</a:t>
            </a:r>
          </a:p>
          <a:p>
            <a:pPr algn="r" rtl="1" eaLnBrk="1" hangingPunct="1">
              <a:defRPr/>
            </a:pPr>
            <a:r>
              <a:rPr lang="fa-IR" dirty="0" smtClean="0"/>
              <a:t>گلوکوم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defRPr/>
            </a:pPr>
            <a:endParaRPr lang="fa-IR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1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1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1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1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13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13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>
              <a:defRPr/>
            </a:pPr>
            <a:r>
              <a:rPr lang="fa-IR" sz="3600" dirty="0" smtClean="0">
                <a:cs typeface="B Titr" pitchFamily="2" charset="-78"/>
              </a:rPr>
              <a:t>آنتاگونیست های گیرنده های بتا: عوارض جانبی</a:t>
            </a:r>
            <a:endParaRPr lang="en-US" sz="3600" dirty="0" smtClean="0">
              <a:cs typeface="B Titr" pitchFamily="2" charset="-78"/>
            </a:endParaRP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05800" cy="4953000"/>
          </a:xfrm>
        </p:spPr>
        <p:txBody>
          <a:bodyPr/>
          <a:lstStyle/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نارسایی قلب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برادی کاردی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تاکی کاردی، آریتمی، آنژین و سکته قلبی به دنبال قطع ناگهانی دارو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خستگی عضلات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سردی و گزگز انتها ها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بی رغبتی، اختلالات خواب</a:t>
            </a:r>
          </a:p>
          <a:p>
            <a:pPr algn="r" rtl="1" eaLnBrk="1" hangingPunct="1">
              <a:lnSpc>
                <a:spcPct val="80000"/>
              </a:lnSpc>
              <a:defRPr/>
            </a:pPr>
            <a:r>
              <a:rPr lang="fa-IR" sz="2800" dirty="0" smtClean="0"/>
              <a:t>برونکواسپاسم</a:t>
            </a:r>
          </a:p>
          <a:p>
            <a:pPr algn="r" rt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fa-IR" sz="2800" dirty="0" smtClean="0"/>
          </a:p>
        </p:txBody>
      </p:sp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971800"/>
            <a:ext cx="3581400" cy="343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1024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024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pPr algn="ctr" rtl="1"/>
            <a:r>
              <a:rPr lang="fa-IR" sz="8000" dirty="0" smtClean="0"/>
              <a:t>مراقبت های پرستاری در تجویز </a:t>
            </a:r>
            <a:r>
              <a:rPr lang="ar-SA" sz="8000" dirty="0">
                <a:effectLst/>
              </a:rPr>
              <a:t>آنتاگونیست های گیرنده های آدرنرژیک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89132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/>
            <a:r>
              <a:rPr lang="fa-IR" dirty="0" smtClean="0"/>
              <a:t>توجه به امکان </a:t>
            </a:r>
            <a:r>
              <a:rPr lang="fa-IR" dirty="0"/>
              <a:t>بروز پدیده دوز </a:t>
            </a:r>
            <a:r>
              <a:rPr lang="fa-IR" dirty="0" smtClean="0"/>
              <a:t>اول</a:t>
            </a:r>
          </a:p>
          <a:p>
            <a:pPr lvl="1" algn="r" rtl="1"/>
            <a:r>
              <a:rPr lang="fa-IR" dirty="0" smtClean="0"/>
              <a:t>دادن دوز اول دارو به بیمار </a:t>
            </a:r>
            <a:r>
              <a:rPr lang="fa-IR" dirty="0"/>
              <a:t>در هنگام </a:t>
            </a:r>
            <a:r>
              <a:rPr lang="fa-IR" dirty="0" smtClean="0"/>
              <a:t>خواب</a:t>
            </a:r>
          </a:p>
          <a:p>
            <a:pPr lvl="1" algn="r" rtl="1"/>
            <a:r>
              <a:rPr lang="fa-IR" dirty="0" smtClean="0"/>
              <a:t>در </a:t>
            </a:r>
            <a:r>
              <a:rPr lang="fa-IR" dirty="0"/>
              <a:t>صورت مصرف مجدد پرازوسین (پس از قطع مصرف چند روزه) یا پس از افزایش دوز آن و یا پس از افزوده شدن داروی ضد فشارخون دیگر به آن، </a:t>
            </a:r>
            <a:r>
              <a:rPr lang="fa-IR" dirty="0" smtClean="0"/>
              <a:t>بیمار دوز </a:t>
            </a:r>
            <a:r>
              <a:rPr lang="fa-IR" dirty="0"/>
              <a:t>اول پرازوسین را در هنگام خواب مصرف کند. </a:t>
            </a:r>
            <a:endParaRPr lang="fa-IR" dirty="0" smtClean="0"/>
          </a:p>
          <a:p>
            <a:pPr lvl="1" algn="r" rtl="1"/>
            <a:r>
              <a:rPr lang="fa-IR" dirty="0" smtClean="0"/>
              <a:t>خودداری بیمار از </a:t>
            </a:r>
            <a:r>
              <a:rPr lang="fa-IR" dirty="0"/>
              <a:t>رانندگی و انجام فعالیت های خطیر ظرف 12 تا 24 ساعت پس از مصرف اولین </a:t>
            </a:r>
            <a:r>
              <a:rPr lang="fa-IR" dirty="0" smtClean="0"/>
              <a:t>دوز</a:t>
            </a:r>
            <a:endParaRPr lang="en-US" dirty="0"/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توجه به علائم </a:t>
            </a:r>
            <a:r>
              <a:rPr lang="fa-IR" dirty="0"/>
              <a:t>هیپوتانسیون </a:t>
            </a:r>
            <a:r>
              <a:rPr lang="fa-IR" dirty="0" smtClean="0"/>
              <a:t>وضعیتی</a:t>
            </a:r>
          </a:p>
          <a:p>
            <a:pPr lvl="0" algn="r" rtl="1"/>
            <a:r>
              <a:rPr lang="fa-IR" dirty="0" smtClean="0"/>
              <a:t>آموزش به اطرافیان بیمار تا </a:t>
            </a:r>
            <a:r>
              <a:rPr lang="fa-IR" dirty="0"/>
              <a:t>در صورت بروز هیپوتانسیون شدید، سرگیجه و </a:t>
            </a:r>
            <a:r>
              <a:rPr lang="fa-IR" dirty="0" smtClean="0"/>
              <a:t>سنکوپ، </a:t>
            </a:r>
            <a:r>
              <a:rPr lang="fa-IR" dirty="0"/>
              <a:t>ضمن حفظ </a:t>
            </a:r>
            <a:r>
              <a:rPr lang="fa-IR" dirty="0" smtClean="0"/>
              <a:t>خونسردی، </a:t>
            </a:r>
            <a:r>
              <a:rPr lang="fa-IR" dirty="0"/>
              <a:t>بیمار را در وضعیت خوابیده بطوری که پاها در سطحی بالاتراز سر قرار بگیرند، قرار دهند.</a:t>
            </a:r>
            <a:endParaRPr lang="en-US" dirty="0"/>
          </a:p>
          <a:p>
            <a:pPr algn="r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>
                <a:effectLst/>
              </a:rPr>
              <a:t>مراقبت های پرستاری در تجویز پرازوسین</a:t>
            </a:r>
            <a:r>
              <a:rPr lang="en-US" dirty="0">
                <a:effectLst/>
              </a:rPr>
              <a:t/>
            </a:r>
            <a:br>
              <a:rPr lang="en-US" dirty="0">
                <a:effectLst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492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dirty="0" smtClean="0"/>
              <a:t>آگاهی بخشی به بیمار مبنی بر امکان ایجاد </a:t>
            </a:r>
            <a:r>
              <a:rPr lang="fa-IR" dirty="0"/>
              <a:t>احتقان بینی </a:t>
            </a:r>
            <a:r>
              <a:rPr lang="fa-IR" dirty="0" smtClean="0"/>
              <a:t>در مصرف </a:t>
            </a:r>
            <a:r>
              <a:rPr lang="fa-IR" dirty="0"/>
              <a:t>پرازوسین </a:t>
            </a:r>
            <a:endParaRPr lang="fa-IR" dirty="0" smtClean="0"/>
          </a:p>
          <a:p>
            <a:pPr lvl="1" algn="r" rtl="1"/>
            <a:r>
              <a:rPr lang="fa-IR" dirty="0" smtClean="0"/>
              <a:t>این </a:t>
            </a:r>
            <a:r>
              <a:rPr lang="fa-IR" dirty="0"/>
              <a:t>عارضه معمولاً با ادامه مصرف دارو تخفیف می </a:t>
            </a:r>
            <a:r>
              <a:rPr lang="fa-IR" dirty="0" smtClean="0"/>
              <a:t>یابد.</a:t>
            </a:r>
          </a:p>
          <a:p>
            <a:pPr lvl="1" algn="r" rtl="1"/>
            <a:r>
              <a:rPr lang="fa-IR" dirty="0" smtClean="0"/>
              <a:t>تذکر به بیمار جهت خودداری از </a:t>
            </a:r>
            <a:r>
              <a:rPr lang="fa-IR" dirty="0"/>
              <a:t>مصرف قطره های ضد احتقان </a:t>
            </a:r>
            <a:r>
              <a:rPr lang="fa-IR" dirty="0" smtClean="0"/>
              <a:t>بینی</a:t>
            </a:r>
          </a:p>
          <a:p>
            <a:pPr lvl="0" algn="r" rtl="1"/>
            <a:endParaRPr lang="fa-IR" dirty="0"/>
          </a:p>
          <a:p>
            <a:pPr lvl="0" algn="r" rtl="1"/>
            <a:r>
              <a:rPr lang="fa-IR" dirty="0" smtClean="0"/>
              <a:t>احتمال اختلال فعالیت </a:t>
            </a:r>
            <a:r>
              <a:rPr lang="fa-IR" dirty="0"/>
              <a:t>جنسی </a:t>
            </a:r>
            <a:r>
              <a:rPr lang="fa-IR" dirty="0" smtClean="0"/>
              <a:t>مردان در مصرف پرازوسین</a:t>
            </a:r>
          </a:p>
          <a:p>
            <a:pPr lvl="1" algn="r" rtl="1"/>
            <a:r>
              <a:rPr lang="fa-IR" dirty="0"/>
              <a:t>تذکر به بیمار </a:t>
            </a:r>
            <a:r>
              <a:rPr lang="fa-IR" dirty="0" smtClean="0"/>
              <a:t>جهت خودداری </a:t>
            </a:r>
            <a:r>
              <a:rPr lang="fa-IR" dirty="0"/>
              <a:t>از قطع خودسرانه دارو </a:t>
            </a:r>
            <a:endParaRPr lang="fa-IR" dirty="0" smtClean="0"/>
          </a:p>
          <a:p>
            <a:pPr lvl="1" algn="r" rtl="1"/>
            <a:r>
              <a:rPr lang="fa-IR" dirty="0" smtClean="0"/>
              <a:t>مراجعه به پزشک </a:t>
            </a:r>
            <a:r>
              <a:rPr lang="fa-IR" dirty="0"/>
              <a:t>برای مشاوره و یا تعویض </a:t>
            </a:r>
            <a:r>
              <a:rPr lang="fa-IR" dirty="0" smtClean="0"/>
              <a:t>دارو</a:t>
            </a:r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امکان ایجاد موجب </a:t>
            </a:r>
            <a:r>
              <a:rPr lang="fa-IR" dirty="0"/>
              <a:t>خواب آلودگی و گیجی </a:t>
            </a:r>
            <a:r>
              <a:rPr lang="fa-IR" dirty="0" smtClean="0"/>
              <a:t>توسط</a:t>
            </a:r>
            <a:r>
              <a:rPr lang="fa-IR" dirty="0"/>
              <a:t> </a:t>
            </a:r>
            <a:r>
              <a:rPr lang="fa-IR" dirty="0" smtClean="0"/>
              <a:t>پرازوسین</a:t>
            </a:r>
          </a:p>
          <a:p>
            <a:pPr lvl="1" algn="r" rtl="1"/>
            <a:r>
              <a:rPr lang="fa-IR" dirty="0"/>
              <a:t>توصیه </a:t>
            </a:r>
            <a:r>
              <a:rPr lang="fa-IR" dirty="0" smtClean="0"/>
              <a:t>به </a:t>
            </a:r>
            <a:r>
              <a:rPr lang="fa-IR" dirty="0"/>
              <a:t>بیمار </a:t>
            </a:r>
            <a:r>
              <a:rPr lang="fa-IR" dirty="0" smtClean="0"/>
              <a:t>جهت خودداری از </a:t>
            </a:r>
            <a:r>
              <a:rPr lang="fa-IR" dirty="0"/>
              <a:t>رانندگی و کار با وسایلی که نیاز به هشیاری کامل </a:t>
            </a:r>
            <a:r>
              <a:rPr lang="fa-IR" dirty="0" smtClean="0"/>
              <a:t>دارند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>
                <a:effectLst/>
              </a:rPr>
              <a:t>پرازوسین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47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sz="2400" dirty="0"/>
              <a:t>اندازه </a:t>
            </a:r>
            <a:r>
              <a:rPr lang="fa-IR" sz="2400" dirty="0" smtClean="0"/>
              <a:t>گیری نبض بیمار</a:t>
            </a:r>
            <a:r>
              <a:rPr lang="fa-IR" sz="2400" dirty="0"/>
              <a:t>پیش از تجویز هر دوز</a:t>
            </a:r>
            <a:r>
              <a:rPr lang="fa-IR" sz="2400" dirty="0" smtClean="0"/>
              <a:t> </a:t>
            </a:r>
            <a:r>
              <a:rPr lang="fa-IR" sz="2400" dirty="0"/>
              <a:t>به مدت 1 </a:t>
            </a:r>
            <a:r>
              <a:rPr lang="fa-IR" sz="2400" dirty="0" smtClean="0"/>
              <a:t>دقیقه</a:t>
            </a:r>
          </a:p>
          <a:p>
            <a:pPr lvl="1" algn="r" rtl="1"/>
            <a:r>
              <a:rPr lang="fa-IR" sz="2400" dirty="0" smtClean="0"/>
              <a:t>خودداری </a:t>
            </a:r>
            <a:r>
              <a:rPr lang="fa-IR" sz="2400" dirty="0"/>
              <a:t>از تجویز دارو </a:t>
            </a:r>
            <a:r>
              <a:rPr lang="fa-IR" sz="2400" dirty="0" smtClean="0"/>
              <a:t>در </a:t>
            </a:r>
            <a:r>
              <a:rPr lang="fa-IR" sz="2400" dirty="0"/>
              <a:t>صورتی که تعداد ضربان در فرد بالغ کمتر از </a:t>
            </a:r>
            <a:r>
              <a:rPr lang="en-US" sz="2400" dirty="0"/>
              <a:t>beats/min</a:t>
            </a:r>
            <a:r>
              <a:rPr lang="fa-IR" sz="2400" dirty="0"/>
              <a:t>60  و در کودک کمتر از </a:t>
            </a:r>
            <a:r>
              <a:rPr lang="en-US" sz="2400" dirty="0"/>
              <a:t>beats/min</a:t>
            </a:r>
            <a:r>
              <a:rPr lang="fa-IR" sz="2400" dirty="0"/>
              <a:t>100 بود، </a:t>
            </a:r>
            <a:r>
              <a:rPr lang="fa-IR" sz="2400" dirty="0" smtClean="0"/>
              <a:t>و</a:t>
            </a:r>
            <a:r>
              <a:rPr lang="fa-IR" sz="2400" dirty="0"/>
              <a:t> مشورت</a:t>
            </a:r>
            <a:r>
              <a:rPr lang="fa-IR" sz="2400" dirty="0" smtClean="0"/>
              <a:t> </a:t>
            </a:r>
            <a:r>
              <a:rPr lang="fa-IR" sz="2400" dirty="0"/>
              <a:t>با پزشک معالج </a:t>
            </a:r>
            <a:endParaRPr lang="fa-IR" sz="2400" dirty="0" smtClean="0"/>
          </a:p>
          <a:p>
            <a:pPr lvl="0" algn="r" rtl="1"/>
            <a:endParaRPr lang="fa-IR" sz="2400" dirty="0" smtClean="0"/>
          </a:p>
          <a:p>
            <a:pPr lvl="0" algn="r" rtl="1"/>
            <a:r>
              <a:rPr lang="fa-IR" sz="2400" dirty="0" smtClean="0"/>
              <a:t>در </a:t>
            </a:r>
            <a:r>
              <a:rPr lang="fa-IR" sz="2400" dirty="0"/>
              <a:t>صورتی که بیمار از دیگر داروهای موجد برادی کاردی (نظیر دیگوکسین و وراپامیل) نیز استفاده می کند، باید کاملاً مراقب تعداد ضربان قلب و نظم آن بود زیرا ممکن است برادی آریتمی های خطرناک روی دهد. </a:t>
            </a:r>
            <a:endParaRPr lang="fa-IR" sz="2400" dirty="0" smtClean="0"/>
          </a:p>
          <a:p>
            <a:pPr lvl="0" algn="r" rtl="1"/>
            <a:endParaRPr lang="fa-IR" sz="2400" dirty="0" smtClean="0"/>
          </a:p>
          <a:p>
            <a:pPr lvl="0" algn="r" rtl="1"/>
            <a:r>
              <a:rPr lang="fa-IR" sz="2400" dirty="0"/>
              <a:t>اندازه گیری </a:t>
            </a:r>
            <a:r>
              <a:rPr lang="fa-IR" sz="2400" dirty="0" smtClean="0"/>
              <a:t>شاخص </a:t>
            </a:r>
            <a:r>
              <a:rPr lang="fa-IR" sz="2400" dirty="0"/>
              <a:t>های عمومی وضعیت سیستم قلب و عروق به طور مرتب </a:t>
            </a:r>
            <a:endParaRPr lang="fa-IR" sz="2400" dirty="0" smtClean="0"/>
          </a:p>
          <a:p>
            <a:pPr lvl="1" algn="r" rtl="1"/>
            <a:r>
              <a:rPr lang="fa-IR" sz="2400" dirty="0" smtClean="0"/>
              <a:t>میزان </a:t>
            </a:r>
            <a:r>
              <a:rPr lang="fa-IR" sz="2400" dirty="0"/>
              <a:t>دفع مایعات، </a:t>
            </a:r>
            <a:r>
              <a:rPr lang="fa-IR" sz="2400" dirty="0" smtClean="0"/>
              <a:t>وزن، الکترولیت </a:t>
            </a:r>
            <a:r>
              <a:rPr lang="fa-IR" sz="2400" dirty="0"/>
              <a:t>های خون </a:t>
            </a:r>
            <a:r>
              <a:rPr lang="fa-IR" sz="2400" dirty="0" smtClean="0"/>
              <a:t>و </a:t>
            </a:r>
            <a:r>
              <a:rPr lang="fa-IR" sz="2400" dirty="0"/>
              <a:t>فشار </a:t>
            </a:r>
            <a:r>
              <a:rPr lang="fa-IR" sz="2400" dirty="0" smtClean="0"/>
              <a:t>خون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dirty="0" smtClean="0"/>
              <a:t>مراقبت های پرستاری در تجویز آنتاگونیستهای </a:t>
            </a:r>
            <a:r>
              <a:rPr lang="fa-IR" dirty="0"/>
              <a:t>گیرنده های </a:t>
            </a:r>
            <a:r>
              <a:rPr lang="fa-IR" dirty="0" smtClean="0"/>
              <a:t>بتا آدرنرژیک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15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dirty="0" smtClean="0"/>
              <a:t>توجه به </a:t>
            </a:r>
            <a:r>
              <a:rPr lang="fa-IR" dirty="0"/>
              <a:t>علائم برونکواسپاسم (</a:t>
            </a:r>
            <a:r>
              <a:rPr lang="fa-IR" dirty="0" smtClean="0"/>
              <a:t>دیسپنه</a:t>
            </a:r>
            <a:r>
              <a:rPr lang="fa-IR" dirty="0"/>
              <a:t>، تنگی نفس، احساس خفگی و تنفس </a:t>
            </a:r>
            <a:r>
              <a:rPr lang="fa-IR" dirty="0" smtClean="0"/>
              <a:t>صدادار)</a:t>
            </a:r>
            <a:endParaRPr lang="fa-IR" dirty="0"/>
          </a:p>
          <a:p>
            <a:pPr lvl="1" algn="r" rtl="1"/>
            <a:r>
              <a:rPr lang="fa-IR" dirty="0" smtClean="0"/>
              <a:t>اندازه </a:t>
            </a:r>
            <a:r>
              <a:rPr lang="fa-IR" dirty="0"/>
              <a:t>گیری </a:t>
            </a:r>
            <a:r>
              <a:rPr lang="fa-IR" dirty="0" smtClean="0"/>
              <a:t>تعداد </a:t>
            </a:r>
            <a:r>
              <a:rPr lang="fa-IR" dirty="0"/>
              <a:t>تنفس بیمار </a:t>
            </a:r>
            <a:r>
              <a:rPr lang="fa-IR" dirty="0" smtClean="0"/>
              <a:t>و شنیدن صداهای ریه</a:t>
            </a:r>
          </a:p>
          <a:p>
            <a:pPr lvl="1" algn="r" rtl="1"/>
            <a:r>
              <a:rPr lang="fa-IR" dirty="0" smtClean="0"/>
              <a:t>آگاه سازی بی درنگ پزشک</a:t>
            </a:r>
            <a:r>
              <a:rPr lang="fa-IR" dirty="0"/>
              <a:t> </a:t>
            </a:r>
            <a:r>
              <a:rPr lang="fa-IR" dirty="0" smtClean="0"/>
              <a:t>در </a:t>
            </a:r>
            <a:r>
              <a:rPr lang="fa-IR" dirty="0"/>
              <a:t>صورت بروز </a:t>
            </a:r>
            <a:r>
              <a:rPr lang="fa-IR" dirty="0" smtClean="0"/>
              <a:t>برونکواسپاسم</a:t>
            </a:r>
            <a:endParaRPr lang="en-US" dirty="0"/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در </a:t>
            </a:r>
            <a:r>
              <a:rPr lang="fa-IR" dirty="0"/>
              <a:t>مورد بیماران مبتلا به بیماریهای عروق </a:t>
            </a:r>
            <a:r>
              <a:rPr lang="fa-IR" dirty="0" smtClean="0"/>
              <a:t>محیطی</a:t>
            </a:r>
          </a:p>
          <a:p>
            <a:pPr lvl="1" algn="r" rtl="1"/>
            <a:r>
              <a:rPr lang="fa-IR" dirty="0" smtClean="0"/>
              <a:t>کنترل سرانگشتان دست و پا از نظر سردی و رنگ پریدگی</a:t>
            </a:r>
          </a:p>
          <a:p>
            <a:pPr lvl="1" algn="r" rtl="1"/>
            <a:r>
              <a:rPr lang="fa-IR" dirty="0" smtClean="0"/>
              <a:t>توجه به علائم </a:t>
            </a:r>
            <a:r>
              <a:rPr lang="fa-IR" dirty="0"/>
              <a:t>انسداد </a:t>
            </a:r>
            <a:r>
              <a:rPr lang="fa-IR" dirty="0" smtClean="0"/>
              <a:t>شریان</a:t>
            </a:r>
            <a:endParaRPr lang="en-US" dirty="0"/>
          </a:p>
          <a:p>
            <a:pPr lvl="0" algn="r" rtl="1"/>
            <a:endParaRPr lang="fa-IR" dirty="0" smtClean="0"/>
          </a:p>
          <a:p>
            <a:pPr lvl="0" algn="r" rtl="1"/>
            <a:r>
              <a:rPr lang="fa-IR" dirty="0" smtClean="0"/>
              <a:t>تذکر به </a:t>
            </a:r>
            <a:r>
              <a:rPr lang="fa-IR" dirty="0"/>
              <a:t>کلیه </a:t>
            </a:r>
            <a:r>
              <a:rPr lang="fa-IR" dirty="0" smtClean="0"/>
              <a:t>بیماران جهت پرهیز از قطع </a:t>
            </a:r>
            <a:r>
              <a:rPr lang="fa-IR" dirty="0"/>
              <a:t>ناگهانی این </a:t>
            </a:r>
            <a:r>
              <a:rPr lang="fa-IR" dirty="0" smtClean="0"/>
              <a:t>داروها</a:t>
            </a:r>
          </a:p>
          <a:p>
            <a:pPr lvl="1" algn="r" rtl="1"/>
            <a:r>
              <a:rPr lang="fa-IR" dirty="0" smtClean="0"/>
              <a:t>تاکید </a:t>
            </a:r>
            <a:r>
              <a:rPr lang="fa-IR" dirty="0"/>
              <a:t>شود که پیش از اتمام داروی موجود، برای خرید دارو اقدام کنند به گونه ای که هیچ وقفه ای در مصرف دارو پیش نیاید</a:t>
            </a:r>
            <a:r>
              <a:rPr lang="fa-IR" dirty="0" smtClean="0"/>
              <a:t>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659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fa-IR" b="1" dirty="0" smtClean="0">
                <a:solidFill>
                  <a:srgbClr val="200660"/>
                </a:solidFill>
                <a:cs typeface="B Titr" pitchFamily="2" charset="-78"/>
              </a:rPr>
              <a:t>عصب رسانی اعصاب خودمختار</a:t>
            </a:r>
            <a:endParaRPr lang="en-US" b="1" dirty="0" smtClean="0">
              <a:solidFill>
                <a:srgbClr val="200660"/>
              </a:solidFill>
              <a:cs typeface="B Titr" pitchFamily="2" charset="-78"/>
            </a:endParaRPr>
          </a:p>
        </p:txBody>
      </p:sp>
      <p:pic>
        <p:nvPicPr>
          <p:cNvPr id="74753" name="Picture 1" descr="C:\Users\SONY\Desktop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800" y="1371600"/>
            <a:ext cx="8013800" cy="419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خودداری </a:t>
            </a:r>
            <a:r>
              <a:rPr lang="fa-IR" dirty="0" smtClean="0"/>
              <a:t>از </a:t>
            </a:r>
            <a:r>
              <a:rPr lang="fa-IR" dirty="0"/>
              <a:t>مصرف بدون اجازه </a:t>
            </a:r>
            <a:r>
              <a:rPr lang="fa-IR" dirty="0" smtClean="0"/>
              <a:t>پزشکِ فرآورده </a:t>
            </a:r>
            <a:r>
              <a:rPr lang="fa-IR" dirty="0"/>
              <a:t>های حاوی آگونیست های گیرنده های α (نظیر فرآورده های سرماخوردگی، داروهای ضد احتقان بینی) </a:t>
            </a:r>
            <a:endParaRPr lang="fa-IR" dirty="0" smtClean="0"/>
          </a:p>
          <a:p>
            <a:pPr lvl="1" algn="r" rtl="1"/>
            <a:r>
              <a:rPr lang="fa-IR" dirty="0" smtClean="0"/>
              <a:t>امکان اختلال در روند </a:t>
            </a:r>
            <a:r>
              <a:rPr lang="fa-IR" dirty="0"/>
              <a:t>درمان بیماریی که برای آن داروی مسدد گیرنده بتا تجویز </a:t>
            </a:r>
            <a:r>
              <a:rPr lang="fa-IR" dirty="0" smtClean="0"/>
              <a:t>شده توسط </a:t>
            </a:r>
            <a:r>
              <a:rPr lang="fa-IR" dirty="0"/>
              <a:t>این فرآورده </a:t>
            </a:r>
            <a:r>
              <a:rPr lang="fa-IR" dirty="0" smtClean="0"/>
              <a:t>ها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/>
              <a:t>کاهش تحریک دستگاه گوارش </a:t>
            </a:r>
            <a:r>
              <a:rPr lang="fa-IR" dirty="0" smtClean="0"/>
              <a:t>در صورت مصرف </a:t>
            </a:r>
            <a:r>
              <a:rPr lang="fa-IR" dirty="0"/>
              <a:t>این داروها با مقدار کمی مواد </a:t>
            </a:r>
            <a:r>
              <a:rPr lang="fa-IR" dirty="0" smtClean="0"/>
              <a:t>خوراکی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9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8610" name="Picture 2" descr="F:\images\Funny\421972_171125959664894_100003024735573_252400_320926961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93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76679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138" name="Object 2"/>
          <p:cNvGraphicFramePr>
            <a:graphicFrameLocks noChangeAspect="1"/>
          </p:cNvGraphicFramePr>
          <p:nvPr/>
        </p:nvGraphicFramePr>
        <p:xfrm>
          <a:off x="152400" y="2655888"/>
          <a:ext cx="8763000" cy="3743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9" name="Image" r:id="rId3" imgW="16800000" imgH="7174603" progId="">
                  <p:embed/>
                </p:oleObj>
              </mc:Choice>
              <mc:Fallback>
                <p:oleObj name="Image" r:id="rId3" imgW="16800000" imgH="7174603" progId="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655888"/>
                        <a:ext cx="8763000" cy="3743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8229600" cy="1139825"/>
          </a:xfrm>
          <a:noFill/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sz="3800" b="1" dirty="0" smtClean="0">
                <a:solidFill>
                  <a:srgbClr val="0B0462"/>
                </a:solidFill>
              </a:rPr>
              <a:t>بیوسنتز، آزادی و پایان اثر نورآدرنالین و آدرنالین</a:t>
            </a:r>
            <a:r>
              <a:rPr lang="fa-IR" sz="3800" dirty="0" smtClean="0"/>
              <a:t> </a:t>
            </a:r>
            <a:endParaRPr lang="en-US" sz="3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2209800" y="381000"/>
            <a:ext cx="4343400" cy="1905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800" b="1"/>
              <a:t>داروهای سمپاتومیمتیک</a:t>
            </a:r>
            <a:endParaRPr lang="en-US" sz="2800" b="1"/>
          </a:p>
        </p:txBody>
      </p:sp>
      <p:sp>
        <p:nvSpPr>
          <p:cNvPr id="2053" name="Oval 5"/>
          <p:cNvSpPr>
            <a:spLocks noChangeArrowheads="1"/>
          </p:cNvSpPr>
          <p:nvPr/>
        </p:nvSpPr>
        <p:spPr bwMode="auto">
          <a:xfrm>
            <a:off x="3124200" y="2971800"/>
            <a:ext cx="2819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fa-IR" sz="2000" b="1"/>
              <a:t>آگونیست های گیرنده های بتا</a:t>
            </a:r>
            <a:endParaRPr lang="en-US" sz="2000" b="1"/>
          </a:p>
        </p:txBody>
      </p:sp>
      <p:sp>
        <p:nvSpPr>
          <p:cNvPr id="2054" name="Oval 6"/>
          <p:cNvSpPr>
            <a:spLocks noChangeArrowheads="1"/>
          </p:cNvSpPr>
          <p:nvPr/>
        </p:nvSpPr>
        <p:spPr bwMode="auto">
          <a:xfrm>
            <a:off x="228600" y="3048000"/>
            <a:ext cx="2743200" cy="1143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fa-IR" sz="2000" b="1"/>
              <a:t>آگونیست های گیرنده های آلفا</a:t>
            </a:r>
            <a:endParaRPr lang="en-US" sz="2000" b="1"/>
          </a:p>
        </p:txBody>
      </p:sp>
      <p:sp>
        <p:nvSpPr>
          <p:cNvPr id="2064" name="Line 16"/>
          <p:cNvSpPr>
            <a:spLocks noChangeShapeType="1"/>
          </p:cNvSpPr>
          <p:nvPr/>
        </p:nvSpPr>
        <p:spPr bwMode="auto">
          <a:xfrm flipH="1">
            <a:off x="1676400" y="2057400"/>
            <a:ext cx="12954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5" name="Line 17"/>
          <p:cNvSpPr>
            <a:spLocks noChangeShapeType="1"/>
          </p:cNvSpPr>
          <p:nvPr/>
        </p:nvSpPr>
        <p:spPr bwMode="auto">
          <a:xfrm>
            <a:off x="4495800" y="2286000"/>
            <a:ext cx="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69" name="Oval 21"/>
          <p:cNvSpPr>
            <a:spLocks noChangeArrowheads="1"/>
          </p:cNvSpPr>
          <p:nvPr/>
        </p:nvSpPr>
        <p:spPr bwMode="auto">
          <a:xfrm>
            <a:off x="6019800" y="2895600"/>
            <a:ext cx="2819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rtl="1"/>
            <a:r>
              <a:rPr lang="fa-IR" sz="2000" b="1" dirty="0"/>
              <a:t>سمپاتومیمتیک های درون زاد</a:t>
            </a:r>
            <a:endParaRPr lang="en-US" sz="2000" b="1" dirty="0"/>
          </a:p>
        </p:txBody>
      </p:sp>
      <p:sp>
        <p:nvSpPr>
          <p:cNvPr id="2070" name="Line 22"/>
          <p:cNvSpPr>
            <a:spLocks noChangeShapeType="1"/>
          </p:cNvSpPr>
          <p:nvPr/>
        </p:nvSpPr>
        <p:spPr bwMode="auto">
          <a:xfrm>
            <a:off x="6172200" y="1905000"/>
            <a:ext cx="1447800" cy="990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33400" y="5181600"/>
            <a:ext cx="82296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5760" indent="-256032" algn="r" rtl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</a:pPr>
            <a:r>
              <a:rPr lang="fa-IR" sz="2700" dirty="0" smtClean="0">
                <a:latin typeface="+mn-lt"/>
                <a:cs typeface="+mn-cs"/>
              </a:rPr>
              <a:t>بر اساس منشاء و اثر انتخابی آنها روی زیر گروه های گیرنده های آدرنرژیکی</a:t>
            </a:r>
            <a:endParaRPr lang="en-US" sz="2700" dirty="0" smtClean="0"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64" grpId="0" animBg="1"/>
      <p:bldP spid="2064" grpId="1" animBg="1"/>
      <p:bldP spid="2065" grpId="0" animBg="1"/>
      <p:bldP spid="207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4000" dirty="0" smtClean="0">
                <a:cs typeface="B Titr" pitchFamily="2" charset="-78"/>
              </a:rPr>
              <a:t>سمپاتومیمتیک های درون زاد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algn="r" rtl="1" eaLnBrk="1" hangingPunct="1">
              <a:defRPr/>
            </a:pPr>
            <a:r>
              <a:rPr lang="fa-IR" b="1" dirty="0" smtClean="0"/>
              <a:t>آدرنالین</a:t>
            </a: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نور آدرنالین</a:t>
            </a: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دوپامین</a:t>
            </a: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>
              <a:defRPr/>
            </a:pPr>
            <a:r>
              <a:rPr lang="fa-IR" dirty="0" smtClean="0"/>
              <a:t>آدرنالین، نورآدرنالین و دوپامین به سرعت توسط آنزیم </a:t>
            </a:r>
            <a:r>
              <a:rPr lang="en-US" dirty="0" smtClean="0"/>
              <a:t>MAO</a:t>
            </a:r>
            <a:r>
              <a:rPr lang="fa-IR" dirty="0" smtClean="0"/>
              <a:t> موجود در سلول های مخاطی دستگاه گوارش بی اثر می شوند از این رو این سه دارو مصرف خوراکی ندارند.</a:t>
            </a:r>
            <a:r>
              <a:rPr lang="en-US" b="1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98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98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4000" dirty="0" smtClean="0">
                <a:cs typeface="B Titr" pitchFamily="2" charset="-78"/>
              </a:rPr>
              <a:t>سمپاتومیمتیک های درون زاد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b="1" dirty="0" smtClean="0"/>
              <a:t>آدرنالین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l-GR" b="1" dirty="0" smtClean="0">
              <a:latin typeface="Times New Roman" pitchFamily="18" charset="0"/>
              <a:cs typeface="Times New Roman" pitchFamily="18" charset="0"/>
            </a:endParaRPr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نور آدرنالین</a:t>
            </a:r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fa-IR" b="1" dirty="0" smtClean="0"/>
          </a:p>
          <a:p>
            <a:pPr algn="r" rtl="1" eaLnBrk="1" hangingPunct="1">
              <a:defRPr/>
            </a:pPr>
            <a:endParaRPr lang="fa-IR" b="1" dirty="0" smtClean="0"/>
          </a:p>
          <a:p>
            <a:pPr algn="r" rtl="1" eaLnBrk="1" hangingPunct="1">
              <a:defRPr/>
            </a:pPr>
            <a:r>
              <a:rPr lang="fa-IR" b="1" dirty="0" smtClean="0"/>
              <a:t>دوپامین</a:t>
            </a:r>
            <a:r>
              <a:rPr lang="en-US" b="1" dirty="0" smtClean="0"/>
              <a:t> </a:t>
            </a:r>
            <a:endParaRPr lang="fa-IR" b="1" dirty="0" smtClean="0"/>
          </a:p>
          <a:p>
            <a:pPr algn="r" rtl="1" eaLnBrk="1" hangingPunct="1">
              <a:buFont typeface="Wingdings" pitchFamily="2" charset="2"/>
              <a:buNone/>
              <a:defRPr/>
            </a:pPr>
            <a:r>
              <a:rPr lang="en-US" b="1" dirty="0" smtClean="0"/>
              <a:t>D1 (low dose),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(moderate dose), </a:t>
            </a:r>
            <a:r>
              <a:rPr lang="el-GR" b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1 (high dose)</a:t>
            </a:r>
            <a:r>
              <a:rPr lang="en-US" b="1" dirty="0" smtClean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21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921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 eaLnBrk="1" hangingPunct="1">
              <a:defRPr/>
            </a:pPr>
            <a:r>
              <a:rPr lang="fa-IR" sz="4000" dirty="0" smtClean="0">
                <a:cs typeface="B Titr" pitchFamily="2" charset="-78"/>
              </a:rPr>
              <a:t>آدرنالین و نورآدرنالین</a:t>
            </a:r>
            <a:endParaRPr lang="en-US" sz="4000" dirty="0" smtClean="0">
              <a:cs typeface="B Titr" pitchFamily="2" charset="-78"/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534400" cy="5029200"/>
          </a:xfrm>
        </p:spPr>
        <p:txBody>
          <a:bodyPr>
            <a:noAutofit/>
          </a:bodyPr>
          <a:lstStyle/>
          <a:p>
            <a:pPr algn="r" rtl="1" eaLnBrk="1" hangingPunct="1">
              <a:lnSpc>
                <a:spcPct val="90000"/>
              </a:lnSpc>
              <a:defRPr/>
            </a:pPr>
            <a:r>
              <a:rPr lang="fa-IR" dirty="0" smtClean="0"/>
              <a:t>موارد مصرف: 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شوک آنافیلاکتیک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حمله حاد آسم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برای احیا قلب و عروق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برای کاهش خونریزی در بعضی ازجراحی ها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هیپوتانسیون (نورآدرنالین و آدرنالین)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fa-IR" dirty="0" smtClean="0"/>
          </a:p>
          <a:p>
            <a:pPr algn="r" rtl="1" eaLnBrk="1" hangingPunct="1">
              <a:lnSpc>
                <a:spcPct val="90000"/>
              </a:lnSpc>
              <a:defRPr/>
            </a:pPr>
            <a:r>
              <a:rPr lang="fa-IR" dirty="0" smtClean="0"/>
              <a:t>عوارض جانبی: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ترس و اضطراب، سردرد ضربان دار، سرگیجه </a:t>
            </a:r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fa-IR" dirty="0" smtClean="0"/>
              <a:t>	رنگ پریدگی، تاکی کاردی، طپش قلب و ضربان کوبنده آن و افزایش  فشار خون، آریتمی های خطرناک</a:t>
            </a:r>
            <a:endParaRPr lang="en-US" dirty="0" smtClean="0"/>
          </a:p>
          <a:p>
            <a:pPr algn="r" rt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fa-IR" dirty="0" smtClean="0"/>
              <a:t>نکروز بافت در صورت خروج نورآدرنالین از رگ</a:t>
            </a:r>
            <a:endParaRPr lang="en-US" dirty="0" smtClean="0"/>
          </a:p>
        </p:txBody>
      </p:sp>
      <p:pic>
        <p:nvPicPr>
          <p:cNvPr id="80905" name="Picture 9" descr="http://upload.wikimedia.org/wikipedia/commons/2/2c/Epidarop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3627438" cy="501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11" descr="http://www.aguettant.co.uk/assets/images/Noradrenaline1mgAmpou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668338"/>
            <a:ext cx="130620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08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8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8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0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089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farsi">
      <a:majorFont>
        <a:latin typeface="Comic Sans MS"/>
        <a:ea typeface=""/>
        <a:cs typeface="B Titr"/>
      </a:majorFont>
      <a:minorFont>
        <a:latin typeface="Times New Roman"/>
        <a:ea typeface=""/>
        <a:cs typeface="B Mitra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2527</TotalTime>
  <Words>1829</Words>
  <Application>Microsoft Office PowerPoint</Application>
  <PresentationFormat>On-screen Show (4:3)</PresentationFormat>
  <Paragraphs>259</Paragraphs>
  <Slides>41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Arial</vt:lpstr>
      <vt:lpstr>B Mitra</vt:lpstr>
      <vt:lpstr>B Titr</vt:lpstr>
      <vt:lpstr>Calibri</vt:lpstr>
      <vt:lpstr>Comic Sans MS</vt:lpstr>
      <vt:lpstr>Times New Roman</vt:lpstr>
      <vt:lpstr>Verdana</vt:lpstr>
      <vt:lpstr>Wingdings</vt:lpstr>
      <vt:lpstr>Wingdings 2</vt:lpstr>
      <vt:lpstr>Wingdings 3</vt:lpstr>
      <vt:lpstr>Concourse</vt:lpstr>
      <vt:lpstr>Image</vt:lpstr>
      <vt:lpstr>PowerPoint Presentation</vt:lpstr>
      <vt:lpstr>داروهای سمپاتومیمتیک و آنتی آدرنرژیک</vt:lpstr>
      <vt:lpstr>داروهای سمپاتومیمتیک (sympathomimetic)</vt:lpstr>
      <vt:lpstr>عصب رسانی اعصاب خودمختار</vt:lpstr>
      <vt:lpstr>بیوسنتز، آزادی و پایان اثر نورآدرنالین و آدرنالین </vt:lpstr>
      <vt:lpstr>PowerPoint Presentation</vt:lpstr>
      <vt:lpstr>سمپاتومیمتیک های درون زاد</vt:lpstr>
      <vt:lpstr>سمپاتومیمتیک های درون زاد</vt:lpstr>
      <vt:lpstr>آدرنالین و نورآدرنالین</vt:lpstr>
      <vt:lpstr>دوپامین</vt:lpstr>
      <vt:lpstr>Dopamine extravasation</vt:lpstr>
      <vt:lpstr>آگونیست های گیرنده های بتا</vt:lpstr>
      <vt:lpstr>دوبوتامین</vt:lpstr>
      <vt:lpstr>آگونیست های گیرنده های آلفا</vt:lpstr>
      <vt:lpstr>نفازولین، فنیل افرین</vt:lpstr>
      <vt:lpstr>نفازولین، فنیل افرین: عوارض جانبی</vt:lpstr>
      <vt:lpstr>مراقبت های پرستاری در تجویز داروهای سمپاتومیمتیک</vt:lpstr>
      <vt:lpstr>سمپاتومیمتیک های درون زاد و آگونیست های غیر اختصاصی گیرنده های بتا</vt:lpstr>
      <vt:lpstr>عوارض ناشی از افزایش شدید فشار خون و یا تحریک شدید قلب</vt:lpstr>
      <vt:lpstr>آدرنالین، نورآدرنالین، دوپامین، دوبوتامین</vt:lpstr>
      <vt:lpstr>PowerPoint Presentation</vt:lpstr>
      <vt:lpstr>آگونیست های گیرنده های1α:  فنیل افرین، نفازولین</vt:lpstr>
      <vt:lpstr>فنیل افرین، نفازولین</vt:lpstr>
      <vt:lpstr>فنیل افرین، نفازولین</vt:lpstr>
      <vt:lpstr>آنتاگونیست های گیرنده های آدرنرژیک</vt:lpstr>
      <vt:lpstr>PowerPoint Presentation</vt:lpstr>
      <vt:lpstr>آنتاگونیست های گیرنده های آلفا</vt:lpstr>
      <vt:lpstr>پرازوسین، ترازوسین</vt:lpstr>
      <vt:lpstr>PowerPoint Presentation</vt:lpstr>
      <vt:lpstr>پرازوسین، ترازوسین</vt:lpstr>
      <vt:lpstr>آنتاگونیست های گیرنده های بتا</vt:lpstr>
      <vt:lpstr>آنتاگونیست های گیرنده های بتا: آثار</vt:lpstr>
      <vt:lpstr>آنتاگونیست های گیرنده های بتا: موارد مصرف</vt:lpstr>
      <vt:lpstr>آنتاگونیست های گیرنده های بتا: عوارض جانبی</vt:lpstr>
      <vt:lpstr>مراقبت های پرستاری در تجویز آنتاگونیست های گیرنده های آدرنرژیک</vt:lpstr>
      <vt:lpstr>مراقبت های پرستاری در تجویز پرازوسین </vt:lpstr>
      <vt:lpstr>پرازوسین</vt:lpstr>
      <vt:lpstr>مراقبت های پرستاری در تجویز آنتاگونیستهای گیرنده های بتا آدرنرژیک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ANS</dc:title>
  <dc:creator>Dr. H. Mirkhani</dc:creator>
  <cp:lastModifiedBy>SURFACE</cp:lastModifiedBy>
  <cp:revision>146</cp:revision>
  <dcterms:created xsi:type="dcterms:W3CDTF">2007-10-01T19:49:23Z</dcterms:created>
  <dcterms:modified xsi:type="dcterms:W3CDTF">2026-05-19T17:16:46Z</dcterms:modified>
</cp:coreProperties>
</file>