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6" r:id="rId1"/>
    <p:sldMasterId id="2147483702" r:id="rId2"/>
    <p:sldMasterId id="2147483729" r:id="rId3"/>
    <p:sldMasterId id="2147483742" r:id="rId4"/>
    <p:sldMasterId id="2147483759" r:id="rId5"/>
    <p:sldMasterId id="2147483771" r:id="rId6"/>
    <p:sldMasterId id="2147483783" r:id="rId7"/>
    <p:sldMasterId id="2147483801" r:id="rId8"/>
  </p:sldMasterIdLst>
  <p:notesMasterIdLst>
    <p:notesMasterId r:id="rId43"/>
  </p:notesMasterIdLst>
  <p:sldIdLst>
    <p:sldId id="297" r:id="rId9"/>
    <p:sldId id="256" r:id="rId10"/>
    <p:sldId id="257" r:id="rId11"/>
    <p:sldId id="258" r:id="rId12"/>
    <p:sldId id="282" r:id="rId13"/>
    <p:sldId id="295" r:id="rId14"/>
    <p:sldId id="280" r:id="rId15"/>
    <p:sldId id="300" r:id="rId16"/>
    <p:sldId id="260" r:id="rId17"/>
    <p:sldId id="259" r:id="rId18"/>
    <p:sldId id="265" r:id="rId19"/>
    <p:sldId id="262" r:id="rId20"/>
    <p:sldId id="279" r:id="rId21"/>
    <p:sldId id="281" r:id="rId22"/>
    <p:sldId id="266" r:id="rId23"/>
    <p:sldId id="298" r:id="rId24"/>
    <p:sldId id="263" r:id="rId25"/>
    <p:sldId id="301" r:id="rId26"/>
    <p:sldId id="269" r:id="rId27"/>
    <p:sldId id="277" r:id="rId28"/>
    <p:sldId id="381" r:id="rId29"/>
    <p:sldId id="371" r:id="rId30"/>
    <p:sldId id="372" r:id="rId31"/>
    <p:sldId id="328" r:id="rId32"/>
    <p:sldId id="373" r:id="rId33"/>
    <p:sldId id="374" r:id="rId34"/>
    <p:sldId id="375" r:id="rId35"/>
    <p:sldId id="274" r:id="rId36"/>
    <p:sldId id="376" r:id="rId37"/>
    <p:sldId id="377" r:id="rId38"/>
    <p:sldId id="378" r:id="rId39"/>
    <p:sldId id="379" r:id="rId40"/>
    <p:sldId id="380" r:id="rId41"/>
    <p:sldId id="288" r:id="rId42"/>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FED8A0"/>
    <a:srgbClr val="FECBA0"/>
    <a:srgbClr val="EBDBB3"/>
    <a:srgbClr val="F0DA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80"/>
    <p:restoredTop sz="93090" autoAdjust="0"/>
  </p:normalViewPr>
  <p:slideViewPr>
    <p:cSldViewPr>
      <p:cViewPr varScale="1">
        <p:scale>
          <a:sx n="42" d="100"/>
          <a:sy n="42" d="100"/>
        </p:scale>
        <p:origin x="39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67DD954-C99C-42F1-9586-F7E8F76676C7}" type="datetimeFigureOut">
              <a:rPr lang="fa-IR" smtClean="0"/>
              <a:pPr/>
              <a:t>03/09/1447</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99B7970-0A52-4351-A433-9E0FEFE5435F}"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مفهوم</a:t>
            </a:r>
            <a:r>
              <a:rPr lang="fa-IR" sz="1200" kern="1200" baseline="0" dirty="0">
                <a:solidFill>
                  <a:schemeClr val="tx1"/>
                </a:solidFill>
                <a:latin typeface="+mn-lt"/>
                <a:ea typeface="+mn-ea"/>
                <a:cs typeface="+mn-cs"/>
              </a:rPr>
              <a:t> ایمنی از مدتها قبل حتی قبل از میلاد مسیح وجود داشته است. مورخین توسی داید را بهعنوان اولین فردی می شناسند که به ایمنی در برابر بیماری که طاعون نامیده بود اشاره کرده است.   </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مصونیت نسبت به سموم از زمان مهرداد ششم (حکومت 63 -121ق م) نزد ایرانیان  شناخته شده بود . این پادشاه نسبت به اطرافیان و حتی مادرش مشکوک بود و ترس از مسمومیت باعث گردید تا نامبرده در مورد انواع زهرها مطالعه نموده و در طی آزمایشات اطلاعات پزشکی بسیاری بدست آورد.او هر روز مقداری بسیار کم (زیر حد کشنده) سم ارسنیک را خورده و به تدریج به مقدار آن اضافه کرد تا جایی که توانست نسبت به مقادیر کشنده این سم مقاوم شود .او مدتها با دولت روم جنگید درآخرین جنگ برای آنکه اسیر رومیان نشود جامی لبالب از زهر را سر کشید ولی زهر بر او اثر نکرد .او به ناچار از یکی از سربازانش خواست تا اورا بکشد . بعد از آن معلومات پزشکی مهرداد مورد توجه  و استفاده فاتحان رومی قرار گرفت.</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99B7970-0A52-4351-A433-9E0FEFE5435F}" type="slidenum">
              <a:rPr lang="fa-IR" smtClean="0"/>
              <a:pPr/>
              <a:t>4</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CFF11172-0BF7-41C8-B4C3-044A237B39D7}"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913805" y="4343704"/>
            <a:ext cx="5030391" cy="4113892"/>
          </a:xfrm>
          <a:noFill/>
          <a:ln/>
        </p:spPr>
        <p:txBody>
          <a:bodyPr/>
          <a:lstStyle/>
          <a:p>
            <a:pPr algn="r" rtl="1">
              <a:buFont typeface="Arial" pitchFamily="34" charset="0"/>
              <a:buNone/>
            </a:pPr>
            <a:r>
              <a:rPr lang="fa-IR" sz="900" kern="1200" dirty="0">
                <a:solidFill>
                  <a:schemeClr val="tx1"/>
                </a:solidFill>
                <a:latin typeface="+mn-lt"/>
                <a:ea typeface="+mn-ea"/>
                <a:cs typeface="+mn-cs"/>
              </a:rPr>
              <a:t>جهت هر چه مطلوب تر ساختن ارتباطات سلولی موردنیاز جهت آغاز پاسخ های دفاعی اختصاصی، سلول های دفاعی در بافت های خاص به نام اعضای لنفاوی  تجمع یافته اند. عمده ترین سلول های موجود در این اعضا عبارتند از:لنفوسیت ها وماکروفاژ وسلول های دندریتیک. </a:t>
            </a:r>
            <a:endParaRPr lang="en-US" sz="900" dirty="0"/>
          </a:p>
          <a:p>
            <a:pPr algn="r" rtl="1">
              <a:buFont typeface="Arial" pitchFamily="34" charset="0"/>
              <a:buNone/>
            </a:pPr>
            <a:r>
              <a:rPr lang="fa-IR" sz="900" dirty="0"/>
              <a:t>تیموس(محل بلوغ لنفوسیت های</a:t>
            </a:r>
            <a:r>
              <a:rPr lang="en-US" sz="900" dirty="0"/>
              <a:t>T</a:t>
            </a:r>
            <a:r>
              <a:rPr lang="fa-IR" sz="900" dirty="0"/>
              <a:t> )مغز استخوان ( محل تولید سلول های خونی)لوزه ها گره های لنفاوی (محل بلوغ و استقرار گلبو ل های سفید)</a:t>
            </a:r>
          </a:p>
          <a:p>
            <a:pPr rtl="1"/>
            <a:r>
              <a:rPr lang="fa-IR" sz="900" kern="1200" dirty="0">
                <a:solidFill>
                  <a:schemeClr val="tx1"/>
                </a:solidFill>
                <a:latin typeface="+mn-lt"/>
                <a:ea typeface="+mn-ea"/>
                <a:cs typeface="+mn-cs"/>
              </a:rPr>
              <a:t>اعضای لنفاوی به دو دسته تقسیم می شوند:</a:t>
            </a:r>
            <a:endParaRPr lang="en-US" sz="900" kern="1200" dirty="0">
              <a:solidFill>
                <a:schemeClr val="tx1"/>
              </a:solidFill>
              <a:latin typeface="+mn-lt"/>
              <a:ea typeface="+mn-ea"/>
              <a:cs typeface="+mn-cs"/>
            </a:endParaRPr>
          </a:p>
          <a:p>
            <a:r>
              <a:rPr lang="fa-IR" sz="900" kern="1200" dirty="0">
                <a:solidFill>
                  <a:schemeClr val="tx1"/>
                </a:solidFill>
                <a:latin typeface="+mn-lt"/>
                <a:ea typeface="+mn-ea"/>
                <a:cs typeface="+mn-cs"/>
              </a:rPr>
              <a:t>اعضای لنفاوی اولیه یا مرکزی یا زایا ـ در این اعضاء تولید و بلوغ لنفوسیت ها رخ می دهد و سلولها تمام مشخصات (مانند انواع </a:t>
            </a:r>
            <a:r>
              <a:rPr lang="en-US" sz="900" kern="1200" dirty="0">
                <a:solidFill>
                  <a:schemeClr val="tx1"/>
                </a:solidFill>
                <a:latin typeface="+mn-lt"/>
                <a:ea typeface="+mn-ea"/>
                <a:cs typeface="+mn-cs"/>
              </a:rPr>
              <a:t>CD </a:t>
            </a:r>
            <a:r>
              <a:rPr lang="fa-IR" sz="900" kern="1200" dirty="0">
                <a:solidFill>
                  <a:schemeClr val="tx1"/>
                </a:solidFill>
                <a:latin typeface="+mn-lt"/>
                <a:ea typeface="+mn-ea"/>
                <a:cs typeface="+mn-cs"/>
              </a:rPr>
              <a:t> و </a:t>
            </a:r>
            <a:r>
              <a:rPr lang="fa-IR" sz="900" kern="1200" dirty="0" err="1">
                <a:solidFill>
                  <a:schemeClr val="tx1"/>
                </a:solidFill>
                <a:latin typeface="+mn-lt"/>
                <a:ea typeface="+mn-ea"/>
                <a:cs typeface="+mn-cs"/>
              </a:rPr>
              <a:t>رسپتورها</a:t>
            </a:r>
            <a:r>
              <a:rPr lang="fa-IR" sz="900" kern="1200" dirty="0">
                <a:solidFill>
                  <a:schemeClr val="tx1"/>
                </a:solidFill>
                <a:latin typeface="+mn-lt"/>
                <a:ea typeface="+mn-ea"/>
                <a:cs typeface="+mn-cs"/>
              </a:rPr>
              <a:t>)لازم برای آنتی ژن را کسب میکنند</a:t>
            </a:r>
          </a:p>
          <a:p>
            <a:r>
              <a:rPr lang="fa-IR" sz="900" kern="1200" dirty="0">
                <a:solidFill>
                  <a:schemeClr val="tx1"/>
                </a:solidFill>
                <a:latin typeface="+mn-lt"/>
                <a:ea typeface="+mn-ea"/>
                <a:cs typeface="+mn-cs"/>
              </a:rPr>
              <a:t>اعضای لنفاوی ثانویه یا محیطی ـ لنفوسیت ها پس از بلوغ، به این اعضا مهاجرت نموده و منتظر برخورد با عوامل بیگانه (نظیر آنتی ژن) می شوند. </a:t>
            </a:r>
            <a:endParaRPr lang="fa-IR" sz="900" dirty="0"/>
          </a:p>
          <a:p>
            <a:pPr algn="r" rtl="1">
              <a:buFont typeface="Arial" pitchFamily="34" charset="0"/>
              <a:buNone/>
            </a:pPr>
            <a:endParaRPr lang="en-US" sz="900" dirty="0"/>
          </a:p>
          <a:p>
            <a:pPr algn="r">
              <a:buFontTx/>
              <a:buChar char="-"/>
            </a:pPr>
            <a:endParaRPr lang="en-US" sz="900" dirty="0"/>
          </a:p>
          <a:p>
            <a:pPr algn="r"/>
            <a:endParaRPr lang="en-US" sz="900" dirty="0"/>
          </a:p>
          <a:p>
            <a:endParaRPr lang="fa-IR" sz="900" dirty="0"/>
          </a:p>
          <a:p>
            <a:endParaRPr lang="fa-IR" sz="9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123825" algn="l"/>
              </a:tabLst>
            </a:pPr>
            <a:r>
              <a:rPr lang="fa-IR" sz="1200" kern="1200" dirty="0">
                <a:solidFill>
                  <a:schemeClr val="tx1"/>
                </a:solidFill>
                <a:latin typeface="+mn-lt"/>
                <a:ea typeface="+mn-ea"/>
                <a:cs typeface="B Nazanin" pitchFamily="2" charset="-78"/>
              </a:rPr>
              <a:t>مغز استخوان، مشتمل بربافت نرمی است که درون بسیاری از استخوان های بدن حضور داشته و محل تشکیل تمام سلول های خونی می باشد. </a:t>
            </a:r>
            <a:r>
              <a:rPr lang="fa-IR" sz="1100" dirty="0">
                <a:cs typeface="B Nazanin" pitchFamily="2" charset="-78"/>
              </a:rPr>
              <a:t>مرکزتولید اکثررده های سلولی مختلف خونی می باشد. درمغزاستخوان </a:t>
            </a:r>
            <a:r>
              <a:rPr lang="en-US" sz="1100" dirty="0">
                <a:solidFill>
                  <a:schemeClr val="accent2"/>
                </a:solidFill>
                <a:cs typeface="B Nazanin" pitchFamily="2" charset="-78"/>
              </a:rPr>
              <a:t>Stem Cell</a:t>
            </a:r>
            <a:r>
              <a:rPr lang="fa-IR" sz="1100" dirty="0">
                <a:cs typeface="B Nazanin" pitchFamily="2" charset="-78"/>
              </a:rPr>
              <a:t> لنفوئید ها را می سازد . ازسلول اخیر </a:t>
            </a:r>
            <a:r>
              <a:rPr lang="fa-IR" sz="1100" dirty="0">
                <a:solidFill>
                  <a:schemeClr val="accent2"/>
                </a:solidFill>
                <a:cs typeface="B Nazanin" pitchFamily="2" charset="-78"/>
              </a:rPr>
              <a:t>سلول های </a:t>
            </a:r>
            <a:r>
              <a:rPr lang="en-US" sz="1100" dirty="0">
                <a:solidFill>
                  <a:schemeClr val="accent2"/>
                </a:solidFill>
                <a:cs typeface="B Nazanin" pitchFamily="2" charset="-78"/>
              </a:rPr>
              <a:t>T</a:t>
            </a:r>
            <a:r>
              <a:rPr lang="fa-IR" sz="1100" dirty="0">
                <a:solidFill>
                  <a:schemeClr val="accent2"/>
                </a:solidFill>
                <a:cs typeface="B Nazanin" pitchFamily="2" charset="-78"/>
              </a:rPr>
              <a:t> لمفوئید، </a:t>
            </a:r>
            <a:r>
              <a:rPr lang="en-US" sz="1100" dirty="0">
                <a:solidFill>
                  <a:schemeClr val="accent2"/>
                </a:solidFill>
                <a:cs typeface="B Nazanin" pitchFamily="2" charset="-78"/>
              </a:rPr>
              <a:t>B</a:t>
            </a:r>
            <a:r>
              <a:rPr lang="fa-IR" sz="1100" dirty="0">
                <a:solidFill>
                  <a:schemeClr val="accent2"/>
                </a:solidFill>
                <a:cs typeface="B Nazanin" pitchFamily="2" charset="-78"/>
              </a:rPr>
              <a:t> لمفوئید، </a:t>
            </a:r>
            <a:r>
              <a:rPr lang="en-US" sz="1100" dirty="0">
                <a:solidFill>
                  <a:schemeClr val="accent2"/>
                </a:solidFill>
                <a:cs typeface="B Nazanin" pitchFamily="2" charset="-78"/>
              </a:rPr>
              <a:t>NK Cell</a:t>
            </a:r>
            <a:r>
              <a:rPr lang="fa-IR" sz="1100" dirty="0">
                <a:solidFill>
                  <a:schemeClr val="accent2"/>
                </a:solidFill>
                <a:cs typeface="B Nazanin" pitchFamily="2" charset="-78"/>
              </a:rPr>
              <a:t> یا سلول های کشندۀ طبیعی </a:t>
            </a:r>
            <a:r>
              <a:rPr lang="fa-IR" sz="1100" dirty="0">
                <a:cs typeface="B Nazanin" pitchFamily="2" charset="-78"/>
              </a:rPr>
              <a:t>مشتق می شوند.</a:t>
            </a:r>
          </a:p>
          <a:p>
            <a:pPr>
              <a:tabLst>
                <a:tab pos="-123825" algn="l"/>
              </a:tabLst>
            </a:pPr>
            <a:r>
              <a:rPr lang="fa-IR" sz="1200" kern="1200" dirty="0">
                <a:solidFill>
                  <a:schemeClr val="tx1"/>
                </a:solidFill>
                <a:latin typeface="+mn-lt"/>
                <a:ea typeface="+mn-ea"/>
                <a:cs typeface="B Nazanin" pitchFamily="2" charset="-78"/>
              </a:rPr>
              <a:t>سلولهای داربستی و ماکروفاژهای مفز استخوان با تولید سایتو کاینهای خونساز موجب تکثیر و بلوغ سلولهای </a:t>
            </a:r>
            <a:r>
              <a:rPr lang="fa-IR" sz="1200" kern="1200">
                <a:solidFill>
                  <a:schemeClr val="tx1"/>
                </a:solidFill>
                <a:latin typeface="+mn-lt"/>
                <a:ea typeface="+mn-ea"/>
                <a:cs typeface="B Nazanin" pitchFamily="2" charset="-78"/>
              </a:rPr>
              <a:t>بنیادی میشوند</a:t>
            </a:r>
            <a:r>
              <a:rPr lang="fa-IR" sz="1200" kern="1200" dirty="0">
                <a:solidFill>
                  <a:schemeClr val="tx1"/>
                </a:solidFill>
                <a:latin typeface="+mn-lt"/>
                <a:ea typeface="+mn-ea"/>
                <a:cs typeface="B Nazanin" pitchFamily="2" charset="-78"/>
              </a:rPr>
              <a:t>.</a:t>
            </a:r>
            <a:endParaRPr lang="fa-IR" sz="1100" dirty="0">
              <a:cs typeface="B Nazanin" pitchFamily="2" charset="-78"/>
            </a:endParaRPr>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20</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err="1">
                <a:solidFill>
                  <a:schemeClr val="tx1"/>
                </a:solidFill>
                <a:latin typeface="+mn-lt"/>
                <a:ea typeface="+mn-ea"/>
                <a:cs typeface="+mn-cs"/>
              </a:rPr>
              <a:t>تیموس</a:t>
            </a:r>
            <a:r>
              <a:rPr lang="fa-IR" sz="1200" kern="1200" dirty="0">
                <a:solidFill>
                  <a:schemeClr val="tx1"/>
                </a:solidFill>
                <a:latin typeface="+mn-lt"/>
                <a:ea typeface="+mn-ea"/>
                <a:cs typeface="+mn-cs"/>
              </a:rPr>
              <a:t>، در مقابل </a:t>
            </a:r>
            <a:r>
              <a:rPr lang="fa-IR" sz="1200" kern="1200" dirty="0" err="1">
                <a:solidFill>
                  <a:schemeClr val="tx1"/>
                </a:solidFill>
                <a:latin typeface="+mn-lt"/>
                <a:ea typeface="+mn-ea"/>
                <a:cs typeface="+mn-cs"/>
              </a:rPr>
              <a:t>آئورت</a:t>
            </a:r>
            <a:r>
              <a:rPr lang="fa-IR" sz="1200" kern="1200" dirty="0">
                <a:solidFill>
                  <a:schemeClr val="tx1"/>
                </a:solidFill>
                <a:latin typeface="+mn-lt"/>
                <a:ea typeface="+mn-ea"/>
                <a:cs typeface="+mn-cs"/>
              </a:rPr>
              <a:t> از انتهای تیروئید تا روی قلب کشیده شده است.</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err="1">
                <a:solidFill>
                  <a:schemeClr val="tx1"/>
                </a:solidFill>
                <a:latin typeface="+mn-lt"/>
                <a:ea typeface="+mn-ea"/>
                <a:cs typeface="+mn-cs"/>
              </a:rPr>
              <a:t>تیموس</a:t>
            </a:r>
            <a:r>
              <a:rPr lang="fa-IR" sz="1200" kern="1200" dirty="0">
                <a:solidFill>
                  <a:schemeClr val="tx1"/>
                </a:solidFill>
                <a:latin typeface="+mn-lt"/>
                <a:ea typeface="+mn-ea"/>
                <a:cs typeface="+mn-cs"/>
              </a:rPr>
              <a:t> واجد دو </a:t>
            </a:r>
            <a:r>
              <a:rPr lang="fa-IR" sz="1200" kern="1200" dirty="0" err="1">
                <a:solidFill>
                  <a:schemeClr val="tx1"/>
                </a:solidFill>
                <a:latin typeface="+mn-lt"/>
                <a:ea typeface="+mn-ea"/>
                <a:cs typeface="+mn-cs"/>
              </a:rPr>
              <a:t>لوب</a:t>
            </a:r>
            <a:r>
              <a:rPr lang="fa-IR" sz="1200" kern="1200" dirty="0">
                <a:solidFill>
                  <a:schemeClr val="tx1"/>
                </a:solidFill>
                <a:latin typeface="+mn-lt"/>
                <a:ea typeface="+mn-ea"/>
                <a:cs typeface="+mn-cs"/>
              </a:rPr>
              <a:t> راست و چپ است که توسط بافت </a:t>
            </a:r>
            <a:r>
              <a:rPr lang="fa-IR" sz="1200" kern="1200" dirty="0" err="1">
                <a:solidFill>
                  <a:schemeClr val="tx1"/>
                </a:solidFill>
                <a:latin typeface="+mn-lt"/>
                <a:ea typeface="+mn-ea"/>
                <a:cs typeface="+mn-cs"/>
              </a:rPr>
              <a:t>همبندی</a:t>
            </a:r>
            <a:r>
              <a:rPr lang="fa-IR" sz="1200" kern="1200" dirty="0">
                <a:solidFill>
                  <a:schemeClr val="tx1"/>
                </a:solidFill>
                <a:latin typeface="+mn-lt"/>
                <a:ea typeface="+mn-ea"/>
                <a:cs typeface="+mn-cs"/>
              </a:rPr>
              <a:t> به یکدیگر متصل شده </a:t>
            </a:r>
            <a:r>
              <a:rPr lang="fa-IR" sz="1200" kern="1200" dirty="0" err="1">
                <a:solidFill>
                  <a:schemeClr val="tx1"/>
                </a:solidFill>
                <a:latin typeface="+mn-lt"/>
                <a:ea typeface="+mn-ea"/>
                <a:cs typeface="+mn-cs"/>
              </a:rPr>
              <a:t>اند</a:t>
            </a:r>
            <a:r>
              <a:rPr lang="fa-IR" sz="1200" kern="1200" dirty="0">
                <a:solidFill>
                  <a:schemeClr val="tx1"/>
                </a:solidFill>
                <a:latin typeface="+mn-lt"/>
                <a:ea typeface="+mn-ea"/>
                <a:cs typeface="+mn-cs"/>
              </a:rPr>
              <a:t>. اطراف </a:t>
            </a:r>
            <a:r>
              <a:rPr lang="fa-IR" sz="1200" kern="1200" dirty="0" err="1">
                <a:solidFill>
                  <a:schemeClr val="tx1"/>
                </a:solidFill>
                <a:latin typeface="+mn-lt"/>
                <a:ea typeface="+mn-ea"/>
                <a:cs typeface="+mn-cs"/>
              </a:rPr>
              <a:t>تیموس</a:t>
            </a:r>
            <a:r>
              <a:rPr lang="fa-IR" sz="1200" kern="1200" dirty="0">
                <a:solidFill>
                  <a:schemeClr val="tx1"/>
                </a:solidFill>
                <a:latin typeface="+mn-lt"/>
                <a:ea typeface="+mn-ea"/>
                <a:cs typeface="+mn-cs"/>
              </a:rPr>
              <a:t> را کپسول ظریفی از بافت </a:t>
            </a:r>
            <a:r>
              <a:rPr lang="fa-IR" sz="1200" kern="1200" dirty="0" err="1">
                <a:solidFill>
                  <a:schemeClr val="tx1"/>
                </a:solidFill>
                <a:latin typeface="+mn-lt"/>
                <a:ea typeface="+mn-ea"/>
                <a:cs typeface="+mn-cs"/>
              </a:rPr>
              <a:t>همبندی</a:t>
            </a:r>
            <a:r>
              <a:rPr lang="fa-IR" sz="1200" kern="1200" dirty="0">
                <a:solidFill>
                  <a:schemeClr val="tx1"/>
                </a:solidFill>
                <a:latin typeface="+mn-lt"/>
                <a:ea typeface="+mn-ea"/>
                <a:cs typeface="+mn-cs"/>
              </a:rPr>
              <a:t> احاطه کرده که از این کپسول، تیغه های متعددی جدا شده و به درون </a:t>
            </a:r>
            <a:r>
              <a:rPr lang="fa-IR" sz="1200" kern="1200" dirty="0" err="1">
                <a:solidFill>
                  <a:schemeClr val="tx1"/>
                </a:solidFill>
                <a:latin typeface="+mn-lt"/>
                <a:ea typeface="+mn-ea"/>
                <a:cs typeface="+mn-cs"/>
              </a:rPr>
              <a:t>تیموس</a:t>
            </a:r>
            <a:r>
              <a:rPr lang="fa-IR" sz="1200" kern="1200" dirty="0">
                <a:solidFill>
                  <a:schemeClr val="tx1"/>
                </a:solidFill>
                <a:latin typeface="+mn-lt"/>
                <a:ea typeface="+mn-ea"/>
                <a:cs typeface="+mn-cs"/>
              </a:rPr>
              <a:t> امتداد می یابند، هر </a:t>
            </a:r>
            <a:r>
              <a:rPr lang="fa-IR" sz="1200" kern="1200" dirty="0" err="1">
                <a:solidFill>
                  <a:schemeClr val="tx1"/>
                </a:solidFill>
                <a:latin typeface="+mn-lt"/>
                <a:ea typeface="+mn-ea"/>
                <a:cs typeface="+mn-cs"/>
              </a:rPr>
              <a:t>لوب</a:t>
            </a:r>
            <a:r>
              <a:rPr lang="fa-IR" sz="1200" kern="1200" dirty="0">
                <a:solidFill>
                  <a:schemeClr val="tx1"/>
                </a:solidFill>
                <a:latin typeface="+mn-lt"/>
                <a:ea typeface="+mn-ea"/>
                <a:cs typeface="+mn-cs"/>
              </a:rPr>
              <a:t>، به وسیله این تیغه های </a:t>
            </a:r>
            <a:r>
              <a:rPr lang="fa-IR" sz="1200" kern="1200" dirty="0" err="1">
                <a:solidFill>
                  <a:schemeClr val="tx1"/>
                </a:solidFill>
                <a:latin typeface="+mn-lt"/>
                <a:ea typeface="+mn-ea"/>
                <a:cs typeface="+mn-cs"/>
              </a:rPr>
              <a:t>فیبروزه</a:t>
            </a:r>
            <a:r>
              <a:rPr lang="fa-IR" sz="1200" kern="1200" dirty="0">
                <a:solidFill>
                  <a:schemeClr val="tx1"/>
                </a:solidFill>
                <a:latin typeface="+mn-lt"/>
                <a:ea typeface="+mn-ea"/>
                <a:cs typeface="+mn-cs"/>
              </a:rPr>
              <a:t>، به </a:t>
            </a:r>
            <a:r>
              <a:rPr lang="fa-IR" sz="1200" kern="1200" dirty="0" err="1">
                <a:solidFill>
                  <a:schemeClr val="tx1"/>
                </a:solidFill>
                <a:latin typeface="+mn-lt"/>
                <a:ea typeface="+mn-ea"/>
                <a:cs typeface="+mn-cs"/>
              </a:rPr>
              <a:t>لبول</a:t>
            </a:r>
            <a:r>
              <a:rPr lang="fa-IR" sz="1200" kern="1200" dirty="0">
                <a:solidFill>
                  <a:schemeClr val="tx1"/>
                </a:solidFill>
                <a:latin typeface="+mn-lt"/>
                <a:ea typeface="+mn-ea"/>
                <a:cs typeface="+mn-cs"/>
              </a:rPr>
              <a:t> های متعددی تقسیم می شود که هر </a:t>
            </a:r>
            <a:r>
              <a:rPr lang="fa-IR" sz="1200" kern="1200" dirty="0" err="1">
                <a:solidFill>
                  <a:schemeClr val="tx1"/>
                </a:solidFill>
                <a:latin typeface="+mn-lt"/>
                <a:ea typeface="+mn-ea"/>
                <a:cs typeface="+mn-cs"/>
              </a:rPr>
              <a:t>لبول</a:t>
            </a:r>
            <a:r>
              <a:rPr lang="fa-IR" sz="1200" kern="1200" dirty="0">
                <a:solidFill>
                  <a:schemeClr val="tx1"/>
                </a:solidFill>
                <a:latin typeface="+mn-lt"/>
                <a:ea typeface="+mn-ea"/>
                <a:cs typeface="+mn-cs"/>
              </a:rPr>
              <a:t> مشتمل بر یک قسمت قشری یا کورتکس و یک قسمت مرکزی به نام </a:t>
            </a:r>
            <a:r>
              <a:rPr lang="fa-IR" sz="1200" kern="1200" dirty="0" err="1">
                <a:solidFill>
                  <a:schemeClr val="tx1"/>
                </a:solidFill>
                <a:latin typeface="+mn-lt"/>
                <a:ea typeface="+mn-ea"/>
                <a:cs typeface="+mn-cs"/>
              </a:rPr>
              <a:t>مدولا</a:t>
            </a:r>
            <a:r>
              <a:rPr lang="fa-IR" sz="1200" kern="1200" dirty="0">
                <a:solidFill>
                  <a:schemeClr val="tx1"/>
                </a:solidFill>
                <a:latin typeface="+mn-lt"/>
                <a:ea typeface="+mn-ea"/>
                <a:cs typeface="+mn-cs"/>
              </a:rPr>
              <a:t> می باشد.</a:t>
            </a:r>
            <a:endParaRPr lang="fa-IR"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fa-IR" sz="1200" kern="1200" dirty="0">
              <a:solidFill>
                <a:schemeClr val="tx1"/>
              </a:solidFill>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599B7970-0A52-4351-A433-9E0FEFE5435F}" type="slidenum">
              <a:rPr lang="fa-IR" smtClean="0"/>
              <a:pPr/>
              <a:t>21</a:t>
            </a:fld>
            <a:endParaRPr lang="fa-IR"/>
          </a:p>
        </p:txBody>
      </p:sp>
    </p:spTree>
    <p:extLst>
      <p:ext uri="{BB962C8B-B14F-4D97-AF65-F5344CB8AC3E}">
        <p14:creationId xmlns:p14="http://schemas.microsoft.com/office/powerpoint/2010/main" val="1928035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1"/>
            <a:r>
              <a:rPr lang="fa-IR" sz="1200" kern="1200" dirty="0">
                <a:solidFill>
                  <a:schemeClr val="tx1"/>
                </a:solidFill>
                <a:latin typeface="+mn-lt"/>
                <a:ea typeface="+mn-ea"/>
                <a:cs typeface="+mn-cs"/>
              </a:rPr>
              <a:t>گره ها یا عقده های لنفی اندام های </a:t>
            </a:r>
            <a:r>
              <a:rPr lang="fa-IR" sz="1200" kern="1200" dirty="0" err="1">
                <a:solidFill>
                  <a:schemeClr val="tx1"/>
                </a:solidFill>
                <a:latin typeface="+mn-lt"/>
                <a:ea typeface="+mn-ea"/>
                <a:cs typeface="+mn-cs"/>
              </a:rPr>
              <a:t>لوبیایی</a:t>
            </a:r>
            <a:r>
              <a:rPr lang="fa-IR" sz="1200" kern="1200" dirty="0">
                <a:solidFill>
                  <a:schemeClr val="tx1"/>
                </a:solidFill>
                <a:latin typeface="+mn-lt"/>
                <a:ea typeface="+mn-ea"/>
                <a:cs typeface="+mn-cs"/>
              </a:rPr>
              <a:t> شکل کپسول داری هستند که در طول رگ های لنفاوی </a:t>
            </a:r>
            <a:r>
              <a:rPr lang="fa-IR" sz="1200" kern="1200" dirty="0" err="1">
                <a:solidFill>
                  <a:schemeClr val="tx1"/>
                </a:solidFill>
                <a:latin typeface="+mn-lt"/>
                <a:ea typeface="+mn-ea"/>
                <a:cs typeface="+mn-cs"/>
              </a:rPr>
              <a:t>سراسز</a:t>
            </a:r>
            <a:r>
              <a:rPr lang="fa-IR" sz="1200" kern="1200" dirty="0">
                <a:solidFill>
                  <a:schemeClr val="tx1"/>
                </a:solidFill>
                <a:latin typeface="+mn-lt"/>
                <a:ea typeface="+mn-ea"/>
                <a:cs typeface="+mn-cs"/>
              </a:rPr>
              <a:t> بدن واقع شده </a:t>
            </a:r>
            <a:r>
              <a:rPr lang="fa-IR" sz="1200" kern="1200" dirty="0" err="1">
                <a:solidFill>
                  <a:schemeClr val="tx1"/>
                </a:solidFill>
                <a:latin typeface="+mn-lt"/>
                <a:ea typeface="+mn-ea"/>
                <a:cs typeface="+mn-cs"/>
              </a:rPr>
              <a:t>اند</a:t>
            </a:r>
            <a:r>
              <a:rPr lang="fa-IR" sz="1200" kern="1200" dirty="0">
                <a:solidFill>
                  <a:schemeClr val="tx1"/>
                </a:solidFill>
                <a:latin typeface="+mn-lt"/>
                <a:ea typeface="+mn-ea"/>
                <a:cs typeface="+mn-cs"/>
              </a:rPr>
              <a:t>. اندازه آنها از چند میلی متر تا بیش از دو سانتی متر متغیر است. تمام لنف حاصل از مایع بافتی حداقل از یک </a:t>
            </a:r>
            <a:r>
              <a:rPr lang="fa-IR" sz="1200" kern="1200" dirty="0" err="1">
                <a:solidFill>
                  <a:schemeClr val="tx1"/>
                </a:solidFill>
                <a:latin typeface="+mn-lt"/>
                <a:ea typeface="+mn-ea"/>
                <a:cs typeface="+mn-cs"/>
              </a:rPr>
              <a:t>عقده،فیلتر</a:t>
            </a:r>
            <a:r>
              <a:rPr lang="fa-IR" sz="1200" kern="1200" dirty="0">
                <a:solidFill>
                  <a:schemeClr val="tx1"/>
                </a:solidFill>
                <a:latin typeface="+mn-lt"/>
                <a:ea typeface="+mn-ea"/>
                <a:cs typeface="+mn-cs"/>
              </a:rPr>
              <a:t> شده </a:t>
            </a:r>
            <a:r>
              <a:rPr lang="fa-IR" sz="1200" kern="1200" dirty="0" err="1">
                <a:solidFill>
                  <a:schemeClr val="tx1"/>
                </a:solidFill>
                <a:latin typeface="+mn-lt"/>
                <a:ea typeface="+mn-ea"/>
                <a:cs typeface="+mn-cs"/>
              </a:rPr>
              <a:t>وسپس</a:t>
            </a:r>
            <a:r>
              <a:rPr lang="fa-IR" sz="1200" kern="1200" dirty="0">
                <a:solidFill>
                  <a:schemeClr val="tx1"/>
                </a:solidFill>
                <a:latin typeface="+mn-lt"/>
                <a:ea typeface="+mn-ea"/>
                <a:cs typeface="+mn-cs"/>
              </a:rPr>
              <a:t> به دستگاه گردش خون باز می گردد. عقده های لنفی مجموعه ای از فیلترهای ردیف شده ای می باشند که در دفاع بدن بر علیه میکروارگانیسمها و سلولهای توموری اهمیت دارند.</a:t>
            </a:r>
            <a:endParaRPr lang="en-US" sz="1200" kern="1200" dirty="0">
              <a:solidFill>
                <a:schemeClr val="tx1"/>
              </a:solidFill>
              <a:latin typeface="+mn-lt"/>
              <a:ea typeface="+mn-ea"/>
              <a:cs typeface="+mn-cs"/>
            </a:endParaRPr>
          </a:p>
          <a:p>
            <a:endParaRPr lang="fa-IR"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23</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878765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عقده ها در زیر بغل </a:t>
            </a:r>
            <a:r>
              <a:rPr lang="fa-IR" sz="1200" kern="1200" dirty="0" err="1">
                <a:solidFill>
                  <a:schemeClr val="tx1"/>
                </a:solidFill>
                <a:latin typeface="+mn-lt"/>
                <a:ea typeface="+mn-ea"/>
                <a:cs typeface="+mn-cs"/>
              </a:rPr>
              <a:t>وکشاله</a:t>
            </a:r>
            <a:r>
              <a:rPr lang="fa-IR" sz="1200" kern="1200" dirty="0">
                <a:solidFill>
                  <a:schemeClr val="tx1"/>
                </a:solidFill>
                <a:latin typeface="+mn-lt"/>
                <a:ea typeface="+mn-ea"/>
                <a:cs typeface="+mn-cs"/>
              </a:rPr>
              <a:t> ران در طول عروق بزرگ گردن </a:t>
            </a:r>
            <a:r>
              <a:rPr lang="fa-IR" sz="1200" kern="1200" dirty="0" err="1">
                <a:solidFill>
                  <a:schemeClr val="tx1"/>
                </a:solidFill>
                <a:latin typeface="+mn-lt"/>
                <a:ea typeface="+mn-ea"/>
                <a:cs typeface="+mn-cs"/>
              </a:rPr>
              <a:t>وبه</a:t>
            </a:r>
            <a:r>
              <a:rPr lang="fa-IR" sz="1200" kern="1200" dirty="0">
                <a:solidFill>
                  <a:schemeClr val="tx1"/>
                </a:solidFill>
                <a:latin typeface="+mn-lt"/>
                <a:ea typeface="+mn-ea"/>
                <a:cs typeface="+mn-cs"/>
              </a:rPr>
              <a:t> تعداد زیاد در قفسه سینه </a:t>
            </a:r>
            <a:r>
              <a:rPr lang="fa-IR" sz="1200" kern="1200" dirty="0" err="1">
                <a:solidFill>
                  <a:schemeClr val="tx1"/>
                </a:solidFill>
                <a:latin typeface="+mn-lt"/>
                <a:ea typeface="+mn-ea"/>
                <a:cs typeface="+mn-cs"/>
              </a:rPr>
              <a:t>وشکم</a:t>
            </a:r>
            <a:r>
              <a:rPr lang="fa-IR" sz="1200" kern="1200" dirty="0">
                <a:solidFill>
                  <a:schemeClr val="tx1"/>
                </a:solidFill>
                <a:latin typeface="+mn-lt"/>
                <a:ea typeface="+mn-ea"/>
                <a:cs typeface="+mn-cs"/>
              </a:rPr>
              <a:t> بخصوص در </a:t>
            </a:r>
            <a:r>
              <a:rPr lang="fa-IR" sz="1200" kern="1200" dirty="0" err="1">
                <a:solidFill>
                  <a:schemeClr val="tx1"/>
                </a:solidFill>
                <a:latin typeface="+mn-lt"/>
                <a:ea typeface="+mn-ea"/>
                <a:cs typeface="+mn-cs"/>
              </a:rPr>
              <a:t>مزانتر</a:t>
            </a:r>
            <a:r>
              <a:rPr lang="fa-IR" sz="1200" kern="1200" dirty="0">
                <a:solidFill>
                  <a:schemeClr val="tx1"/>
                </a:solidFill>
                <a:latin typeface="+mn-lt"/>
                <a:ea typeface="+mn-ea"/>
                <a:cs typeface="+mn-cs"/>
              </a:rPr>
              <a:t> وجود دارند . </a:t>
            </a:r>
            <a:r>
              <a:rPr lang="fa-IR" sz="1200" kern="1200" dirty="0" err="1">
                <a:solidFill>
                  <a:schemeClr val="tx1"/>
                </a:solidFill>
                <a:latin typeface="+mn-lt"/>
                <a:ea typeface="+mn-ea"/>
                <a:cs typeface="+mn-cs"/>
              </a:rPr>
              <a:t>مویرگهای</a:t>
            </a:r>
            <a:r>
              <a:rPr lang="fa-IR" sz="1200" kern="1200" dirty="0">
                <a:solidFill>
                  <a:schemeClr val="tx1"/>
                </a:solidFill>
                <a:latin typeface="+mn-lt"/>
                <a:ea typeface="+mn-ea"/>
                <a:cs typeface="+mn-cs"/>
              </a:rPr>
              <a:t> لنفاوی به عروق لنفاوی کوچک تخلیه می شوند که قبل از اینکه به جریان خون بریزند حداقل از یک عقده لنفی می گذرند. عروق لنفی که لنف را به عقده لنفی حمل می کنند عروق آوران (</a:t>
            </a:r>
            <a:r>
              <a:rPr lang="en-US" sz="1200" kern="1200" dirty="0">
                <a:solidFill>
                  <a:schemeClr val="tx1"/>
                </a:solidFill>
                <a:latin typeface="+mn-lt"/>
                <a:ea typeface="+mn-ea"/>
                <a:cs typeface="+mn-cs"/>
              </a:rPr>
              <a:t>afferent vessels</a:t>
            </a:r>
            <a:r>
              <a:rPr lang="fa-IR" sz="1200" kern="1200" dirty="0">
                <a:solidFill>
                  <a:schemeClr val="tx1"/>
                </a:solidFill>
                <a:latin typeface="+mn-lt"/>
                <a:ea typeface="+mn-ea"/>
                <a:cs typeface="+mn-cs"/>
              </a:rPr>
              <a:t>) نامیده می شوند </a:t>
            </a:r>
            <a:r>
              <a:rPr lang="fa-IR" sz="1200" kern="1200" dirty="0" err="1">
                <a:solidFill>
                  <a:schemeClr val="tx1"/>
                </a:solidFill>
                <a:latin typeface="+mn-lt"/>
                <a:ea typeface="+mn-ea"/>
                <a:cs typeface="+mn-cs"/>
              </a:rPr>
              <a:t>وآنها</a:t>
            </a:r>
            <a:r>
              <a:rPr lang="fa-IR" sz="1200" kern="1200" dirty="0">
                <a:solidFill>
                  <a:schemeClr val="tx1"/>
                </a:solidFill>
                <a:latin typeface="+mn-lt"/>
                <a:ea typeface="+mn-ea"/>
                <a:cs typeface="+mn-cs"/>
              </a:rPr>
              <a:t> که لنف را از آن دور می کنند عروق </a:t>
            </a:r>
            <a:r>
              <a:rPr lang="fa-IR" sz="1200" kern="1200" dirty="0" err="1">
                <a:solidFill>
                  <a:schemeClr val="tx1"/>
                </a:solidFill>
                <a:latin typeface="+mn-lt"/>
                <a:ea typeface="+mn-ea"/>
                <a:cs typeface="+mn-cs"/>
              </a:rPr>
              <a:t>وابران</a:t>
            </a:r>
            <a:r>
              <a:rPr lang="fa-IR" sz="1200" kern="1200" dirty="0">
                <a:solidFill>
                  <a:schemeClr val="tx1"/>
                </a:solidFill>
                <a:latin typeface="+mn-lt"/>
                <a:ea typeface="+mn-ea"/>
                <a:cs typeface="+mn-cs"/>
              </a:rPr>
              <a:t> (</a:t>
            </a:r>
            <a:r>
              <a:rPr lang="en-US" sz="1200" kern="1200" dirty="0">
                <a:solidFill>
                  <a:schemeClr val="tx1"/>
                </a:solidFill>
                <a:latin typeface="+mn-lt"/>
                <a:ea typeface="+mn-ea"/>
                <a:cs typeface="+mn-cs"/>
              </a:rPr>
              <a:t>efferent vessels</a:t>
            </a:r>
            <a:r>
              <a:rPr lang="fa-IR" sz="1200" kern="1200" dirty="0">
                <a:solidFill>
                  <a:schemeClr val="tx1"/>
                </a:solidFill>
                <a:latin typeface="+mn-lt"/>
                <a:ea typeface="+mn-ea"/>
                <a:cs typeface="+mn-cs"/>
              </a:rPr>
              <a:t>) نامیده می شوند</a:t>
            </a:r>
            <a:endParaRPr lang="en-US" sz="1200" kern="1200" dirty="0">
              <a:solidFill>
                <a:schemeClr val="tx1"/>
              </a:solidFill>
              <a:latin typeface="+mn-lt"/>
              <a:ea typeface="+mn-ea"/>
              <a:cs typeface="+mn-cs"/>
            </a:endParaRPr>
          </a:p>
          <a:p>
            <a:r>
              <a:rPr lang="en-US" dirty="0"/>
              <a:t>HEV</a:t>
            </a:r>
            <a:r>
              <a:rPr lang="fa-IR" baseline="0" dirty="0"/>
              <a:t> وریدچه هایی هستند که محل مهاجرت لنفوسیتها از خون به استرومای غده لنفی یا یافتهای لنفی مخاطی است و توسط سلولهای اندوتلیال برجسته مفروش شده اند. با بیان  مولکولهای چسبنده باعث اتصال سلولهای </a:t>
            </a:r>
            <a:r>
              <a:rPr lang="en-US" baseline="0" dirty="0"/>
              <a:t>T</a:t>
            </a:r>
            <a:r>
              <a:rPr lang="fa-IR" baseline="0" dirty="0"/>
              <a:t> بکر می شوند.</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24</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1"/>
            <a:r>
              <a:rPr lang="fa-IR" sz="1200" kern="1200" dirty="0">
                <a:solidFill>
                  <a:schemeClr val="tx1"/>
                </a:solidFill>
                <a:latin typeface="+mn-lt"/>
                <a:ea typeface="+mn-ea"/>
                <a:cs typeface="+mn-cs"/>
              </a:rPr>
              <a:t>طحال بزرگترین توده لنفی منفرد بدن و تخم مرغی شکل و عضو اصلی جهت شکل گیری پاسخ ایمنی علیه آنتی ژن </a:t>
            </a:r>
            <a:r>
              <a:rPr lang="fa-IR" sz="1200" kern="1200" dirty="0" err="1">
                <a:solidFill>
                  <a:schemeClr val="tx1"/>
                </a:solidFill>
                <a:latin typeface="+mn-lt"/>
                <a:ea typeface="+mn-ea"/>
                <a:cs typeface="+mn-cs"/>
              </a:rPr>
              <a:t>هایی</a:t>
            </a:r>
            <a:r>
              <a:rPr lang="fa-IR" sz="1200" kern="1200" dirty="0">
                <a:solidFill>
                  <a:schemeClr val="tx1"/>
                </a:solidFill>
                <a:latin typeface="+mn-lt"/>
                <a:ea typeface="+mn-ea"/>
                <a:cs typeface="+mn-cs"/>
              </a:rPr>
              <a:t> است که توسط خون حمل می شوند. در افراد بالغ وزن این عضو حدود 150 گرم است و در ربع فوقانی و چپ شکم واقع شده است . طحال نقش دفاعی مهمی در مقابل </a:t>
            </a:r>
            <a:r>
              <a:rPr lang="fa-IR" sz="1200" kern="1200" dirty="0" err="1">
                <a:solidFill>
                  <a:schemeClr val="tx1"/>
                </a:solidFill>
                <a:latin typeface="+mn-lt"/>
                <a:ea typeface="+mn-ea"/>
                <a:cs typeface="+mn-cs"/>
              </a:rPr>
              <a:t>میکروارگانیسمهایی</a:t>
            </a:r>
            <a:r>
              <a:rPr lang="fa-IR" sz="1200" kern="1200" dirty="0">
                <a:solidFill>
                  <a:schemeClr val="tx1"/>
                </a:solidFill>
                <a:latin typeface="+mn-lt"/>
                <a:ea typeface="+mn-ea"/>
                <a:cs typeface="+mn-cs"/>
              </a:rPr>
              <a:t> که به جریان خون نفوذ می کنند بازی نموده , صافی خون </a:t>
            </a:r>
            <a:r>
              <a:rPr lang="fa-IR" sz="1200" kern="1200" dirty="0" err="1">
                <a:solidFill>
                  <a:schemeClr val="tx1"/>
                </a:solidFill>
                <a:latin typeface="+mn-lt"/>
                <a:ea typeface="+mn-ea"/>
                <a:cs typeface="+mn-cs"/>
              </a:rPr>
              <a:t>واندام</a:t>
            </a:r>
            <a:r>
              <a:rPr lang="fa-IR" sz="1200" kern="1200" dirty="0">
                <a:solidFill>
                  <a:schemeClr val="tx1"/>
                </a:solidFill>
                <a:latin typeface="+mn-lt"/>
                <a:ea typeface="+mn-ea"/>
                <a:cs typeface="+mn-cs"/>
              </a:rPr>
              <a:t> آنتی بادی ساز مهم بحساب می آید .همچنین محل تخریب بسیاری از گلبولهای قرمز نیز می باشد.</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در سطح </a:t>
            </a:r>
            <a:r>
              <a:rPr lang="fa-IR" sz="1200" kern="1200" dirty="0" err="1">
                <a:solidFill>
                  <a:schemeClr val="tx1"/>
                </a:solidFill>
                <a:latin typeface="+mn-lt"/>
                <a:ea typeface="+mn-ea"/>
                <a:cs typeface="+mn-cs"/>
              </a:rPr>
              <a:t>برشی</a:t>
            </a:r>
            <a:r>
              <a:rPr lang="fa-IR" sz="1200" kern="1200" dirty="0">
                <a:solidFill>
                  <a:schemeClr val="tx1"/>
                </a:solidFill>
                <a:latin typeface="+mn-lt"/>
                <a:ea typeface="+mn-ea"/>
                <a:cs typeface="+mn-cs"/>
              </a:rPr>
              <a:t> از طحال نقاط سفیدی را در </a:t>
            </a:r>
            <a:r>
              <a:rPr lang="fa-IR" sz="1200" kern="1200" dirty="0" err="1">
                <a:solidFill>
                  <a:schemeClr val="tx1"/>
                </a:solidFill>
                <a:latin typeface="+mn-lt"/>
                <a:ea typeface="+mn-ea"/>
                <a:cs typeface="+mn-cs"/>
              </a:rPr>
              <a:t>پارانشیم</a:t>
            </a:r>
            <a:r>
              <a:rPr lang="fa-IR" sz="1200" kern="1200" dirty="0">
                <a:solidFill>
                  <a:schemeClr val="tx1"/>
                </a:solidFill>
                <a:latin typeface="+mn-lt"/>
                <a:ea typeface="+mn-ea"/>
                <a:cs typeface="+mn-cs"/>
              </a:rPr>
              <a:t> می توان مشاهده کرد که درون </a:t>
            </a:r>
            <a:r>
              <a:rPr lang="fa-IR" sz="1200" kern="1200" dirty="0" err="1">
                <a:solidFill>
                  <a:schemeClr val="tx1"/>
                </a:solidFill>
                <a:latin typeface="+mn-lt"/>
                <a:ea typeface="+mn-ea"/>
                <a:cs typeface="+mn-cs"/>
              </a:rPr>
              <a:t>پولپ</a:t>
            </a:r>
            <a:r>
              <a:rPr lang="fa-IR" sz="1200" kern="1200" dirty="0">
                <a:solidFill>
                  <a:schemeClr val="tx1"/>
                </a:solidFill>
                <a:latin typeface="+mn-lt"/>
                <a:ea typeface="+mn-ea"/>
                <a:cs typeface="+mn-cs"/>
              </a:rPr>
              <a:t> قرمز قرار </a:t>
            </a:r>
            <a:r>
              <a:rPr lang="fa-IR" sz="1200" kern="1200" dirty="0" err="1">
                <a:solidFill>
                  <a:schemeClr val="tx1"/>
                </a:solidFill>
                <a:latin typeface="+mn-lt"/>
                <a:ea typeface="+mn-ea"/>
                <a:cs typeface="+mn-cs"/>
              </a:rPr>
              <a:t>دارند.برخلاف</a:t>
            </a:r>
            <a:r>
              <a:rPr lang="fa-IR" sz="1200" kern="1200" dirty="0">
                <a:solidFill>
                  <a:schemeClr val="tx1"/>
                </a:solidFill>
                <a:latin typeface="+mn-lt"/>
                <a:ea typeface="+mn-ea"/>
                <a:cs typeface="+mn-cs"/>
              </a:rPr>
              <a:t> گره های لنفاوی، طحال فاقد رگ های لنفاوی </a:t>
            </a:r>
            <a:r>
              <a:rPr lang="fa-IR" sz="1200" kern="1200" dirty="0" err="1">
                <a:solidFill>
                  <a:schemeClr val="tx1"/>
                </a:solidFill>
                <a:latin typeface="+mn-lt"/>
                <a:ea typeface="+mn-ea"/>
                <a:cs typeface="+mn-cs"/>
              </a:rPr>
              <a:t>آوارن</a:t>
            </a:r>
            <a:r>
              <a:rPr lang="fa-IR" sz="1200" kern="1200" dirty="0">
                <a:solidFill>
                  <a:schemeClr val="tx1"/>
                </a:solidFill>
                <a:latin typeface="+mn-lt"/>
                <a:ea typeface="+mn-ea"/>
                <a:cs typeface="+mn-cs"/>
              </a:rPr>
              <a:t> است.  در این نواحی غلافی از سلولهای لنفاوی دور </a:t>
            </a:r>
            <a:r>
              <a:rPr lang="fa-IR" sz="1200" kern="1200" dirty="0" err="1">
                <a:solidFill>
                  <a:schemeClr val="tx1"/>
                </a:solidFill>
                <a:latin typeface="+mn-lt"/>
                <a:ea typeface="+mn-ea"/>
                <a:cs typeface="+mn-cs"/>
              </a:rPr>
              <a:t>آرتریولی</a:t>
            </a:r>
            <a:r>
              <a:rPr lang="fa-IR" sz="1200" kern="1200" dirty="0">
                <a:solidFill>
                  <a:schemeClr val="tx1"/>
                </a:solidFill>
                <a:latin typeface="+mn-lt"/>
                <a:ea typeface="+mn-ea"/>
                <a:cs typeface="+mn-cs"/>
              </a:rPr>
              <a:t> پوشانده است که به آن</a:t>
            </a:r>
            <a:endParaRPr lang="en-US" sz="1200" kern="1200" dirty="0">
              <a:solidFill>
                <a:schemeClr val="tx1"/>
              </a:solidFill>
              <a:latin typeface="+mn-lt"/>
              <a:ea typeface="+mn-ea"/>
              <a:cs typeface="+mn-cs"/>
            </a:endParaRPr>
          </a:p>
          <a:p>
            <a:pPr rtl="1"/>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26</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756905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latin typeface="Times New Roman" panose="02020603050405020304" pitchFamily="18" charset="0"/>
              </a:rPr>
              <a:t>Periarteriolar Lymphoid Sheath)</a:t>
            </a:r>
            <a:endParaRPr lang="en-US" dirty="0"/>
          </a:p>
        </p:txBody>
      </p:sp>
      <p:sp>
        <p:nvSpPr>
          <p:cNvPr id="4" name="Slide Number Placeholder 3"/>
          <p:cNvSpPr>
            <a:spLocks noGrp="1"/>
          </p:cNvSpPr>
          <p:nvPr>
            <p:ph type="sldNum" sz="quarter" idx="5"/>
          </p:nvPr>
        </p:nvSpPr>
        <p:spPr/>
        <p:txBody>
          <a:bodyPr/>
          <a:lstStyle/>
          <a:p>
            <a:fld id="{599B7970-0A52-4351-A433-9E0FEFE5435F}" type="slidenum">
              <a:rPr lang="fa-IR" smtClean="0"/>
              <a:pPr/>
              <a:t>27</a:t>
            </a:fld>
            <a:endParaRPr lang="fa-IR"/>
          </a:p>
        </p:txBody>
      </p:sp>
    </p:spTree>
    <p:extLst>
      <p:ext uri="{BB962C8B-B14F-4D97-AF65-F5344CB8AC3E}">
        <p14:creationId xmlns:p14="http://schemas.microsoft.com/office/powerpoint/2010/main" val="1732923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pPr>
            <a:r>
              <a:rPr lang="fa-IR" sz="1100" b="0" dirty="0"/>
              <a:t>طحال </a:t>
            </a:r>
            <a:r>
              <a:rPr lang="en-US" sz="1100" b="0" dirty="0"/>
              <a:t>Spleen </a:t>
            </a:r>
            <a:r>
              <a:rPr lang="fa-IR" sz="1100" b="0" dirty="0"/>
              <a:t> :</a:t>
            </a:r>
          </a:p>
          <a:p>
            <a:pPr>
              <a:lnSpc>
                <a:spcPct val="90000"/>
              </a:lnSpc>
            </a:pPr>
            <a:r>
              <a:rPr lang="fa-IR" sz="1100" b="0" dirty="0"/>
              <a:t>بزرگترین ارگان لنفاوی ثانویه است که سر راه گردش خون وجود دارد ودارای دو قسمت است :</a:t>
            </a:r>
          </a:p>
          <a:p>
            <a:pPr>
              <a:lnSpc>
                <a:spcPct val="90000"/>
              </a:lnSpc>
            </a:pPr>
            <a:r>
              <a:rPr lang="fa-IR" sz="1100" b="0" dirty="0"/>
              <a:t>1- پولپ سفید</a:t>
            </a:r>
            <a:r>
              <a:rPr lang="en-US" sz="1100" b="0" dirty="0"/>
              <a:t> White </a:t>
            </a:r>
            <a:r>
              <a:rPr lang="en-US" sz="1100" b="0" dirty="0" err="1"/>
              <a:t>Pulpe</a:t>
            </a:r>
            <a:r>
              <a:rPr lang="en-US" sz="1100" b="0" dirty="0"/>
              <a:t> </a:t>
            </a:r>
            <a:r>
              <a:rPr lang="fa-IR" sz="1100" b="0" dirty="0"/>
              <a:t>    2- پولپ قرمز </a:t>
            </a:r>
            <a:r>
              <a:rPr lang="en-US" sz="1100" b="0" dirty="0"/>
              <a:t>Red </a:t>
            </a:r>
            <a:r>
              <a:rPr lang="en-US" sz="1100" b="0" dirty="0" err="1"/>
              <a:t>Pulpe</a:t>
            </a:r>
            <a:r>
              <a:rPr lang="fa-IR" sz="1100" b="0" dirty="0"/>
              <a:t> </a:t>
            </a:r>
          </a:p>
          <a:p>
            <a:pPr>
              <a:lnSpc>
                <a:spcPct val="90000"/>
              </a:lnSpc>
            </a:pPr>
            <a:r>
              <a:rPr lang="fa-IR" sz="1100" b="0" dirty="0"/>
              <a:t>سطح طحال ازبافت همبندی سختی پوشیده شده است که ترابکولاهایی از آن منشعب می شوند وبه داخل طحال وارد می شوند وآن را به لوبول های متعددی تقسیم می کنند . کمربند لنفوسیتی درپولپ سفید قرارگرفته و فولیکول های اولیه در این قسمت هستند . طحال دراین قسمت آنتی ژن را شناسایی کرده وعرضه می نماید (پولچ سفید).</a:t>
            </a:r>
          </a:p>
          <a:p>
            <a:pPr>
              <a:lnSpc>
                <a:spcPct val="90000"/>
              </a:lnSpc>
            </a:pPr>
            <a:r>
              <a:rPr lang="fa-IR" sz="1100" b="0" dirty="0"/>
              <a:t>درپولپ قرمز سینوس های خونی ، الیاف رتیکولی ، گلبول های قرمز و ماکروفاژها قراردارند . اگرآنتی ژن برای باراول وارد شود توسط ماکروفاژها گرفته می شوند واگربرای باردوم وارد شوند توسط دندریتیک سل ها گرفتارمیشوند . درصورت اخیربرای آنتی ژن ،آنتی بادی موجود است. اگرآنتی ژن غیرمحلول باشد بین الیاف های رتیکولی گیرمی کند ، مثل ابتلا به لیشمانیا یا ناهنجاری های گلبول های قرمز که موجب بزرگی طحال می شود</a:t>
            </a:r>
            <a:r>
              <a:rPr lang="en-US" sz="1100" b="0" dirty="0"/>
              <a:t> </a:t>
            </a:r>
          </a:p>
          <a:p>
            <a:pPr>
              <a:lnSpc>
                <a:spcPct val="80000"/>
              </a:lnSpc>
            </a:pPr>
            <a:r>
              <a:rPr lang="fa-IR" sz="1100" b="0" dirty="0"/>
              <a:t>طحال دارای دو سیستم گردش خونی است : باز  و  بسته </a:t>
            </a:r>
          </a:p>
          <a:p>
            <a:pPr>
              <a:lnSpc>
                <a:spcPct val="80000"/>
              </a:lnSpc>
            </a:pPr>
            <a:r>
              <a:rPr lang="fa-IR" sz="1100" b="0" dirty="0"/>
              <a:t>گردش خونی باز زمانی به کارمی رود که آنتی ژن درسرراه ازطحال عبورکند. </a:t>
            </a:r>
          </a:p>
          <a:p>
            <a:pPr>
              <a:lnSpc>
                <a:spcPct val="80000"/>
              </a:lnSpc>
            </a:pPr>
            <a:r>
              <a:rPr lang="fa-IR" sz="1100" b="0" dirty="0"/>
              <a:t>طحال بطورکلی دارای فعالیت های زیر است : </a:t>
            </a:r>
          </a:p>
          <a:p>
            <a:pPr>
              <a:lnSpc>
                <a:spcPct val="80000"/>
              </a:lnSpc>
            </a:pPr>
            <a:r>
              <a:rPr lang="fa-IR" sz="1100" b="0" dirty="0"/>
              <a:t>1- محل عمدۀ تولید آنتی بادی</a:t>
            </a:r>
          </a:p>
          <a:p>
            <a:pPr>
              <a:lnSpc>
                <a:spcPct val="80000"/>
              </a:lnSpc>
            </a:pPr>
            <a:r>
              <a:rPr lang="fa-IR" sz="1100" b="0" dirty="0"/>
              <a:t>2- محل عمده برای شناسایی و عرضۀ آنتی ژن ، تولید پاسخ با همکاری لنفوسیت های </a:t>
            </a:r>
            <a:r>
              <a:rPr lang="en-US" sz="1100" b="0" dirty="0"/>
              <a:t>B</a:t>
            </a:r>
            <a:r>
              <a:rPr lang="fa-IR" sz="1100" b="0" dirty="0"/>
              <a:t> و</a:t>
            </a:r>
            <a:r>
              <a:rPr lang="en-US" sz="1100" b="0" dirty="0"/>
              <a:t>T</a:t>
            </a:r>
            <a:r>
              <a:rPr lang="fa-IR" sz="1100" b="0" dirty="0"/>
              <a:t> وماکروفاژها</a:t>
            </a:r>
          </a:p>
          <a:p>
            <a:pPr>
              <a:lnSpc>
                <a:spcPct val="80000"/>
              </a:lnSpc>
            </a:pPr>
            <a:r>
              <a:rPr lang="fa-IR" sz="1100" b="0" dirty="0"/>
              <a:t>محلی برای جذب مجدد آهن ناشی ازانهدام </a:t>
            </a:r>
            <a:r>
              <a:rPr lang="en-US" sz="1100" b="0" dirty="0"/>
              <a:t>RBC</a:t>
            </a:r>
            <a:r>
              <a:rPr lang="fa-IR" sz="1100" b="0" dirty="0"/>
              <a:t>ها </a:t>
            </a:r>
          </a:p>
          <a:p>
            <a:pPr>
              <a:lnSpc>
                <a:spcPct val="80000"/>
              </a:lnSpc>
            </a:pPr>
            <a:r>
              <a:rPr lang="fa-IR" sz="1100" b="0" dirty="0"/>
              <a:t>محل انهدام لنفوسیت های پیر و گلبول های قرمزپیر و لکوسیت های پیر </a:t>
            </a:r>
          </a:p>
          <a:p>
            <a:pPr>
              <a:lnSpc>
                <a:spcPct val="80000"/>
              </a:lnSpc>
            </a:pPr>
            <a:r>
              <a:rPr lang="fa-IR" sz="1100" b="0" dirty="0"/>
              <a:t>احتمالاً هورمون هایی تولید می کند برای زمانی که مغزاستخوان ازکاربیفتد تا نقش خون سازی را به عهده بگیرد</a:t>
            </a:r>
          </a:p>
          <a:p>
            <a:pPr>
              <a:lnSpc>
                <a:spcPct val="80000"/>
              </a:lnSpc>
            </a:pPr>
            <a:r>
              <a:rPr lang="fa-IR" sz="1100" b="0" dirty="0"/>
              <a:t>جذب قطرات چربی ، بطوری که درافراد دیابتیک که هیپرلیپیدمی داشته باشند قطرات توسط ماکروفاژها برداشته شده وماکروفاژهای طحالی در اینگونه موارد حاوی قطرات چربی هستند.</a:t>
            </a:r>
          </a:p>
          <a:p>
            <a:pPr>
              <a:lnSpc>
                <a:spcPct val="80000"/>
              </a:lnSpc>
            </a:pPr>
            <a:r>
              <a:rPr lang="fa-IR" sz="1100" b="0" dirty="0"/>
              <a:t>آپاندیس بعنوان ارگان لنفاوی ثانویه وعقدۀ لنفاوی گوارشی است ومحل تجمع گرانولوسیت ها و لنفوسیت ها می باشد.</a:t>
            </a:r>
            <a:r>
              <a:rPr lang="en-US" sz="1100" b="0" dirty="0"/>
              <a:t> </a:t>
            </a:r>
          </a:p>
          <a:p>
            <a:endParaRPr lang="fa-IR" sz="1100" b="0"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28</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t>تمام </a:t>
            </a:r>
            <a:r>
              <a:rPr lang="fa-IR" dirty="0" err="1"/>
              <a:t>سدهای</a:t>
            </a:r>
            <a:r>
              <a:rPr lang="fa-IR" dirty="0"/>
              <a:t> </a:t>
            </a:r>
            <a:r>
              <a:rPr lang="fa-IR" dirty="0" err="1"/>
              <a:t>اپیتلیال</a:t>
            </a:r>
            <a:r>
              <a:rPr lang="fa-IR" dirty="0"/>
              <a:t> بدن مانند پوست، مخاط گوارشی و برونش ها دارای سیستم گره های لنفی، ساختارهای </a:t>
            </a:r>
            <a:r>
              <a:rPr lang="fa-IR" dirty="0" err="1"/>
              <a:t>غیرکپسولی</a:t>
            </a:r>
            <a:r>
              <a:rPr lang="fa-IR" dirty="0"/>
              <a:t> و سلول های ایمنی پراکنده هستند که باعث ایجاد پاسخ ایمنی در برابر پاتوژن های وارد شده از طریق این سطوح می شوند. اجزای سیستم ایمنی مخاط برونش  ها و دستگاه گوارش را </a:t>
            </a:r>
            <a:r>
              <a:rPr lang="en-US" dirty="0"/>
              <a:t>MALT</a:t>
            </a:r>
            <a:r>
              <a:rPr lang="fa-IR" dirty="0"/>
              <a:t> بافت لنفاوی وابسته به مخاط می نامند که در پاسخ های ایمنی در برابر میکروبها و آنتی ژنهای خوراکی و استنشاقی نقش دارند</a:t>
            </a:r>
            <a:endParaRPr lang="en-US" dirty="0"/>
          </a:p>
          <a:p>
            <a:endParaRPr lang="en-US" dirty="0"/>
          </a:p>
        </p:txBody>
      </p:sp>
      <p:sp>
        <p:nvSpPr>
          <p:cNvPr id="4" name="Slide Number Placeholder 3"/>
          <p:cNvSpPr>
            <a:spLocks noGrp="1"/>
          </p:cNvSpPr>
          <p:nvPr>
            <p:ph type="sldNum" sz="quarter" idx="5"/>
          </p:nvPr>
        </p:nvSpPr>
        <p:spPr/>
        <p:txBody>
          <a:bodyPr/>
          <a:lstStyle/>
          <a:p>
            <a:fld id="{599B7970-0A52-4351-A433-9E0FEFE5435F}" type="slidenum">
              <a:rPr lang="fa-IR" smtClean="0"/>
              <a:pPr/>
              <a:t>31</a:t>
            </a:fld>
            <a:endParaRPr lang="fa-IR"/>
          </a:p>
        </p:txBody>
      </p:sp>
    </p:spTree>
    <p:extLst>
      <p:ext uri="{BB962C8B-B14F-4D97-AF65-F5344CB8AC3E}">
        <p14:creationId xmlns:p14="http://schemas.microsoft.com/office/powerpoint/2010/main" val="4065724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t>لامینا پروپریا لایه ای از بافت همبند</a:t>
            </a:r>
            <a:r>
              <a:rPr lang="fa-IR" baseline="0" dirty="0"/>
              <a:t> در زیر اپی تلیوم بافت مخاطی مانند روده ها و مجاری هوایی است و محلی است که سلولهای دندریتیک لنفوسیت و ماست سل و ماکروفاژ پاسخ ایمنی در برابر پاتوژن را ایجاد می کند.</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32</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699699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a:t>ایمنولوژی</a:t>
            </a:r>
            <a:r>
              <a:rPr lang="fa-IR" baseline="0" dirty="0"/>
              <a:t> در شکل جدید خود یک علم تجربی است. </a:t>
            </a:r>
            <a:r>
              <a:rPr lang="fa-IR" dirty="0"/>
              <a:t>از نظر تاریخی اولین نمونه اشکار تکامل ایمنولوژی بصورت یک روش تجربی، واکسیناسیون موفق جنر</a:t>
            </a:r>
            <a:r>
              <a:rPr lang="fa-IR" baseline="0" dirty="0"/>
              <a:t> در مقابل ابله است و واکسیناسیون موثرترین روش برای جلوگیری از عفونتها باقی ماند</a:t>
            </a:r>
          </a:p>
          <a:p>
            <a:r>
              <a:rPr lang="fa-IR" baseline="0" dirty="0"/>
              <a:t>لویی پاستور اولین کسی بود که واکسن ضعیف شده هاری به یک پسربچه ای که با سگ هاری گاز گرفته شده بود تزریق کرد و موفق شد </a:t>
            </a:r>
            <a:endParaRPr lang="fa-IR" dirty="0"/>
          </a:p>
        </p:txBody>
      </p:sp>
      <p:sp>
        <p:nvSpPr>
          <p:cNvPr id="4" name="Slide Number Placeholder 3"/>
          <p:cNvSpPr>
            <a:spLocks noGrp="1"/>
          </p:cNvSpPr>
          <p:nvPr>
            <p:ph type="sldNum" sz="quarter" idx="10"/>
          </p:nvPr>
        </p:nvSpPr>
        <p:spPr/>
        <p:txBody>
          <a:bodyPr/>
          <a:lstStyle/>
          <a:p>
            <a:fld id="{599B7970-0A52-4351-A433-9E0FEFE5435F}" type="slidenum">
              <a:rPr lang="fa-IR" smtClean="0"/>
              <a:pPr/>
              <a:t>5</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8</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a:t>دستگاه ایمنی بدن مانند سایر دستگاههای</a:t>
            </a:r>
            <a:r>
              <a:rPr lang="fa-IR" baseline="0" dirty="0"/>
              <a:t> بدن مختص به اعضای خاصی نیست. این سیستم مشتمل بر تعدادی اعضا و سلولهاست.</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9</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dirty="0">
                <a:cs typeface="B Nazanin" pitchFamily="2" charset="-78"/>
              </a:rPr>
              <a:t>بعنوان مثال، پوست و مخاطات از حیث تنوع و فراوانی سلولهای ایمنی غنی تر می باشند و بافت چربی و عضله فاقد بسیاری از سلولهای ایمنی است و مغز به دلیل عملکرد ویژه حیاتی خود واجد سدی است که مانع دخول بسیاری از سلولها میشود.</a:t>
            </a:r>
            <a:endParaRPr lang="fa-IR" dirty="0"/>
          </a:p>
        </p:txBody>
      </p:sp>
      <p:sp>
        <p:nvSpPr>
          <p:cNvPr id="4" name="Slide Number Placeholder 3"/>
          <p:cNvSpPr>
            <a:spLocks noGrp="1"/>
          </p:cNvSpPr>
          <p:nvPr>
            <p:ph type="sldNum" sz="quarter" idx="10"/>
          </p:nvPr>
        </p:nvSpPr>
        <p:spPr/>
        <p:txBody>
          <a:bodyPr/>
          <a:lstStyle/>
          <a:p>
            <a:fld id="{599B7970-0A52-4351-A433-9E0FEFE5435F}" type="slidenum">
              <a:rPr lang="fa-IR" smtClean="0"/>
              <a:pPr/>
              <a:t>10</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dirty="0">
                <a:cs typeface="B Nazanin" pitchFamily="2" charset="-78"/>
              </a:rPr>
              <a:t>تمامی سلولهای ایمنی در مغزاستخوان و از یک سلول ریشه ایی چند قوه ایی  </a:t>
            </a:r>
            <a:r>
              <a:rPr lang="en-CA" sz="1100" kern="1200" dirty="0" err="1">
                <a:solidFill>
                  <a:schemeClr val="tx1"/>
                </a:solidFill>
                <a:latin typeface="+mn-lt"/>
                <a:ea typeface="+mn-ea"/>
                <a:cs typeface="+mn-cs"/>
              </a:rPr>
              <a:t>pluripotent</a:t>
            </a:r>
            <a:r>
              <a:rPr lang="en-CA" sz="1100" kern="1200" dirty="0">
                <a:solidFill>
                  <a:schemeClr val="tx1"/>
                </a:solidFill>
                <a:latin typeface="+mn-lt"/>
                <a:ea typeface="+mn-ea"/>
                <a:cs typeface="+mn-cs"/>
              </a:rPr>
              <a:t> stem cell</a:t>
            </a:r>
            <a:r>
              <a:rPr lang="fa-IR" sz="1100" kern="1200" dirty="0">
                <a:solidFill>
                  <a:schemeClr val="tx1"/>
                </a:solidFill>
                <a:latin typeface="+mn-lt"/>
                <a:ea typeface="+mn-ea"/>
                <a:cs typeface="+mn-cs"/>
              </a:rPr>
              <a:t> </a:t>
            </a:r>
            <a:r>
              <a:rPr lang="fa-IR" sz="1200" dirty="0">
                <a:cs typeface="B Nazanin" pitchFamily="2" charset="-78"/>
              </a:rPr>
              <a:t>ساخته می شوند.</a:t>
            </a:r>
          </a:p>
          <a:p>
            <a:r>
              <a:rPr lang="fa-IR" sz="1200" dirty="0">
                <a:cs typeface="B Nazanin" pitchFamily="2" charset="-78"/>
              </a:rPr>
              <a:t>این سلول تمایز یافته و به دونوع  سلول پیشساز تبدیل می شود</a:t>
            </a:r>
          </a:p>
          <a:p>
            <a:r>
              <a:rPr lang="en-CA" sz="1200" dirty="0">
                <a:latin typeface="Cambria" pitchFamily="18" charset="0"/>
                <a:cs typeface="B Nazanin" pitchFamily="2" charset="-78"/>
              </a:rPr>
              <a:t>Common lymphoid progenitor</a:t>
            </a:r>
            <a:r>
              <a:rPr lang="fa-IR" sz="1200" dirty="0">
                <a:latin typeface="Cambria" pitchFamily="18" charset="0"/>
                <a:cs typeface="B Nazanin" pitchFamily="2" charset="-78"/>
              </a:rPr>
              <a:t> که به لنفوسیتهای </a:t>
            </a:r>
            <a:r>
              <a:rPr lang="en-CA" sz="1200" dirty="0">
                <a:latin typeface="Cambria" pitchFamily="18" charset="0"/>
                <a:cs typeface="B Nazanin" pitchFamily="2" charset="-78"/>
              </a:rPr>
              <a:t>T </a:t>
            </a:r>
            <a:r>
              <a:rPr lang="fa-IR" sz="1200" dirty="0">
                <a:latin typeface="Cambria" pitchFamily="18" charset="0"/>
                <a:cs typeface="B Nazanin" pitchFamily="2" charset="-78"/>
              </a:rPr>
              <a:t>,لنفوسیتهای </a:t>
            </a:r>
            <a:r>
              <a:rPr lang="en-CA" sz="1200" dirty="0">
                <a:latin typeface="Cambria" pitchFamily="18" charset="0"/>
                <a:cs typeface="B Nazanin" pitchFamily="2" charset="-78"/>
              </a:rPr>
              <a:t>B</a:t>
            </a:r>
            <a:r>
              <a:rPr lang="fa-IR" sz="1200" dirty="0">
                <a:latin typeface="Cambria" pitchFamily="18" charset="0"/>
                <a:cs typeface="B Nazanin" pitchFamily="2" charset="-78"/>
              </a:rPr>
              <a:t> و سلولهای </a:t>
            </a:r>
            <a:r>
              <a:rPr lang="en-US" sz="1200" dirty="0">
                <a:latin typeface="Cambria" pitchFamily="18" charset="0"/>
                <a:cs typeface="B Nazanin" pitchFamily="2" charset="-78"/>
              </a:rPr>
              <a:t>NK</a:t>
            </a:r>
            <a:r>
              <a:rPr lang="fa-IR" sz="1200" dirty="0">
                <a:latin typeface="Cambria" pitchFamily="18" charset="0"/>
                <a:cs typeface="B Nazanin" pitchFamily="2" charset="-78"/>
              </a:rPr>
              <a:t>تبدیل می شوند .</a:t>
            </a:r>
            <a:endParaRPr lang="en-US" sz="1200" dirty="0">
              <a:latin typeface="Cambria" pitchFamily="18" charset="0"/>
              <a:cs typeface="B Nazanin" pitchFamily="2" charset="-78"/>
            </a:endParaRPr>
          </a:p>
          <a:p>
            <a:r>
              <a:rPr lang="en-CA" sz="1200" dirty="0">
                <a:latin typeface="Cambria" pitchFamily="18" charset="0"/>
                <a:cs typeface="B Nazanin" pitchFamily="2" charset="-78"/>
              </a:rPr>
              <a:t>Common myeloid progenitor</a:t>
            </a:r>
            <a:r>
              <a:rPr lang="fa-IR" sz="1200" dirty="0">
                <a:latin typeface="Cambria" pitchFamily="18" charset="0"/>
                <a:cs typeface="B Nazanin" pitchFamily="2" charset="-78"/>
              </a:rPr>
              <a:t> که به اریتروسیتها,پلاکتها,بازوفیل ها ,ماست سلها,ائوزینوفیل ,نوتروفیل ,منوسیت ,ماکروفاژ و سلولهای دندریتیک تبدیل می شوند.</a:t>
            </a:r>
            <a:endParaRPr lang="en-US" sz="1200" dirty="0">
              <a:latin typeface="Cambria" pitchFamily="18" charset="0"/>
              <a:cs typeface="B Nazanin" pitchFamily="2" charset="-78"/>
            </a:endParaRPr>
          </a:p>
          <a:p>
            <a:endParaRPr lang="fa-IR" dirty="0"/>
          </a:p>
        </p:txBody>
      </p:sp>
      <p:sp>
        <p:nvSpPr>
          <p:cNvPr id="4" name="Slide Number Placeholder 3"/>
          <p:cNvSpPr>
            <a:spLocks noGrp="1"/>
          </p:cNvSpPr>
          <p:nvPr>
            <p:ph type="sldNum" sz="quarter" idx="10"/>
          </p:nvPr>
        </p:nvSpPr>
        <p:spPr/>
        <p:txBody>
          <a:bodyPr/>
          <a:lstStyle/>
          <a:p>
            <a:fld id="{599B7970-0A52-4351-A433-9E0FEFE5435F}" type="slidenum">
              <a:rPr lang="fa-IR" smtClean="0"/>
              <a:pPr/>
              <a:t>11</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a:cs typeface="B Nazanin" pitchFamily="2" charset="-78"/>
              </a:rPr>
              <a:t>لکوسیتها مهمترین سلولهای سیستم ایمنی هستند.</a:t>
            </a:r>
          </a:p>
          <a:p>
            <a:r>
              <a:rPr lang="fa-IR" sz="1200" kern="1200" dirty="0">
                <a:solidFill>
                  <a:schemeClr val="tx1"/>
                </a:solidFill>
                <a:latin typeface="+mn-lt"/>
                <a:ea typeface="+mn-ea"/>
                <a:cs typeface="+mn-cs"/>
              </a:rPr>
              <a:t>هسته گرانولوسیت  دو یا تعداد بیشتری لوب دارد</a:t>
            </a:r>
            <a:r>
              <a:rPr lang="en-US" sz="1200" kern="1200" dirty="0">
                <a:solidFill>
                  <a:schemeClr val="tx1"/>
                </a:solidFill>
                <a:latin typeface="+mn-lt"/>
                <a:ea typeface="+mn-ea"/>
                <a:cs typeface="+mn-cs"/>
              </a:rPr>
              <a:t>. </a:t>
            </a:r>
            <a:r>
              <a:rPr lang="fa-IR" sz="1200" kern="1200" dirty="0">
                <a:solidFill>
                  <a:schemeClr val="tx1"/>
                </a:solidFill>
                <a:latin typeface="+mn-lt"/>
                <a:ea typeface="+mn-ea"/>
                <a:cs typeface="+mn-cs"/>
              </a:rPr>
              <a:t>کلیه گرانولوسیت ها قدرت تکثیرنداشته و طول عمری درحدود چند روز دارند.آنها از طریق آپوپتوز  در بافت همبند می میرند</a:t>
            </a:r>
          </a:p>
          <a:p>
            <a:r>
              <a:rPr lang="fa-IR" sz="1200" kern="1200" dirty="0">
                <a:solidFill>
                  <a:schemeClr val="tx1"/>
                </a:solidFill>
                <a:latin typeface="+mn-lt"/>
                <a:ea typeface="+mn-ea"/>
                <a:cs typeface="+mn-cs"/>
              </a:rPr>
              <a:t> ائوزینوفیل ها دارای گرانولهای اختصاصی هستند که با رنگ اسیدی بنام ائوزین رنگ می گیرند .ائوزینوفیل ها سلول اصلی در مبارزه با  انگلها هستند گرانولهای اختصاصی بازوفیل با ماده رنگی قلیایی رنگ می گیرند. گرانولهای اختصاصی بازوفیل ها حاوی هیستامین  و هپارین هستند</a:t>
            </a:r>
            <a:endParaRPr lang="fa-IR" dirty="0"/>
          </a:p>
        </p:txBody>
      </p:sp>
      <p:sp>
        <p:nvSpPr>
          <p:cNvPr id="4" name="Slide Number Placeholder 3"/>
          <p:cNvSpPr>
            <a:spLocks noGrp="1"/>
          </p:cNvSpPr>
          <p:nvPr>
            <p:ph type="sldNum" sz="quarter" idx="10"/>
          </p:nvPr>
        </p:nvSpPr>
        <p:spPr/>
        <p:txBody>
          <a:bodyPr/>
          <a:lstStyle/>
          <a:p>
            <a:fld id="{599B7970-0A52-4351-A433-9E0FEFE5435F}" type="slidenum">
              <a:rPr lang="fa-IR" smtClean="0"/>
              <a:pPr/>
              <a:t>12</a:t>
            </a:fld>
            <a:endParaRPr lang="fa-IR"/>
          </a:p>
        </p:txBody>
      </p:sp>
    </p:spTree>
    <p:extLst>
      <p:ext uri="{BB962C8B-B14F-4D97-AF65-F5344CB8AC3E}">
        <p14:creationId xmlns:p14="http://schemas.microsoft.com/office/powerpoint/2010/main" val="4013432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سلولهای دندریتیک قویترین سلولهای عرضه کننده آنتی ژن هستند.این سلولها را به خاطر برخورداری از زوائد بلند سیتوپلاسمی (مانند سلولهای عصبی), سلولهای دندریتیک نامیده اند. سلولهای دندریتیک در جریان خون به میزان کم ودر  بافتهای لنفاوی به وفور حضور دارند. سلولهای دندریتیک آنتی ژن را پرورده و به سلولهای </a:t>
            </a:r>
            <a:r>
              <a:rPr lang="en-US" sz="1200" kern="1200" dirty="0" err="1">
                <a:solidFill>
                  <a:schemeClr val="tx1"/>
                </a:solidFill>
                <a:latin typeface="+mn-lt"/>
                <a:ea typeface="+mn-ea"/>
                <a:cs typeface="+mn-cs"/>
              </a:rPr>
              <a:t>Th</a:t>
            </a:r>
            <a:r>
              <a:rPr lang="fa-IR" sz="1200" kern="1200" dirty="0">
                <a:solidFill>
                  <a:schemeClr val="tx1"/>
                </a:solidFill>
                <a:latin typeface="+mn-lt"/>
                <a:ea typeface="+mn-ea"/>
                <a:cs typeface="+mn-cs"/>
              </a:rPr>
              <a:t> عرضه میکنند .سلولهای دندریتیک موجود در اپی درم پوست و غشاهای مخاطی سلولهای لانگرهانس نام  دارند. </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599B7970-0A52-4351-A433-9E0FEFE5435F}" type="slidenum">
              <a:rPr lang="fa-IR" smtClean="0"/>
              <a:pPr/>
              <a:t>17</a:t>
            </a:fld>
            <a:endParaRPr lang="fa-IR"/>
          </a:p>
        </p:txBody>
      </p:sp>
    </p:spTree>
    <p:extLst>
      <p:ext uri="{BB962C8B-B14F-4D97-AF65-F5344CB8AC3E}">
        <p14:creationId xmlns:p14="http://schemas.microsoft.com/office/powerpoint/2010/main" val="1803657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0B101E3-5BB5-43D1-91D1-30842581AA1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18</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fa-I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1585240395"/>
      </p:ext>
    </p:extLst>
  </p:cSld>
  <p:clrMapOvr>
    <a:masterClrMapping/>
  </p:clrMapOvr>
  <p:transition spd="med">
    <p:strips dir="ru"/>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33110971-9ED5-429D-BDB8-E6B58DF149E1}" type="slidenum">
              <a:rPr lang="en-US"/>
              <a:pPr/>
              <a:t>‹#›</a:t>
            </a:fld>
            <a:endParaRPr lang="en-US"/>
          </a:p>
        </p:txBody>
      </p:sp>
    </p:spTree>
    <p:extLst>
      <p:ext uri="{BB962C8B-B14F-4D97-AF65-F5344CB8AC3E}">
        <p14:creationId xmlns:p14="http://schemas.microsoft.com/office/powerpoint/2010/main" val="266397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endParaRPr lang="fa-I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34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a:xfrm>
            <a:off x="609600" y="6245225"/>
            <a:ext cx="19812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1981200" cy="476250"/>
          </a:xfrm>
        </p:spPr>
        <p:txBody>
          <a:bodyPr/>
          <a:lstStyle>
            <a:lvl1pPr>
              <a:defRPr/>
            </a:lvl1pPr>
          </a:lstStyle>
          <a:p>
            <a:fld id="{20067B42-76AB-40C4-BDFE-0B38BA565D52}" type="slidenum">
              <a:rPr lang="ar-SA"/>
              <a:pPr/>
              <a:t>‹#›</a:t>
            </a:fld>
            <a:endParaRPr lang="en-US"/>
          </a:p>
        </p:txBody>
      </p:sp>
    </p:spTree>
    <p:extLst>
      <p:ext uri="{BB962C8B-B14F-4D97-AF65-F5344CB8AC3E}">
        <p14:creationId xmlns:p14="http://schemas.microsoft.com/office/powerpoint/2010/main" val="229433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4C29B4AC-EB04-4B35-8411-DCC6EC0D152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fa-I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980917E0-67A3-4AE0-94B1-DB7E66EE3007}" type="datetimeFigureOut">
              <a:rPr lang="fa-IR" smtClean="0"/>
              <a:pPr/>
              <a:t>03/09/1447</a:t>
            </a:fld>
            <a:endParaRPr lang="fa-I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fa-I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96DCBC5-D693-40A2-838F-13DF93705086}"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980917E0-67A3-4AE0-94B1-DB7E66EE3007}" type="datetimeFigureOut">
              <a:rPr lang="fa-IR" smtClean="0"/>
              <a:pPr/>
              <a:t>03/09/1447</a:t>
            </a:fld>
            <a:endParaRPr lang="fa-IR"/>
          </a:p>
        </p:txBody>
      </p:sp>
      <p:sp>
        <p:nvSpPr>
          <p:cNvPr id="9" name="Slide Number Placeholder 8"/>
          <p:cNvSpPr>
            <a:spLocks noGrp="1"/>
          </p:cNvSpPr>
          <p:nvPr>
            <p:ph type="sldNum" sz="quarter" idx="15"/>
          </p:nvPr>
        </p:nvSpPr>
        <p:spPr/>
        <p:txBody>
          <a:bodyPr rtlCol="0"/>
          <a:lstStyle/>
          <a:p>
            <a:fld id="{796DCBC5-D693-40A2-838F-13DF93705086}" type="slidenum">
              <a:rPr lang="fa-IR" smtClean="0"/>
              <a:pPr/>
              <a:t>‹#›</a:t>
            </a:fld>
            <a:endParaRPr lang="fa-IR"/>
          </a:p>
        </p:txBody>
      </p:sp>
      <p:sp>
        <p:nvSpPr>
          <p:cNvPr id="10" name="Footer Placeholder 9"/>
          <p:cNvSpPr>
            <a:spLocks noGrp="1"/>
          </p:cNvSpPr>
          <p:nvPr>
            <p:ph type="ftr" sz="quarter" idx="16"/>
          </p:nvPr>
        </p:nvSpPr>
        <p:spPr/>
        <p:txBody>
          <a:bodyPr rtlCol="0"/>
          <a:lstStyle/>
          <a:p>
            <a:endParaRPr lang="fa-I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fa-I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96DCBC5-D693-40A2-838F-13DF93705086}"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96DCBC5-D693-40A2-838F-13DF93705086}" type="slidenum">
              <a:rPr lang="fa-IR" smtClean="0"/>
              <a:pPr/>
              <a:t>‹#›</a:t>
            </a:fld>
            <a:endParaRPr lang="fa-I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796DCBC5-D693-40A2-838F-13DF93705086}" type="slidenum">
              <a:rPr lang="fa-IR" smtClean="0"/>
              <a:pPr/>
              <a:t>‹#›</a:t>
            </a:fld>
            <a:endParaRPr lang="fa-I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980917E0-67A3-4AE0-94B1-DB7E66EE3007}" type="datetimeFigureOut">
              <a:rPr lang="fa-IR" smtClean="0"/>
              <a:pPr/>
              <a:t>03/09/1447</a:t>
            </a:fld>
            <a:endParaRPr lang="fa-IR"/>
          </a:p>
        </p:txBody>
      </p:sp>
      <p:sp>
        <p:nvSpPr>
          <p:cNvPr id="7" name="Slide Number Placeholder 6"/>
          <p:cNvSpPr>
            <a:spLocks noGrp="1"/>
          </p:cNvSpPr>
          <p:nvPr>
            <p:ph type="sldNum" sz="quarter" idx="11"/>
          </p:nvPr>
        </p:nvSpPr>
        <p:spPr/>
        <p:txBody>
          <a:bodyPr rtlCol="0"/>
          <a:lstStyle/>
          <a:p>
            <a:fld id="{796DCBC5-D693-40A2-838F-13DF93705086}" type="slidenum">
              <a:rPr lang="fa-IR" smtClean="0"/>
              <a:pPr/>
              <a:t>‹#›</a:t>
            </a:fld>
            <a:endParaRPr lang="fa-IR"/>
          </a:p>
        </p:txBody>
      </p:sp>
      <p:sp>
        <p:nvSpPr>
          <p:cNvPr id="8" name="Footer Placeholder 7"/>
          <p:cNvSpPr>
            <a:spLocks noGrp="1"/>
          </p:cNvSpPr>
          <p:nvPr>
            <p:ph type="ftr" sz="quarter" idx="12"/>
          </p:nvPr>
        </p:nvSpPr>
        <p:spPr/>
        <p:txBody>
          <a:bodyPr rtlCol="0"/>
          <a:lstStyle/>
          <a:p>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980917E0-67A3-4AE0-94B1-DB7E66EE3007}" type="datetimeFigureOut">
              <a:rPr lang="fa-IR" smtClean="0"/>
              <a:pPr/>
              <a:t>03/09/1447</a:t>
            </a:fld>
            <a:endParaRPr lang="fa-IR"/>
          </a:p>
        </p:txBody>
      </p:sp>
      <p:sp>
        <p:nvSpPr>
          <p:cNvPr id="22" name="Slide Number Placeholder 21"/>
          <p:cNvSpPr>
            <a:spLocks noGrp="1"/>
          </p:cNvSpPr>
          <p:nvPr>
            <p:ph type="sldNum" sz="quarter" idx="15"/>
          </p:nvPr>
        </p:nvSpPr>
        <p:spPr/>
        <p:txBody>
          <a:bodyPr rtlCol="0"/>
          <a:lstStyle/>
          <a:p>
            <a:fld id="{796DCBC5-D693-40A2-838F-13DF93705086}" type="slidenum">
              <a:rPr lang="fa-IR" smtClean="0"/>
              <a:pPr/>
              <a:t>‹#›</a:t>
            </a:fld>
            <a:endParaRPr lang="fa-IR"/>
          </a:p>
        </p:txBody>
      </p:sp>
      <p:sp>
        <p:nvSpPr>
          <p:cNvPr id="23" name="Footer Placeholder 22"/>
          <p:cNvSpPr>
            <a:spLocks noGrp="1"/>
          </p:cNvSpPr>
          <p:nvPr>
            <p:ph type="ftr" sz="quarter" idx="16"/>
          </p:nvPr>
        </p:nvSpPr>
        <p:spPr/>
        <p:txBody>
          <a:bodyPr rtlCol="0"/>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80917E0-67A3-4AE0-94B1-DB7E66EE3007}" type="datetimeFigureOut">
              <a:rPr lang="fa-IR" smtClean="0"/>
              <a:pPr/>
              <a:t>03/09/1447</a:t>
            </a:fld>
            <a:endParaRPr lang="fa-IR"/>
          </a:p>
        </p:txBody>
      </p:sp>
      <p:sp>
        <p:nvSpPr>
          <p:cNvPr id="18" name="Slide Number Placeholder 17"/>
          <p:cNvSpPr>
            <a:spLocks noGrp="1"/>
          </p:cNvSpPr>
          <p:nvPr>
            <p:ph type="sldNum" sz="quarter" idx="11"/>
          </p:nvPr>
        </p:nvSpPr>
        <p:spPr/>
        <p:txBody>
          <a:bodyPr rtlCol="0"/>
          <a:lstStyle/>
          <a:p>
            <a:fld id="{796DCBC5-D693-40A2-838F-13DF93705086}" type="slidenum">
              <a:rPr lang="fa-IR" smtClean="0"/>
              <a:pPr/>
              <a:t>‹#›</a:t>
            </a:fld>
            <a:endParaRPr lang="fa-IR"/>
          </a:p>
        </p:txBody>
      </p:sp>
      <p:sp>
        <p:nvSpPr>
          <p:cNvPr id="21" name="Footer Placeholder 20"/>
          <p:cNvSpPr>
            <a:spLocks noGrp="1"/>
          </p:cNvSpPr>
          <p:nvPr>
            <p:ph type="ftr" sz="quarter" idx="12"/>
          </p:nvPr>
        </p:nvSpPr>
        <p:spPr/>
        <p:txBody>
          <a:bodyPr rtlCol="0"/>
          <a:lstStyle/>
          <a:p>
            <a:endParaRPr lang="fa-I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80917E0-67A3-4AE0-94B1-DB7E66EE3007}"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96DCBC5-D693-40A2-838F-13DF93705086}" type="slidenum">
              <a:rPr lang="fa-IR" smtClean="0"/>
              <a:pPr/>
              <a:t>‹#›</a:t>
            </a:fld>
            <a:endParaRPr lang="fa-I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69320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959348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BB9B27-4D02-2940-AED5-BC8F2B3B1507}"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576470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86671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2/19/2026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9926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2/19/2026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686192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2/19/2026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66644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EB8CB6-48D8-4E47-B0D3-B56230F429D0}" type="datetimeFigureOut">
              <a:rPr lang="en-US" dirty="0"/>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581080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F716D3-DCE8-CC45-8106-AE5DFCD073F9}" type="datetimeFigureOut">
              <a:rPr lang="en-US" dirty="0"/>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471832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F351F-53B1-3B4C-8CD4-15B0457E8E3F}"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540493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B1E8F6-4F69-E448-82E4-3FF8C30628E4}"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782801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790BAD4-EC93-8B4C-97AE-9AB5F3271B19}" type="datetimeFigureOut">
              <a:rPr lang="en-US" dirty="0"/>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881911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6C9050E-E079-6441-81E7-806D30677343}" type="datetimeFigureOut">
              <a:rPr lang="en-US" dirty="0"/>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375371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B230AF-FFB7-DE42-B481-AAC2589869DA}" type="datetimeFigureOut">
              <a:rPr lang="en-US" dirty="0"/>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12315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5516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465595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a:t>Click to edit Master subtitle style</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chemeClr val="tx1"/>
                </a:solidFill>
                <a:latin typeface="+mn-lt"/>
              </a:defRPr>
            </a:lvl1pPr>
          </a:lstStyle>
          <a:p>
            <a:fld id="{361D8292-7A5A-44EB-ADEC-AA767D00200F}" type="datetimeFigureOut">
              <a:rPr lang="en-US" dirty="0"/>
              <a:t>2/19/2026</a:t>
            </a:fld>
            <a:endParaRPr lang="en-US" dirty="0"/>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959372241"/>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ADEACD-722F-4835-8C36-350D1156C46F}" type="datetimeFigureOut">
              <a:rPr lang="en-US" dirty="0"/>
              <a:t>2/19/2026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9531714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chemeClr val="tx1"/>
                </a:solidFill>
                <a:latin typeface="+mn-lt"/>
                <a:ea typeface="+mn-ea"/>
                <a:cs typeface="+mn-cs"/>
              </a:defRPr>
            </a:lvl1pPr>
          </a:lstStyle>
          <a:p>
            <a:fld id="{DC829D4D-0BFC-4907-B876-8D0F29D25B8B}" type="datetimeFigureOut">
              <a:rPr lang="en-US" dirty="0"/>
              <a:t>2/19/2026</a:t>
            </a:fld>
            <a:endParaRPr lang="en-US" dirty="0"/>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6453378" y="5211060"/>
            <a:ext cx="1584198" cy="228600"/>
          </a:xfr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922165867"/>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D4F713-3024-4B60-8C85-AB19FBDEA5C9}" type="datetimeFigureOut">
              <a:rPr lang="en-US" dirty="0"/>
              <a:t>2/19/2026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2569907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D370D8C-FEE3-44E4-9FC3-58ECB605B60D}" type="datetimeFigureOut">
              <a:rPr lang="en-US" dirty="0"/>
              <a:t>2/19/2026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9926689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7AFF06-CDBB-4575-A3CF-D3C40F356B44}" type="datetimeFigureOut">
              <a:rPr lang="en-US" dirty="0"/>
              <a:t>2/19/2026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339000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B23BA-8BFA-4D1F-A6AD-B650E27402E6}" type="datetimeFigureOut">
              <a:rPr lang="en-US" dirty="0"/>
              <a:t>2/19/2026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601023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184147" y="173736"/>
            <a:ext cx="6398514"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5F43E8C-8E71-4ACB-A6F3-3C86F80AFB02}" type="datetimeFigureOut">
              <a:rPr lang="en-US" dirty="0"/>
              <a:t>2/19/2026</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15531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F5ABCC35-AE37-4B74-AFDC-2B5B2D807A04}" type="datetimeFigureOut">
              <a:rPr lang="en-US" dirty="0"/>
              <a:t>2/19/2026</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1" name="Rectangle 10"/>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58466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fa-I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E1D73B-AC12-4256-9E12-E45AB393862B}"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016221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D1E8A7-06A9-4796-98A4-479CF7079753}" type="datetimeFigureOut">
              <a:rPr lang="en-US" dirty="0"/>
              <a:t>2/19/2026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974894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451" name="Group 450"/>
          <p:cNvGrpSpPr/>
          <p:nvPr/>
        </p:nvGrpSpPr>
        <p:grpSpPr>
          <a:xfrm>
            <a:off x="0" y="0"/>
            <a:ext cx="9555163" cy="6853238"/>
            <a:chOff x="1524000" y="0"/>
            <a:chExt cx="9555163" cy="6853238"/>
          </a:xfrm>
        </p:grpSpPr>
        <p:sp>
          <p:nvSpPr>
            <p:cNvPr id="452"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3"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4"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5"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6"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7"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8"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9"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0"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1"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62"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3"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4"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5"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6"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7"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1283114" y="1168329"/>
            <a:ext cx="6586124" cy="4537816"/>
            <a:chOff x="1283114" y="1168329"/>
            <a:chExt cx="6586124" cy="4537816"/>
          </a:xfrm>
        </p:grpSpPr>
        <p:sp>
          <p:nvSpPr>
            <p:cNvPr id="39" name="Rectangle 38"/>
            <p:cNvSpPr/>
            <p:nvPr/>
          </p:nvSpPr>
          <p:spPr>
            <a:xfrm>
              <a:off x="1283114" y="1168329"/>
              <a:ext cx="658612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283114" y="1973001"/>
              <a:ext cx="658612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1" name="Isosceles Triangle 39"/>
            <p:cNvSpPr/>
            <p:nvPr/>
          </p:nvSpPr>
          <p:spPr>
            <a:xfrm rot="10800000">
              <a:off x="4362524" y="5355082"/>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359091" y="2055278"/>
            <a:ext cx="6428445" cy="1810636"/>
          </a:xfrm>
        </p:spPr>
        <p:txBody>
          <a:bodyPr bIns="0" anchor="b">
            <a:normAutofit/>
          </a:bodyPr>
          <a:lstStyle>
            <a:lvl1pPr algn="ctr">
              <a:lnSpc>
                <a:spcPct val="80000"/>
              </a:lnSpc>
              <a:defRPr sz="4800" spc="-113">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359091" y="3941492"/>
            <a:ext cx="6428445" cy="1334120"/>
          </a:xfrm>
        </p:spPr>
        <p:txBody>
          <a:bodyPr tIns="0">
            <a:normAutofit/>
          </a:bodyPr>
          <a:lstStyle>
            <a:lvl1pPr marL="0" indent="0" algn="ctr">
              <a:lnSpc>
                <a:spcPct val="100000"/>
              </a:lnSpc>
              <a:buNone/>
              <a:defRPr sz="1800" b="0">
                <a:solidFill>
                  <a:srgbClr val="FFFE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640080" y="320040"/>
            <a:ext cx="2743200" cy="320040"/>
          </a:xfrm>
        </p:spPr>
        <p:txBody>
          <a:bodyPr vert="horz" lIns="91440" tIns="45720" rIns="91440" bIns="45720" rtlCol="0" anchor="ctr"/>
          <a:lstStyle>
            <a:lvl1pPr>
              <a:defRPr lang="en-US"/>
            </a:lvl1p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a:xfrm>
            <a:off x="640080" y="6227064"/>
            <a:ext cx="7854696" cy="320040"/>
          </a:xfrm>
        </p:spPr>
        <p:txBody>
          <a:bodyPr/>
          <a:lstStyle>
            <a:lvl1pPr algn="ctr">
              <a:defRPr/>
            </a:lvl1pPr>
          </a:lstStyle>
          <a:p>
            <a:endParaRPr lang="fa-IR"/>
          </a:p>
        </p:txBody>
      </p:sp>
      <p:sp>
        <p:nvSpPr>
          <p:cNvPr id="6" name="Slide Number Placeholder 5"/>
          <p:cNvSpPr>
            <a:spLocks noGrp="1"/>
          </p:cNvSpPr>
          <p:nvPr>
            <p:ph type="sldNum" sz="quarter" idx="12"/>
          </p:nvPr>
        </p:nvSpPr>
        <p:spPr>
          <a:xfrm>
            <a:off x="7808976" y="320040"/>
            <a:ext cx="685800" cy="32004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814130584"/>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65" name="Group 64"/>
          <p:cNvGrpSpPr/>
          <p:nvPr/>
        </p:nvGrpSpPr>
        <p:grpSpPr>
          <a:xfrm>
            <a:off x="-286226" y="0"/>
            <a:ext cx="9421759" cy="6858001"/>
            <a:chOff x="1243013" y="0"/>
            <a:chExt cx="9402763" cy="6858001"/>
          </a:xfrm>
        </p:grpSpPr>
        <p:sp>
          <p:nvSpPr>
            <p:cNvPr id="6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0" name="Group 19"/>
          <p:cNvGrpSpPr/>
          <p:nvPr/>
        </p:nvGrpSpPr>
        <p:grpSpPr>
          <a:xfrm>
            <a:off x="640080" y="1699589"/>
            <a:ext cx="3286552" cy="3470421"/>
            <a:chOff x="640080" y="1699589"/>
            <a:chExt cx="3286552" cy="3470421"/>
          </a:xfrm>
        </p:grpSpPr>
        <p:sp>
          <p:nvSpPr>
            <p:cNvPr id="21" name="Rectangle 2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8" cy="246495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4415687" y="803186"/>
            <a:ext cx="4091410"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8438229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4" name="Group 773"/>
          <p:cNvGrpSpPr/>
          <p:nvPr/>
        </p:nvGrpSpPr>
        <p:grpSpPr>
          <a:xfrm>
            <a:off x="0" y="0"/>
            <a:ext cx="9555163" cy="6853238"/>
            <a:chOff x="1524000" y="0"/>
            <a:chExt cx="9555163" cy="6853238"/>
          </a:xfrm>
        </p:grpSpPr>
        <p:sp>
          <p:nvSpPr>
            <p:cNvPr id="775"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6"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7"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8"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79"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0"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1"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2"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3"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4"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785"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6"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7"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8"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9"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0"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2403476" y="1158902"/>
            <a:ext cx="4317684" cy="4537816"/>
            <a:chOff x="2403476" y="1158902"/>
            <a:chExt cx="4317684" cy="4537816"/>
          </a:xfrm>
        </p:grpSpPr>
        <p:sp>
          <p:nvSpPr>
            <p:cNvPr id="28" name="Rectangle 27"/>
            <p:cNvSpPr/>
            <p:nvPr/>
          </p:nvSpPr>
          <p:spPr>
            <a:xfrm>
              <a:off x="2403476" y="1158902"/>
              <a:ext cx="431768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2403476" y="1963574"/>
              <a:ext cx="431768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Isosceles Triangle 28"/>
            <p:cNvSpPr/>
            <p:nvPr/>
          </p:nvSpPr>
          <p:spPr>
            <a:xfrm rot="10800000">
              <a:off x="4358702" y="5345655"/>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479148" y="2028827"/>
            <a:ext cx="4162952" cy="1732474"/>
          </a:xfrm>
        </p:spPr>
        <p:txBody>
          <a:bodyPr bIns="0" anchor="b">
            <a:normAutofit/>
          </a:bodyPr>
          <a:lstStyle>
            <a:lvl1pPr algn="ctr">
              <a:defRPr sz="36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79148" y="3843338"/>
            <a:ext cx="4162952" cy="1426097"/>
          </a:xfrm>
        </p:spPr>
        <p:txBody>
          <a:bodyPr tIns="0">
            <a:normAutofit/>
          </a:bodyPr>
          <a:lstStyle>
            <a:lvl1pPr marL="0" indent="0" algn="ctr">
              <a:buNone/>
              <a:defRPr sz="1600">
                <a:solidFill>
                  <a:srgbClr val="FFFEFF"/>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0080" y="320040"/>
            <a:ext cx="2743200" cy="320040"/>
          </a:xfrm>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a:xfrm>
            <a:off x="640080" y="6227064"/>
            <a:ext cx="7854696" cy="320040"/>
          </a:xfrm>
        </p:spPr>
        <p:txBody>
          <a:bodyPr/>
          <a:lstStyle>
            <a:lvl1pPr algn="ctr">
              <a:defRPr/>
            </a:lvl1pPr>
          </a:lstStyle>
          <a:p>
            <a:endParaRPr lang="fa-IR"/>
          </a:p>
        </p:txBody>
      </p:sp>
      <p:sp>
        <p:nvSpPr>
          <p:cNvPr id="6" name="Slide Number Placeholder 5"/>
          <p:cNvSpPr>
            <a:spLocks noGrp="1"/>
          </p:cNvSpPr>
          <p:nvPr>
            <p:ph type="sldNum" sz="quarter" idx="12"/>
          </p:nvPr>
        </p:nvSpPr>
        <p:spPr>
          <a:xfrm>
            <a:off x="7808976" y="320040"/>
            <a:ext cx="685800" cy="32004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3418582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41" name="Group 40"/>
          <p:cNvGrpSpPr/>
          <p:nvPr/>
        </p:nvGrpSpPr>
        <p:grpSpPr>
          <a:xfrm>
            <a:off x="-286226" y="0"/>
            <a:ext cx="9421759" cy="6858001"/>
            <a:chOff x="1243013" y="0"/>
            <a:chExt cx="9402763" cy="6858001"/>
          </a:xfrm>
        </p:grpSpPr>
        <p:sp>
          <p:nvSpPr>
            <p:cNvPr id="4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2" name="Group 61"/>
          <p:cNvGrpSpPr/>
          <p:nvPr/>
        </p:nvGrpSpPr>
        <p:grpSpPr>
          <a:xfrm>
            <a:off x="640080" y="1699589"/>
            <a:ext cx="3286552" cy="3470421"/>
            <a:chOff x="640080" y="1699589"/>
            <a:chExt cx="3286552" cy="3470421"/>
          </a:xfrm>
        </p:grpSpPr>
        <p:sp>
          <p:nvSpPr>
            <p:cNvPr id="63" name="Rectangle 6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9952" y="2355068"/>
            <a:ext cx="3122163" cy="2459808"/>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423014" y="804029"/>
            <a:ext cx="4091674" cy="24593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20283" y="3585104"/>
            <a:ext cx="4094404" cy="2470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40080" y="320040"/>
            <a:ext cx="2743200" cy="320040"/>
          </a:xfrm>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a:xfrm>
            <a:off x="640080" y="6227064"/>
            <a:ext cx="7854696" cy="320040"/>
          </a:xfrm>
        </p:spPr>
        <p:txBody>
          <a:bodyPr/>
          <a:lstStyle/>
          <a:p>
            <a:endParaRPr lang="fa-IR"/>
          </a:p>
        </p:txBody>
      </p:sp>
      <p:sp>
        <p:nvSpPr>
          <p:cNvPr id="7" name="Slide Number Placeholder 6"/>
          <p:cNvSpPr>
            <a:spLocks noGrp="1"/>
          </p:cNvSpPr>
          <p:nvPr>
            <p:ph type="sldNum" sz="quarter" idx="12"/>
          </p:nvPr>
        </p:nvSpPr>
        <p:spPr>
          <a:xfrm>
            <a:off x="7808976" y="320040"/>
            <a:ext cx="685800" cy="32004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7457676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8" name="Group 37"/>
          <p:cNvGrpSpPr/>
          <p:nvPr/>
        </p:nvGrpSpPr>
        <p:grpSpPr>
          <a:xfrm>
            <a:off x="-286226" y="0"/>
            <a:ext cx="9421759" cy="6858001"/>
            <a:chOff x="1243013" y="0"/>
            <a:chExt cx="9402763" cy="6858001"/>
          </a:xfrm>
        </p:grpSpPr>
        <p:sp>
          <p:nvSpPr>
            <p:cNvPr id="39"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5"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6"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640080" y="1699589"/>
            <a:ext cx="3286552" cy="3470421"/>
            <a:chOff x="640080" y="1699589"/>
            <a:chExt cx="3286552" cy="3470421"/>
          </a:xfrm>
        </p:grpSpPr>
        <p:sp>
          <p:nvSpPr>
            <p:cNvPr id="60" name="Rectangle 59"/>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9952" y="2355848"/>
            <a:ext cx="3122163" cy="2459028"/>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4706612" y="802200"/>
            <a:ext cx="3805123" cy="685800"/>
          </a:xfrm>
        </p:spPr>
        <p:txBody>
          <a:bodyPr anchor="ctr">
            <a:noAutofit/>
          </a:bodyPr>
          <a:lstStyle>
            <a:lvl1pPr marL="0" indent="0" algn="l">
              <a:lnSpc>
                <a:spcPct val="100000"/>
              </a:lnSpc>
              <a:buNone/>
              <a:defRPr sz="18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06636" y="1487999"/>
            <a:ext cx="3804674" cy="1775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5010" y="3585518"/>
            <a:ext cx="3819675" cy="685800"/>
          </a:xfrm>
        </p:spPr>
        <p:txBody>
          <a:bodyPr anchor="ctr">
            <a:noAutofit/>
          </a:bodyPr>
          <a:lstStyle>
            <a:lvl1pPr marL="0" indent="0" algn="l">
              <a:lnSpc>
                <a:spcPct val="100000"/>
              </a:lnSpc>
              <a:buNone/>
              <a:defRPr sz="18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95010" y="4270332"/>
            <a:ext cx="3819675" cy="1785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40080" y="320040"/>
            <a:ext cx="2743200" cy="320040"/>
          </a:xfrm>
        </p:spPr>
        <p:txBody>
          <a:bodyPr/>
          <a:lstStyle/>
          <a:p>
            <a:fld id="{14F02098-69F7-447D-A7BA-070A1AA2A5BA}" type="datetimeFigureOut">
              <a:rPr lang="fa-IR" smtClean="0"/>
              <a:pPr/>
              <a:t>03/09/1447</a:t>
            </a:fld>
            <a:endParaRPr lang="fa-IR"/>
          </a:p>
        </p:txBody>
      </p:sp>
      <p:sp>
        <p:nvSpPr>
          <p:cNvPr id="8" name="Footer Placeholder 7"/>
          <p:cNvSpPr>
            <a:spLocks noGrp="1"/>
          </p:cNvSpPr>
          <p:nvPr>
            <p:ph type="ftr" sz="quarter" idx="11"/>
          </p:nvPr>
        </p:nvSpPr>
        <p:spPr>
          <a:xfrm>
            <a:off x="640080" y="6227064"/>
            <a:ext cx="7854696" cy="320040"/>
          </a:xfrm>
        </p:spPr>
        <p:txBody>
          <a:bodyPr/>
          <a:lstStyle/>
          <a:p>
            <a:endParaRPr lang="fa-IR"/>
          </a:p>
        </p:txBody>
      </p:sp>
      <p:sp>
        <p:nvSpPr>
          <p:cNvPr id="9" name="Slide Number Placeholder 8"/>
          <p:cNvSpPr>
            <a:spLocks noGrp="1"/>
          </p:cNvSpPr>
          <p:nvPr>
            <p:ph type="sldNum" sz="quarter" idx="12"/>
          </p:nvPr>
        </p:nvSpPr>
        <p:spPr>
          <a:xfrm>
            <a:off x="7808976" y="320040"/>
            <a:ext cx="685800" cy="32004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4626065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6" name="Group 75"/>
          <p:cNvGrpSpPr/>
          <p:nvPr/>
        </p:nvGrpSpPr>
        <p:grpSpPr>
          <a:xfrm>
            <a:off x="-286226" y="0"/>
            <a:ext cx="9421759" cy="6858001"/>
            <a:chOff x="1243013" y="0"/>
            <a:chExt cx="9402763" cy="6858001"/>
          </a:xfrm>
        </p:grpSpPr>
        <p:sp>
          <p:nvSpPr>
            <p:cNvPr id="77"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0" name="Group 39"/>
          <p:cNvGrpSpPr/>
          <p:nvPr/>
        </p:nvGrpSpPr>
        <p:grpSpPr>
          <a:xfrm>
            <a:off x="640080" y="1699589"/>
            <a:ext cx="3286552" cy="3470421"/>
            <a:chOff x="640080" y="1699589"/>
            <a:chExt cx="3286552" cy="3470421"/>
          </a:xfrm>
        </p:grpSpPr>
        <p:sp>
          <p:nvSpPr>
            <p:cNvPr id="41" name="Rectangle 4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7" cy="246495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4" name="Footer Placeholder 3"/>
          <p:cNvSpPr>
            <a:spLocks noGrp="1"/>
          </p:cNvSpPr>
          <p:nvPr>
            <p:ph type="ftr" sz="quarter" idx="11"/>
          </p:nvPr>
        </p:nvSpPr>
        <p:spPr>
          <a:xfrm>
            <a:off x="640080" y="6227064"/>
            <a:ext cx="7854696" cy="320040"/>
          </a:xfrm>
        </p:spPr>
        <p:txBody>
          <a:bodyPr/>
          <a:lstStyle/>
          <a:p>
            <a:endParaRPr lang="fa-IR"/>
          </a:p>
        </p:txBody>
      </p:sp>
      <p:sp>
        <p:nvSpPr>
          <p:cNvPr id="5" name="Slide Number Placeholder 4"/>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0861385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40080" y="320040"/>
            <a:ext cx="2743200" cy="320040"/>
          </a:xfrm>
        </p:spPr>
        <p:txBody>
          <a:bodyPr/>
          <a:lstStyle/>
          <a:p>
            <a:fld id="{14F02098-69F7-447D-A7BA-070A1AA2A5BA}" type="datetimeFigureOut">
              <a:rPr lang="fa-IR" smtClean="0"/>
              <a:pPr/>
              <a:t>03/09/1447</a:t>
            </a:fld>
            <a:endParaRPr lang="fa-IR"/>
          </a:p>
        </p:txBody>
      </p:sp>
      <p:sp>
        <p:nvSpPr>
          <p:cNvPr id="3" name="Footer Placeholder 2"/>
          <p:cNvSpPr>
            <a:spLocks noGrp="1"/>
          </p:cNvSpPr>
          <p:nvPr>
            <p:ph type="ftr" sz="quarter" idx="11"/>
          </p:nvPr>
        </p:nvSpPr>
        <p:spPr>
          <a:xfrm>
            <a:off x="640080" y="6227064"/>
            <a:ext cx="7854696" cy="320040"/>
          </a:xfrm>
        </p:spPr>
        <p:txBody>
          <a:bodyPr/>
          <a:lstStyle/>
          <a:p>
            <a:endParaRPr lang="fa-IR"/>
          </a:p>
        </p:txBody>
      </p:sp>
      <p:sp>
        <p:nvSpPr>
          <p:cNvPr id="4" name="Slide Number Placeholder 3"/>
          <p:cNvSpPr>
            <a:spLocks noGrp="1"/>
          </p:cNvSpPr>
          <p:nvPr>
            <p:ph type="sldNum" sz="quarter" idx="12"/>
          </p:nvPr>
        </p:nvSpPr>
        <p:spPr>
          <a:xfrm>
            <a:off x="7808976" y="320040"/>
            <a:ext cx="685800" cy="32004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4652990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7" name="Group 86"/>
          <p:cNvGrpSpPr/>
          <p:nvPr/>
        </p:nvGrpSpPr>
        <p:grpSpPr>
          <a:xfrm>
            <a:off x="-286226" y="0"/>
            <a:ext cx="9421759" cy="6858001"/>
            <a:chOff x="1243013" y="0"/>
            <a:chExt cx="9402763" cy="6858001"/>
          </a:xfrm>
        </p:grpSpPr>
        <p:sp>
          <p:nvSpPr>
            <p:cNvPr id="88"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4"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2"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4"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5"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2" name="Group 41"/>
          <p:cNvGrpSpPr/>
          <p:nvPr/>
        </p:nvGrpSpPr>
        <p:grpSpPr>
          <a:xfrm>
            <a:off x="640080" y="1699589"/>
            <a:ext cx="3286552" cy="3470421"/>
            <a:chOff x="640080" y="1699589"/>
            <a:chExt cx="3286552" cy="3470421"/>
          </a:xfrm>
        </p:grpSpPr>
        <p:sp>
          <p:nvSpPr>
            <p:cNvPr id="43" name="Rectangle 4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7" cy="1225399"/>
          </a:xfrm>
        </p:spPr>
        <p:txBody>
          <a:bodyPr bIns="0" anchor="b">
            <a:noAutofit/>
          </a:bodyPr>
          <a:lstStyle>
            <a:lvl1pPr algn="ctr">
              <a:defRPr sz="28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4415686" y="801390"/>
            <a:ext cx="4095643" cy="524949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5554" y="3575324"/>
            <a:ext cx="3112047" cy="1239552"/>
          </a:xfrm>
        </p:spPr>
        <p:txBody>
          <a:bodyPr>
            <a:normAutofit/>
          </a:bodyPr>
          <a:lstStyle>
            <a:lvl1pPr marL="0" indent="0" algn="ctr">
              <a:buNone/>
              <a:defRPr sz="14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696046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429" name="Group 428"/>
          <p:cNvGrpSpPr/>
          <p:nvPr/>
        </p:nvGrpSpPr>
        <p:grpSpPr>
          <a:xfrm>
            <a:off x="0" y="0"/>
            <a:ext cx="9555163" cy="6853238"/>
            <a:chOff x="1524000" y="0"/>
            <a:chExt cx="9555163" cy="6853238"/>
          </a:xfrm>
        </p:grpSpPr>
        <p:sp>
          <p:nvSpPr>
            <p:cNvPr id="430"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1"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2"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3"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4"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5"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6"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7"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8"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9"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40"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1"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2"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3"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4"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5"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644463" y="1698332"/>
            <a:ext cx="4357752" cy="3470420"/>
            <a:chOff x="644463" y="1698332"/>
            <a:chExt cx="4357752" cy="3470420"/>
          </a:xfrm>
        </p:grpSpPr>
        <p:sp>
          <p:nvSpPr>
            <p:cNvPr id="77" name="Rectangle 76"/>
            <p:cNvSpPr/>
            <p:nvPr/>
          </p:nvSpPr>
          <p:spPr>
            <a:xfrm>
              <a:off x="644463" y="1698332"/>
              <a:ext cx="4357752"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644463" y="2274404"/>
              <a:ext cx="43577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7" name="Isosceles Triangle 9"/>
            <p:cNvSpPr/>
            <p:nvPr/>
          </p:nvSpPr>
          <p:spPr>
            <a:xfrm rot="10800000">
              <a:off x="2665346"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5654676" y="0"/>
            <a:ext cx="3489324" cy="6858000"/>
          </a:xfrm>
          <a:solidFill>
            <a:schemeClr val="bg1">
              <a:lumMod val="65000"/>
              <a:lumOff val="3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 name="Title 1"/>
          <p:cNvSpPr>
            <a:spLocks noGrp="1"/>
          </p:cNvSpPr>
          <p:nvPr>
            <p:ph type="title"/>
          </p:nvPr>
        </p:nvSpPr>
        <p:spPr>
          <a:xfrm>
            <a:off x="723585" y="2336402"/>
            <a:ext cx="4197666" cy="1265539"/>
          </a:xfrm>
        </p:spPr>
        <p:txBody>
          <a:bodyPr bIns="0" anchor="b">
            <a:normAutofit/>
          </a:bodyPr>
          <a:lstStyle>
            <a:lvl1pPr>
              <a:defRPr sz="32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722314" y="3601941"/>
            <a:ext cx="4199254" cy="1214535"/>
          </a:xfrm>
        </p:spPr>
        <p:txBody>
          <a:bodyPr>
            <a:normAutofit/>
          </a:bodyPr>
          <a:lstStyle>
            <a:lvl1pPr marL="0" indent="0" algn="ctr">
              <a:buNone/>
              <a:defRPr sz="14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40080" y="320040"/>
            <a:ext cx="2743200" cy="320040"/>
          </a:xfrm>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a:xfrm>
            <a:off x="640080" y="6227064"/>
            <a:ext cx="4358641" cy="320040"/>
          </a:xfrm>
        </p:spPr>
        <p:txBody>
          <a:bodyPr/>
          <a:lstStyle/>
          <a:p>
            <a:endParaRPr lang="fa-IR"/>
          </a:p>
        </p:txBody>
      </p:sp>
      <p:sp>
        <p:nvSpPr>
          <p:cNvPr id="7" name="Slide Number Placeholder 6"/>
          <p:cNvSpPr>
            <a:spLocks noGrp="1"/>
          </p:cNvSpPr>
          <p:nvPr>
            <p:ph type="sldNum" sz="quarter" idx="12"/>
          </p:nvPr>
        </p:nvSpPr>
        <p:spPr>
          <a:xfrm>
            <a:off x="4315463" y="320040"/>
            <a:ext cx="685800" cy="32004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3427460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85" name="Group 84"/>
          <p:cNvGrpSpPr/>
          <p:nvPr/>
        </p:nvGrpSpPr>
        <p:grpSpPr>
          <a:xfrm>
            <a:off x="-286226" y="0"/>
            <a:ext cx="9421759" cy="6858001"/>
            <a:chOff x="1243013" y="0"/>
            <a:chExt cx="9402763" cy="6858001"/>
          </a:xfrm>
        </p:grpSpPr>
        <p:sp>
          <p:nvSpPr>
            <p:cNvPr id="8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3"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2" name="Group 31"/>
          <p:cNvGrpSpPr/>
          <p:nvPr/>
        </p:nvGrpSpPr>
        <p:grpSpPr>
          <a:xfrm>
            <a:off x="640080" y="1699589"/>
            <a:ext cx="3286552" cy="3470421"/>
            <a:chOff x="640080" y="1699589"/>
            <a:chExt cx="3286552" cy="3470421"/>
          </a:xfrm>
        </p:grpSpPr>
        <p:sp>
          <p:nvSpPr>
            <p:cNvPr id="42" name="Rectangle 41"/>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Rectangle 43"/>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3786" y="2349926"/>
            <a:ext cx="3113815" cy="2472774"/>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415686" y="794719"/>
            <a:ext cx="4095643"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8726186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51" name="Group 50"/>
          <p:cNvGrpSpPr/>
          <p:nvPr/>
        </p:nvGrpSpPr>
        <p:grpSpPr>
          <a:xfrm flipH="1">
            <a:off x="0" y="0"/>
            <a:ext cx="9421759" cy="6858001"/>
            <a:chOff x="1243013" y="0"/>
            <a:chExt cx="9402763" cy="6858001"/>
          </a:xfrm>
        </p:grpSpPr>
        <p:sp>
          <p:nvSpPr>
            <p:cNvPr id="5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6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6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5" name="Group 84"/>
          <p:cNvGrpSpPr/>
          <p:nvPr/>
        </p:nvGrpSpPr>
        <p:grpSpPr>
          <a:xfrm>
            <a:off x="5228134" y="1699589"/>
            <a:ext cx="3286552" cy="3470421"/>
            <a:chOff x="640080" y="1699589"/>
            <a:chExt cx="3286552" cy="3470421"/>
          </a:xfrm>
        </p:grpSpPr>
        <p:sp>
          <p:nvSpPr>
            <p:cNvPr id="86" name="Rectangle 85"/>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5313609" y="2349924"/>
            <a:ext cx="3112047" cy="2464951"/>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43258" y="802808"/>
            <a:ext cx="4118291" cy="52548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40080" y="320040"/>
            <a:ext cx="2743200" cy="320040"/>
          </a:xfrm>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a:xfrm>
            <a:off x="640080" y="6227064"/>
            <a:ext cx="7854696" cy="320040"/>
          </a:xfrm>
        </p:spPr>
        <p:txBody>
          <a:bodyPr/>
          <a:lstStyle/>
          <a:p>
            <a:endParaRPr lang="fa-IR"/>
          </a:p>
        </p:txBody>
      </p:sp>
      <p:sp>
        <p:nvSpPr>
          <p:cNvPr id="6" name="Slide Number Placeholder 5"/>
          <p:cNvSpPr>
            <a:spLocks noGrp="1"/>
          </p:cNvSpPr>
          <p:nvPr>
            <p:ph type="sldNum" sz="quarter" idx="12"/>
          </p:nvPr>
        </p:nvSpPr>
        <p:spPr>
          <a:xfrm>
            <a:off x="7808976" y="320040"/>
            <a:ext cx="685800" cy="32004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50659202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7616435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5218202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6841455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1024951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8" name="Footer Placeholder 7"/>
          <p:cNvSpPr>
            <a:spLocks noGrp="1"/>
          </p:cNvSpPr>
          <p:nvPr>
            <p:ph type="ftr" sz="quarter" idx="11"/>
          </p:nvPr>
        </p:nvSpPr>
        <p:spPr/>
        <p:txBody>
          <a:bodyPr/>
          <a:lstStyle/>
          <a:p>
            <a:endParaRPr lang="fa-I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3646474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4" name="Footer Placeholder 3"/>
          <p:cNvSpPr>
            <a:spLocks noGrp="1"/>
          </p:cNvSpPr>
          <p:nvPr>
            <p:ph type="ftr" sz="quarter" idx="11"/>
          </p:nvPr>
        </p:nvSpPr>
        <p:spPr/>
        <p:txBody>
          <a:bodyPr/>
          <a:lstStyle/>
          <a:p>
            <a:endParaRPr lang="fa-I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4885743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3" name="Footer Placeholder 2"/>
          <p:cNvSpPr>
            <a:spLocks noGrp="1"/>
          </p:cNvSpPr>
          <p:nvPr>
            <p:ph type="ftr" sz="quarter" idx="11"/>
          </p:nvPr>
        </p:nvSpPr>
        <p:spPr/>
        <p:txBody>
          <a:bodyPr/>
          <a:lstStyle/>
          <a:p>
            <a:endParaRPr lang="fa-I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85436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11308418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18165594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1519468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A5EC76-07A8-445E-870F-FF80083C6664}" type="slidenum">
              <a:rPr lang="fa-IR" smtClean="0"/>
              <a:pPr/>
              <a:t>‹#›</a:t>
            </a:fld>
            <a:endParaRPr lang="fa-I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382852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5717645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A5EC76-07A8-445E-870F-FF80083C6664}" type="slidenum">
              <a:rPr lang="fa-IR" smtClean="0"/>
              <a:pPr/>
              <a:t>‹#›</a:t>
            </a:fld>
            <a:endParaRPr lang="fa-I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600587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41430199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13215970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41581157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C46BBA3-87C7-46AC-A84A-A25851943291}" type="slidenum">
              <a:rPr lang="en-US"/>
              <a:pPr>
                <a:defRPr/>
              </a:pPr>
              <a:t>‹#›</a:t>
            </a:fld>
            <a:endParaRPr lang="en-US"/>
          </a:p>
        </p:txBody>
      </p:sp>
    </p:spTree>
    <p:extLst>
      <p:ext uri="{BB962C8B-B14F-4D97-AF65-F5344CB8AC3E}">
        <p14:creationId xmlns:p14="http://schemas.microsoft.com/office/powerpoint/2010/main" val="832834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17" name="Footer Placeholder 16"/>
          <p:cNvSpPr>
            <a:spLocks noGrp="1"/>
          </p:cNvSpPr>
          <p:nvPr>
            <p:ph type="ftr" sz="quarter" idx="11"/>
          </p:nvPr>
        </p:nvSpPr>
        <p:spPr/>
        <p:txBody>
          <a:bodyPr/>
          <a:lstStyle/>
          <a:p>
            <a:endParaRPr lang="fa-I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2A5EC76-07A8-445E-870F-FF80083C6664}" type="slidenum">
              <a:rPr lang="fa-IR" smtClean="0"/>
              <a:pPr/>
              <a:t>‹#›</a:t>
            </a:fld>
            <a:endParaRPr lang="fa-I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3838683741"/>
      </p:ext>
    </p:extLst>
  </p:cSld>
  <p:clrMapOvr>
    <a:overrideClrMapping bg1="lt1" tx1="dk1" bg2="lt2" tx2="dk2" accent1="accent1" accent2="accent2" accent3="accent3" accent4="accent4" accent5="accent5" accent6="accent6" hlink="hlink" folHlink="folHlink"/>
  </p:clrMapOvr>
  <p:transition spd="med">
    <p:strips dir="ru"/>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692617307"/>
      </p:ext>
    </p:extLst>
  </p:cSld>
  <p:clrMapOvr>
    <a:masterClrMapping/>
  </p:clrMapOvr>
  <p:transition spd="med">
    <p:strips dir="ru"/>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a:xfrm>
            <a:off x="800100" y="6172200"/>
            <a:ext cx="4000500" cy="457200"/>
          </a:xfrm>
        </p:spPr>
        <p:txBody>
          <a:bodyPr/>
          <a:lstStyle/>
          <a:p>
            <a:endParaRPr lang="fa-I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284817668"/>
      </p:ext>
    </p:extLst>
  </p:cSld>
  <p:clrMapOvr>
    <a:overrideClrMapping bg1="lt1" tx1="dk1" bg2="lt2" tx2="dk2" accent1="accent1" accent2="accent2" accent3="accent3" accent4="accent4" accent5="accent5" accent6="accent6" hlink="hlink" folHlink="folHlink"/>
  </p:clrMapOvr>
  <p:transition spd="med">
    <p:strips dir="ru"/>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2A5EC76-07A8-445E-870F-FF80083C6664}" type="slidenum">
              <a:rPr lang="fa-IR" smtClean="0"/>
              <a:pPr/>
              <a:t>‹#›</a:t>
            </a:fld>
            <a:endParaRPr lang="fa-I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48484432"/>
      </p:ext>
    </p:extLst>
  </p:cSld>
  <p:clrMapOvr>
    <a:masterClrMapping/>
  </p:clrMapOvr>
  <p:transition spd="med">
    <p:strips dir="ru"/>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72A5EC76-07A8-445E-870F-FF80083C6664}" type="slidenum">
              <a:rPr lang="fa-IR" smtClean="0"/>
              <a:pPr/>
              <a:t>‹#›</a:t>
            </a:fld>
            <a:endParaRPr lang="fa-I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06734633"/>
      </p:ext>
    </p:extLst>
  </p:cSld>
  <p:clrMapOvr>
    <a:masterClrMapping/>
  </p:clrMapOvr>
  <p:transition spd="med">
    <p:strips dir="ru"/>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203930551"/>
      </p:ext>
    </p:extLst>
  </p:cSld>
  <p:clrMapOvr>
    <a:masterClrMapping/>
  </p:clrMapOvr>
  <p:transition spd="med">
    <p:strips dir="ru"/>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025083963"/>
      </p:ext>
    </p:extLst>
  </p:cSld>
  <p:clrMapOvr>
    <a:masterClrMapping/>
  </p:clrMapOvr>
  <p:transition spd="med">
    <p:strips dir="ru"/>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2A5EC76-07A8-445E-870F-FF80083C6664}" type="slidenum">
              <a:rPr lang="fa-IR" smtClean="0"/>
              <a:pPr/>
              <a:t>‹#›</a:t>
            </a:fld>
            <a:endParaRPr lang="fa-I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656890406"/>
      </p:ext>
    </p:extLst>
  </p:cSld>
  <p:clrMapOvr>
    <a:masterClrMapping/>
  </p:clrMapOvr>
  <p:transition spd="med">
    <p:strips dir="ru"/>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6" name="Footer Placeholder 5"/>
          <p:cNvSpPr>
            <a:spLocks noGrp="1"/>
          </p:cNvSpPr>
          <p:nvPr>
            <p:ph type="ftr" sz="quarter" idx="11"/>
          </p:nvPr>
        </p:nvSpPr>
        <p:spPr>
          <a:xfrm>
            <a:off x="914400" y="6172200"/>
            <a:ext cx="3886200" cy="457200"/>
          </a:xfrm>
        </p:spPr>
        <p:txBody>
          <a:bodyPr/>
          <a:lstStyle/>
          <a:p>
            <a:endParaRPr lang="fa-IR"/>
          </a:p>
        </p:txBody>
      </p:sp>
      <p:sp>
        <p:nvSpPr>
          <p:cNvPr id="7" name="Slide Number Placeholder 6"/>
          <p:cNvSpPr>
            <a:spLocks noGrp="1"/>
          </p:cNvSpPr>
          <p:nvPr>
            <p:ph type="sldNum" sz="quarter" idx="12"/>
          </p:nvPr>
        </p:nvSpPr>
        <p:spPr>
          <a:xfrm>
            <a:off x="146304" y="6208776"/>
            <a:ext cx="457200" cy="457200"/>
          </a:xfrm>
        </p:spPr>
        <p:txBody>
          <a:bodyPr/>
          <a:lstStyle/>
          <a:p>
            <a:fld id="{72A5EC76-07A8-445E-870F-FF80083C6664}" type="slidenum">
              <a:rPr lang="fa-IR" smtClean="0"/>
              <a:pPr/>
              <a:t>‹#›</a:t>
            </a:fld>
            <a:endParaRPr lang="fa-I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2959052499"/>
      </p:ext>
    </p:extLst>
  </p:cSld>
  <p:clrMapOvr>
    <a:masterClrMapping/>
  </p:clrMapOvr>
  <p:transition spd="med">
    <p:strips dir="ru"/>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F02098-69F7-447D-A7BA-070A1AA2A5BA}" type="datetimeFigureOut">
              <a:rPr lang="fa-IR" smtClean="0"/>
              <a:pPr/>
              <a:t>03/09/1447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2A5EC76-07A8-445E-870F-FF80083C6664}" type="slidenum">
              <a:rPr lang="fa-IR" smtClean="0"/>
              <a:pPr/>
              <a:t>‹#›</a:t>
            </a:fld>
            <a:endParaRPr lang="fa-IR"/>
          </a:p>
        </p:txBody>
      </p:sp>
    </p:spTree>
    <p:extLst>
      <p:ext uri="{BB962C8B-B14F-4D97-AF65-F5344CB8AC3E}">
        <p14:creationId xmlns:p14="http://schemas.microsoft.com/office/powerpoint/2010/main" val="3421280883"/>
      </p:ext>
    </p:extLst>
  </p:cSld>
  <p:clrMapOvr>
    <a:masterClrMapping/>
  </p:clrMapOvr>
  <p:transition spd="med">
    <p:strips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www.powerpointstyles.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4.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8" name="Text Box 14"/>
          <p:cNvSpPr txBox="1">
            <a:spLocks noChangeArrowheads="1"/>
          </p:cNvSpPr>
          <p:nvPr/>
        </p:nvSpPr>
        <p:spPr bwMode="auto">
          <a:xfrm>
            <a:off x="3348038" y="6237288"/>
            <a:ext cx="2990850" cy="366712"/>
          </a:xfrm>
          <a:prstGeom prst="rect">
            <a:avLst/>
          </a:prstGeom>
          <a:noFill/>
          <a:ln w="9525">
            <a:noFill/>
            <a:miter lim="800000"/>
            <a:headEnd/>
            <a:tailEnd/>
          </a:ln>
          <a:effectLst/>
        </p:spPr>
        <p:txBody>
          <a:bodyPr wrap="none">
            <a:spAutoFit/>
          </a:bodyPr>
          <a:lstStyle/>
          <a:p>
            <a:r>
              <a:rPr lang="fr-FR">
                <a:hlinkClick r:id="rId14"/>
              </a:rPr>
              <a:t>Free Powerpoint Templates</a:t>
            </a:r>
            <a:endParaRPr lang="fr-FR"/>
          </a:p>
        </p:txBody>
      </p:sp>
      <p:pic>
        <p:nvPicPr>
          <p:cNvPr id="1037" name="Picture 13" descr="aezfsgvgnf"/>
          <p:cNvPicPr>
            <a:picLocks noChangeAspect="1" noChangeArrowheads="1"/>
          </p:cNvPicPr>
          <p:nvPr/>
        </p:nvPicPr>
        <p:blipFill>
          <a:blip r:embed="rId15"/>
          <a:srcRect/>
          <a:stretch>
            <a:fillRect/>
          </a:stretch>
        </p:blipFill>
        <p:spPr bwMode="auto">
          <a:xfrm>
            <a:off x="0" y="0"/>
            <a:ext cx="9144000" cy="6858000"/>
          </a:xfrm>
          <a:prstGeom prst="rect">
            <a:avLst/>
          </a:prstGeom>
          <a:noFill/>
        </p:spPr>
      </p:pic>
      <p:sp>
        <p:nvSpPr>
          <p:cNvPr id="1032" name="Text Box 8"/>
          <p:cNvSpPr txBox="1">
            <a:spLocks noChangeArrowheads="1"/>
          </p:cNvSpPr>
          <p:nvPr/>
        </p:nvSpPr>
        <p:spPr bwMode="auto">
          <a:xfrm>
            <a:off x="7962900" y="6375400"/>
            <a:ext cx="1073150" cy="366713"/>
          </a:xfrm>
          <a:prstGeom prst="rect">
            <a:avLst/>
          </a:prstGeom>
          <a:noFill/>
          <a:ln w="9525">
            <a:noFill/>
            <a:miter lim="800000"/>
            <a:headEnd/>
            <a:tailEnd/>
          </a:ln>
          <a:effectLst/>
        </p:spPr>
        <p:txBody>
          <a:bodyPr wrap="none">
            <a:spAutoFit/>
          </a:bodyPr>
          <a:lstStyle/>
          <a:p>
            <a:r>
              <a:rPr lang="fr-FR" b="1">
                <a:solidFill>
                  <a:schemeClr val="bg1"/>
                </a:solidFill>
              </a:rPr>
              <a:t>Page </a:t>
            </a:r>
            <a:fld id="{4C3BFC99-4EDD-4F7A-A77B-83BEA35FB827}" type="slidenum">
              <a:rPr lang="fr-FR" b="1">
                <a:solidFill>
                  <a:schemeClr val="bg1"/>
                </a:solidFill>
              </a:rPr>
              <a:pPr/>
              <a:t>‹#›</a:t>
            </a:fld>
            <a:endParaRPr lang="fr-FR" b="1">
              <a:solidFill>
                <a:schemeClr val="bg1"/>
              </a:solidFill>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701" r:id="rId12"/>
  </p:sldLayoutIdLs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Arial" pitchFamily="34" charset="0"/>
          <a:cs typeface="Arial" pitchFamily="34" charset="0"/>
        </a:defRPr>
      </a:lvl2pPr>
      <a:lvl3pPr algn="ctr" rtl="1" eaLnBrk="1" fontAlgn="base" hangingPunct="1">
        <a:spcBef>
          <a:spcPct val="0"/>
        </a:spcBef>
        <a:spcAft>
          <a:spcPct val="0"/>
        </a:spcAft>
        <a:defRPr sz="4400">
          <a:solidFill>
            <a:schemeClr val="tx2"/>
          </a:solidFill>
          <a:latin typeface="Arial" pitchFamily="34" charset="0"/>
          <a:cs typeface="Arial" pitchFamily="34" charset="0"/>
        </a:defRPr>
      </a:lvl3pPr>
      <a:lvl4pPr algn="ctr" rtl="1" eaLnBrk="1" fontAlgn="base" hangingPunct="1">
        <a:spcBef>
          <a:spcPct val="0"/>
        </a:spcBef>
        <a:spcAft>
          <a:spcPct val="0"/>
        </a:spcAft>
        <a:defRPr sz="4400">
          <a:solidFill>
            <a:schemeClr val="tx2"/>
          </a:solidFill>
          <a:latin typeface="Arial" pitchFamily="34" charset="0"/>
          <a:cs typeface="Arial" pitchFamily="34" charset="0"/>
        </a:defRPr>
      </a:lvl4pPr>
      <a:lvl5pPr algn="ctr" rtl="1" eaLnBrk="1" fontAlgn="base" hangingPunct="1">
        <a:spcBef>
          <a:spcPct val="0"/>
        </a:spcBef>
        <a:spcAft>
          <a:spcPct val="0"/>
        </a:spcAft>
        <a:defRPr sz="4400">
          <a:solidFill>
            <a:schemeClr val="tx2"/>
          </a:solidFill>
          <a:latin typeface="Arial" pitchFamily="34" charset="0"/>
          <a:cs typeface="Arial" pitchFamily="34" charset="0"/>
        </a:defRPr>
      </a:lvl5pPr>
      <a:lvl6pPr marL="457200" algn="ctr" rtl="1" eaLnBrk="1" fontAlgn="base" hangingPunct="1">
        <a:spcBef>
          <a:spcPct val="0"/>
        </a:spcBef>
        <a:spcAft>
          <a:spcPct val="0"/>
        </a:spcAft>
        <a:defRPr sz="4400">
          <a:solidFill>
            <a:schemeClr val="tx2"/>
          </a:solidFill>
          <a:latin typeface="Arial" pitchFamily="34" charset="0"/>
          <a:cs typeface="Arial" pitchFamily="34" charset="0"/>
        </a:defRPr>
      </a:lvl6pPr>
      <a:lvl7pPr marL="914400" algn="ctr" rtl="1" eaLnBrk="1" fontAlgn="base" hangingPunct="1">
        <a:spcBef>
          <a:spcPct val="0"/>
        </a:spcBef>
        <a:spcAft>
          <a:spcPct val="0"/>
        </a:spcAft>
        <a:defRPr sz="4400">
          <a:solidFill>
            <a:schemeClr val="tx2"/>
          </a:solidFill>
          <a:latin typeface="Arial" pitchFamily="34" charset="0"/>
          <a:cs typeface="Arial" pitchFamily="34" charset="0"/>
        </a:defRPr>
      </a:lvl7pPr>
      <a:lvl8pPr marL="1371600" algn="ctr" rtl="1" eaLnBrk="1" fontAlgn="base" hangingPunct="1">
        <a:spcBef>
          <a:spcPct val="0"/>
        </a:spcBef>
        <a:spcAft>
          <a:spcPct val="0"/>
        </a:spcAft>
        <a:defRPr sz="4400">
          <a:solidFill>
            <a:schemeClr val="tx2"/>
          </a:solidFill>
          <a:latin typeface="Arial" pitchFamily="34" charset="0"/>
          <a:cs typeface="Arial" pitchFamily="34" charset="0"/>
        </a:defRPr>
      </a:lvl8pPr>
      <a:lvl9pPr marL="1828800" algn="ctr" rtl="1" eaLnBrk="1" fontAlgn="base" hangingPunct="1">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cs typeface="+mn-cs"/>
        </a:defRPr>
      </a:lvl2pPr>
      <a:lvl3pPr marL="1143000" indent="-228600" algn="r" rtl="1" eaLnBrk="1" fontAlgn="base" hangingPunct="1">
        <a:spcBef>
          <a:spcPct val="20000"/>
        </a:spcBef>
        <a:spcAft>
          <a:spcPct val="0"/>
        </a:spcAft>
        <a:buChar char="•"/>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80917E0-67A3-4AE0-94B1-DB7E66EE3007}" type="datetimeFigureOut">
              <a:rPr lang="fa-IR" smtClean="0"/>
              <a:pPr/>
              <a:t>03/09/1447</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96DCBC5-D693-40A2-838F-13DF9370508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fld id="{E6F9B8CD-342D-4579-98EC-A8FD6B7370E1}" type="datetimeFigureOut">
              <a:rPr lang="en-US" smtClean="0"/>
              <a:pPr algn="r" eaLnBrk="1" latinLnBrk="0" hangingPunct="1"/>
              <a:t>2/19/2026</a:t>
            </a:fld>
            <a:endParaRPr lang="en-US" dirty="0">
              <a:solidFill>
                <a:schemeClr val="tx2"/>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2/19/2026</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645875772"/>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34768" y="6309360"/>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89D66BB5-FA43-4133-A57F-33DEFA0D4249}" type="datetimeFigureOut">
              <a:rPr lang="en-US" dirty="0"/>
              <a:t>2/19/2026</a:t>
            </a:fld>
            <a:endParaRPr lang="en-US" dirty="0"/>
          </a:p>
        </p:txBody>
      </p:sp>
      <p:sp>
        <p:nvSpPr>
          <p:cNvPr id="5" name="Footer Placeholder 4"/>
          <p:cNvSpPr>
            <a:spLocks noGrp="1"/>
          </p:cNvSpPr>
          <p:nvPr>
            <p:ph type="ftr" sz="quarter" idx="3"/>
          </p:nvPr>
        </p:nvSpPr>
        <p:spPr>
          <a:xfrm>
            <a:off x="2596896" y="6309360"/>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7823382" y="6309360"/>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68297046"/>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defTabSz="914400" rtl="0"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5554" y="2349925"/>
            <a:ext cx="3112047" cy="2464952"/>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415687" y="794719"/>
            <a:ext cx="4079089"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0080" y="320040"/>
            <a:ext cx="27432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14F02098-69F7-447D-A7BA-070A1AA2A5BA}" type="datetimeFigureOut">
              <a:rPr lang="fa-IR" smtClean="0"/>
              <a:pPr/>
              <a:t>03/09/1447</a:t>
            </a:fld>
            <a:endParaRPr lang="fa-IR"/>
          </a:p>
        </p:txBody>
      </p:sp>
      <p:sp>
        <p:nvSpPr>
          <p:cNvPr id="5" name="Footer Placeholder 4"/>
          <p:cNvSpPr>
            <a:spLocks noGrp="1"/>
          </p:cNvSpPr>
          <p:nvPr>
            <p:ph type="ftr" sz="quarter" idx="3"/>
          </p:nvPr>
        </p:nvSpPr>
        <p:spPr>
          <a:xfrm>
            <a:off x="640080" y="6227064"/>
            <a:ext cx="7854696"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7808976" y="320040"/>
            <a:ext cx="6858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72A5EC76-07A8-445E-870F-FF80083C6664}" type="slidenum">
              <a:rPr lang="fa-IR" smtClean="0"/>
              <a:pPr/>
              <a:t>‹#›</a:t>
            </a:fld>
            <a:endParaRPr lang="fa-IR"/>
          </a:p>
        </p:txBody>
      </p:sp>
    </p:spTree>
    <p:extLst>
      <p:ext uri="{BB962C8B-B14F-4D97-AF65-F5344CB8AC3E}">
        <p14:creationId xmlns:p14="http://schemas.microsoft.com/office/powerpoint/2010/main" val="2865867577"/>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ctr" defTabSz="685800" rtl="0" eaLnBrk="1" latinLnBrk="0" hangingPunct="1">
        <a:lnSpc>
          <a:spcPct val="85000"/>
        </a:lnSpc>
        <a:spcBef>
          <a:spcPct val="0"/>
        </a:spcBef>
        <a:buNone/>
        <a:defRPr sz="3200" b="0" i="0" kern="1200" cap="none" spc="-113">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4F02098-69F7-447D-A7BA-070A1AA2A5BA}" type="datetimeFigureOut">
              <a:rPr lang="fa-IR" smtClean="0"/>
              <a:pPr/>
              <a:t>03/09/1447</a:t>
            </a:fld>
            <a:endParaRPr lang="fa-I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a-I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2A5EC76-07A8-445E-870F-FF80083C6664}" type="slidenum">
              <a:rPr lang="fa-IR" smtClean="0"/>
              <a:pPr/>
              <a:t>‹#›</a:t>
            </a:fld>
            <a:endParaRPr lang="fa-IR"/>
          </a:p>
        </p:txBody>
      </p:sp>
    </p:spTree>
    <p:extLst>
      <p:ext uri="{BB962C8B-B14F-4D97-AF65-F5344CB8AC3E}">
        <p14:creationId xmlns:p14="http://schemas.microsoft.com/office/powerpoint/2010/main" val="2708823301"/>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4F02098-69F7-447D-A7BA-070A1AA2A5BA}" type="datetimeFigureOut">
              <a:rPr lang="fa-IR" smtClean="0"/>
              <a:pPr/>
              <a:t>03/09/1447</a:t>
            </a:fld>
            <a:endParaRPr lang="fa-I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a-I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A5EC76-07A8-445E-870F-FF80083C6664}" type="slidenum">
              <a:rPr lang="fa-IR" smtClean="0"/>
              <a:pPr/>
              <a:t>‹#›</a:t>
            </a:fld>
            <a:endParaRPr lang="fa-IR"/>
          </a:p>
        </p:txBody>
      </p:sp>
    </p:spTree>
    <p:extLst>
      <p:ext uri="{BB962C8B-B14F-4D97-AF65-F5344CB8AC3E}">
        <p14:creationId xmlns:p14="http://schemas.microsoft.com/office/powerpoint/2010/main" val="3712485545"/>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Lst>
  <p:transition spd="med">
    <p:strips dir="ru"/>
  </p:transition>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9.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91.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0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0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3.xml"/><Relationship Id="rId1" Type="http://schemas.openxmlformats.org/officeDocument/2006/relationships/slideLayout" Target="../slideLayouts/slideLayout91.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102.xml"/></Relationships>
</file>

<file path=ppt/slides/_rels/slide2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02.xml"/></Relationships>
</file>

<file path=ppt/slides/_rels/slide2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5.xml"/><Relationship Id="rId1" Type="http://schemas.openxmlformats.org/officeDocument/2006/relationships/slideLayout" Target="../slideLayouts/slideLayout91.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9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6.xml"/></Relationships>
</file>

<file path=ppt/slides/_rels/slide2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96.xml"/></Relationships>
</file>

<file path=ppt/slides/_rels/slide3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8.xml"/><Relationship Id="rId1" Type="http://schemas.openxmlformats.org/officeDocument/2006/relationships/slideLayout" Target="../slideLayouts/slideLayout96.xml"/></Relationships>
</file>

<file path=ppt/slides/_rels/slide3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9.xml"/><Relationship Id="rId1" Type="http://schemas.openxmlformats.org/officeDocument/2006/relationships/slideLayout" Target="../slideLayouts/slideLayout96.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9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87C9944-BF7F-104F-5610-48CDBEAB8207}"/>
              </a:ext>
            </a:extLst>
          </p:cNvPr>
          <p:cNvSpPr txBox="1"/>
          <p:nvPr/>
        </p:nvSpPr>
        <p:spPr>
          <a:xfrm>
            <a:off x="1190166" y="1268760"/>
            <a:ext cx="6917357" cy="421654"/>
          </a:xfrm>
          <a:prstGeom prst="rect">
            <a:avLst/>
          </a:prstGeom>
          <a:noFill/>
        </p:spPr>
        <p:txBody>
          <a:bodyPr wrap="square">
            <a:spAutoFit/>
          </a:bodyPr>
          <a:lstStyle/>
          <a:p>
            <a:pPr algn="ctr">
              <a:lnSpc>
                <a:spcPct val="107000"/>
              </a:lnSpc>
              <a:spcAft>
                <a:spcPts val="800"/>
              </a:spcAft>
            </a:pPr>
            <a:r>
              <a:rPr lang="ar-SA" sz="2000" b="1" dirty="0">
                <a:effectLst/>
                <a:latin typeface="Times New Roman" panose="02020603050405020304" pitchFamily="18" charset="0"/>
                <a:ea typeface="Calibri" panose="020F0502020204030204" pitchFamily="34" charset="0"/>
                <a:cs typeface="B Nazanin" panose="00000400000000000000" pitchFamily="2" charset="-78"/>
              </a:rPr>
              <a:t>برنامه درس ایمنی شناسی دانشجويان رشته پرستاری نیمسال </a:t>
            </a:r>
            <a:r>
              <a:rPr lang="fa-IR" sz="2000" b="1" dirty="0">
                <a:effectLst/>
                <a:latin typeface="Times New Roman" panose="02020603050405020304" pitchFamily="18" charset="0"/>
                <a:ea typeface="Calibri" panose="020F0502020204030204" pitchFamily="34" charset="0"/>
                <a:cs typeface="B Nazanin" panose="00000400000000000000" pitchFamily="2" charset="-78"/>
              </a:rPr>
              <a:t>دوم</a:t>
            </a:r>
            <a:r>
              <a:rPr lang="ar-SA" sz="2000" b="1" dirty="0">
                <a:effectLst/>
                <a:latin typeface="Times New Roman" panose="02020603050405020304" pitchFamily="18" charset="0"/>
                <a:ea typeface="Calibri" panose="020F0502020204030204" pitchFamily="34" charset="0"/>
                <a:cs typeface="B Nazanin" panose="00000400000000000000" pitchFamily="2" charset="-78"/>
              </a:rPr>
              <a:t> 0</a:t>
            </a:r>
            <a:r>
              <a:rPr lang="fa-IR" sz="2000" b="1" dirty="0">
                <a:effectLst/>
                <a:latin typeface="Times New Roman" panose="02020603050405020304" pitchFamily="18" charset="0"/>
                <a:ea typeface="Calibri" panose="020F0502020204030204" pitchFamily="34" charset="0"/>
                <a:cs typeface="B Nazanin" panose="00000400000000000000" pitchFamily="2" charset="-78"/>
              </a:rPr>
              <a:t>5</a:t>
            </a:r>
            <a:r>
              <a:rPr lang="ar-SA" sz="2000" b="1" dirty="0">
                <a:effectLst/>
                <a:latin typeface="Times New Roman" panose="02020603050405020304" pitchFamily="18" charset="0"/>
                <a:ea typeface="Calibri" panose="020F0502020204030204" pitchFamily="34" charset="0"/>
                <a:cs typeface="B Nazanin" panose="00000400000000000000" pitchFamily="2" charset="-78"/>
              </a:rPr>
              <a:t>-140</a:t>
            </a:r>
            <a:r>
              <a:rPr lang="fa-IR" sz="2000" b="1" dirty="0">
                <a:effectLst/>
                <a:latin typeface="Times New Roman" panose="02020603050405020304" pitchFamily="18" charset="0"/>
                <a:ea typeface="Calibri" panose="020F0502020204030204" pitchFamily="34" charset="0"/>
                <a:cs typeface="B Nazanin" panose="00000400000000000000" pitchFamily="2" charset="-78"/>
              </a:rPr>
              <a:t>4</a:t>
            </a:r>
            <a:r>
              <a:rPr lang="ar-SA" sz="2000" b="1" dirty="0">
                <a:effectLst/>
                <a:latin typeface="Times New Roman" panose="02020603050405020304" pitchFamily="18" charset="0"/>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9441677B-8C3D-F632-C27A-03D920BA3293}"/>
              </a:ext>
            </a:extLst>
          </p:cNvPr>
          <p:cNvGraphicFramePr>
            <a:graphicFrameLocks noGrp="1"/>
          </p:cNvGraphicFramePr>
          <p:nvPr>
            <p:extLst>
              <p:ext uri="{D42A27DB-BD31-4B8C-83A1-F6EECF244321}">
                <p14:modId xmlns:p14="http://schemas.microsoft.com/office/powerpoint/2010/main" val="2121663582"/>
              </p:ext>
            </p:extLst>
          </p:nvPr>
        </p:nvGraphicFramePr>
        <p:xfrm>
          <a:off x="1267014" y="1844824"/>
          <a:ext cx="6917357" cy="4449473"/>
        </p:xfrm>
        <a:graphic>
          <a:graphicData uri="http://schemas.openxmlformats.org/drawingml/2006/table">
            <a:tbl>
              <a:tblPr rtl="1" firstRow="1" firstCol="1" bandRow="1">
                <a:tableStyleId>{5C22544A-7EE6-4342-B048-85BDC9FD1C3A}</a:tableStyleId>
              </a:tblPr>
              <a:tblGrid>
                <a:gridCol w="956256">
                  <a:extLst>
                    <a:ext uri="{9D8B030D-6E8A-4147-A177-3AD203B41FA5}">
                      <a16:colId xmlns:a16="http://schemas.microsoft.com/office/drawing/2014/main" val="1413780817"/>
                    </a:ext>
                  </a:extLst>
                </a:gridCol>
                <a:gridCol w="1313288">
                  <a:extLst>
                    <a:ext uri="{9D8B030D-6E8A-4147-A177-3AD203B41FA5}">
                      <a16:colId xmlns:a16="http://schemas.microsoft.com/office/drawing/2014/main" val="4185346399"/>
                    </a:ext>
                  </a:extLst>
                </a:gridCol>
                <a:gridCol w="4647813">
                  <a:extLst>
                    <a:ext uri="{9D8B030D-6E8A-4147-A177-3AD203B41FA5}">
                      <a16:colId xmlns:a16="http://schemas.microsoft.com/office/drawing/2014/main" val="3943542465"/>
                    </a:ext>
                  </a:extLst>
                </a:gridCol>
              </a:tblGrid>
              <a:tr h="594633">
                <a:tc>
                  <a:txBody>
                    <a:bodyPr/>
                    <a:lstStyle/>
                    <a:p>
                      <a:pPr algn="r" rtl="1">
                        <a:lnSpc>
                          <a:spcPct val="107000"/>
                        </a:lnSpc>
                        <a:spcAft>
                          <a:spcPts val="800"/>
                        </a:spcAft>
                      </a:pPr>
                      <a:r>
                        <a:rPr lang="fa-IR" sz="1800" dirty="0">
                          <a:effectLst/>
                          <a:cs typeface="B Nazanin" panose="00000400000000000000" pitchFamily="2" charset="-78"/>
                        </a:rPr>
                        <a:t>شماره جلسه</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r" rtl="1">
                        <a:lnSpc>
                          <a:spcPct val="107000"/>
                        </a:lnSpc>
                        <a:spcAft>
                          <a:spcPts val="800"/>
                        </a:spcAft>
                      </a:pPr>
                      <a:r>
                        <a:rPr lang="fa-IR" sz="1800">
                          <a:effectLst/>
                          <a:cs typeface="B Nazanin" panose="00000400000000000000" pitchFamily="2" charset="-78"/>
                        </a:rPr>
                        <a:t>تاریخ</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r" rtl="1">
                        <a:lnSpc>
                          <a:spcPct val="107000"/>
                        </a:lnSpc>
                        <a:spcAft>
                          <a:spcPts val="800"/>
                        </a:spcAft>
                      </a:pPr>
                      <a:r>
                        <a:rPr lang="fa-IR" sz="1800" dirty="0">
                          <a:effectLst/>
                          <a:cs typeface="B Nazanin" panose="00000400000000000000" pitchFamily="2" charset="-78"/>
                        </a:rPr>
                        <a:t>عنوان مطلب</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579292215"/>
                  </a:ext>
                </a:extLst>
              </a:tr>
              <a:tr h="487124">
                <a:tc>
                  <a:txBody>
                    <a:bodyPr/>
                    <a:lstStyle/>
                    <a:p>
                      <a:pPr algn="r" rtl="1">
                        <a:lnSpc>
                          <a:spcPct val="107000"/>
                        </a:lnSpc>
                        <a:spcAft>
                          <a:spcPts val="800"/>
                        </a:spcAft>
                      </a:pPr>
                      <a:r>
                        <a:rPr lang="fa-IR" sz="1800">
                          <a:effectLst/>
                          <a:cs typeface="B Nazanin" panose="00000400000000000000" pitchFamily="2" charset="-78"/>
                        </a:rPr>
                        <a:t>جلسه 1</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r" rtl="1">
                        <a:lnSpc>
                          <a:spcPct val="106000"/>
                        </a:lnSpc>
                        <a:spcAft>
                          <a:spcPts val="800"/>
                        </a:spcAft>
                      </a:pPr>
                      <a:r>
                        <a:rPr lang="ar-SA" sz="1800" b="0" dirty="0">
                          <a:effectLst/>
                          <a:latin typeface="Times New Roman" panose="02020603050405020304" pitchFamily="18" charset="0"/>
                          <a:ea typeface="Calibri" panose="020F0502020204030204" pitchFamily="34" charset="0"/>
                          <a:cs typeface="B Nazanin" panose="00000400000000000000" pitchFamily="2" charset="-78"/>
                        </a:rPr>
                        <a:t>1</a:t>
                      </a:r>
                      <a:r>
                        <a:rPr lang="fa-IR" sz="1800" b="0" dirty="0">
                          <a:effectLst/>
                          <a:latin typeface="Times New Roman" panose="02020603050405020304" pitchFamily="18" charset="0"/>
                          <a:ea typeface="Calibri" panose="020F0502020204030204" pitchFamily="34" charset="0"/>
                          <a:cs typeface="B Nazanin" panose="00000400000000000000" pitchFamily="2" charset="-78"/>
                        </a:rPr>
                        <a:t>2/4</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ar-SA" sz="1600">
                          <a:effectLst/>
                          <a:cs typeface="B Nazanin" panose="00000400000000000000" pitchFamily="2" charset="-78"/>
                        </a:rPr>
                        <a:t>تاریخچه، مقدمات ایمونولوژی و ارگان های سیستم ایمنی</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848487346"/>
                  </a:ext>
                </a:extLst>
              </a:tr>
              <a:tr h="331481">
                <a:tc>
                  <a:txBody>
                    <a:bodyPr/>
                    <a:lstStyle/>
                    <a:p>
                      <a:pPr algn="r" rtl="1">
                        <a:lnSpc>
                          <a:spcPct val="107000"/>
                        </a:lnSpc>
                        <a:spcAft>
                          <a:spcPts val="800"/>
                        </a:spcAft>
                      </a:pPr>
                      <a:r>
                        <a:rPr lang="fa-IR" sz="1800">
                          <a:effectLst/>
                          <a:cs typeface="B Nazanin" panose="00000400000000000000" pitchFamily="2" charset="-78"/>
                        </a:rPr>
                        <a:t>جلسه2</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6000"/>
                        </a:lnSpc>
                        <a:spcBef>
                          <a:spcPts val="0"/>
                        </a:spcBef>
                        <a:spcAft>
                          <a:spcPts val="800"/>
                        </a:spcAft>
                        <a:buClrTx/>
                        <a:buSzTx/>
                        <a:buFontTx/>
                        <a:buNone/>
                        <a:tabLst/>
                        <a:defRPr/>
                      </a:pPr>
                      <a:r>
                        <a:rPr lang="ar-SA" sz="1800" b="0" dirty="0">
                          <a:effectLst/>
                          <a:latin typeface="Times New Roman" panose="02020603050405020304" pitchFamily="18" charset="0"/>
                          <a:ea typeface="Calibri" panose="020F0502020204030204" pitchFamily="34" charset="0"/>
                          <a:cs typeface="B Nazanin" panose="00000400000000000000" pitchFamily="2" charset="-78"/>
                        </a:rPr>
                        <a:t>1</a:t>
                      </a:r>
                      <a:r>
                        <a:rPr lang="fa-IR" sz="1800" b="0" dirty="0">
                          <a:effectLst/>
                          <a:latin typeface="Times New Roman" panose="02020603050405020304" pitchFamily="18" charset="0"/>
                          <a:ea typeface="Calibri" panose="020F0502020204030204" pitchFamily="34" charset="0"/>
                          <a:cs typeface="B Nazanin" panose="00000400000000000000" pitchFamily="2" charset="-78"/>
                        </a:rPr>
                        <a:t>2/11</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ar-SA" sz="1600">
                          <a:effectLst/>
                          <a:cs typeface="B Nazanin" panose="00000400000000000000" pitchFamily="2" charset="-78"/>
                        </a:rPr>
                        <a:t>آنتی ژن </a:t>
                      </a:r>
                      <a:r>
                        <a:rPr lang="fa-IR" sz="1600">
                          <a:effectLst/>
                          <a:cs typeface="B Nazanin" panose="00000400000000000000" pitchFamily="2" charset="-78"/>
                        </a:rPr>
                        <a:t>و آنتی بادی</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657939487"/>
                  </a:ext>
                </a:extLst>
              </a:tr>
              <a:tr h="407827">
                <a:tc>
                  <a:txBody>
                    <a:bodyPr/>
                    <a:lstStyle/>
                    <a:p>
                      <a:pPr algn="r" rtl="1">
                        <a:lnSpc>
                          <a:spcPct val="107000"/>
                        </a:lnSpc>
                        <a:spcAft>
                          <a:spcPts val="800"/>
                        </a:spcAft>
                      </a:pPr>
                      <a:r>
                        <a:rPr lang="fa-IR" sz="1800">
                          <a:effectLst/>
                          <a:cs typeface="B Nazanin" panose="00000400000000000000" pitchFamily="2" charset="-78"/>
                        </a:rPr>
                        <a:t>جلسه 3</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6000"/>
                        </a:lnSpc>
                        <a:spcBef>
                          <a:spcPts val="0"/>
                        </a:spcBef>
                        <a:spcAft>
                          <a:spcPts val="800"/>
                        </a:spcAft>
                        <a:buClrTx/>
                        <a:buSzTx/>
                        <a:buFontTx/>
                        <a:buNone/>
                        <a:tabLst/>
                        <a:defRPr/>
                      </a:pPr>
                      <a:r>
                        <a:rPr lang="ar-SA" sz="1800" b="0" dirty="0">
                          <a:effectLst/>
                          <a:latin typeface="Times New Roman" panose="02020603050405020304" pitchFamily="18" charset="0"/>
                          <a:ea typeface="Calibri" panose="020F0502020204030204" pitchFamily="34" charset="0"/>
                          <a:cs typeface="B Nazanin" panose="00000400000000000000" pitchFamily="2" charset="-78"/>
                        </a:rPr>
                        <a:t>1</a:t>
                      </a:r>
                      <a:r>
                        <a:rPr lang="fa-IR" sz="1800" b="0" dirty="0">
                          <a:effectLst/>
                          <a:latin typeface="Times New Roman" panose="02020603050405020304" pitchFamily="18" charset="0"/>
                          <a:ea typeface="Calibri" panose="020F0502020204030204" pitchFamily="34" charset="0"/>
                          <a:cs typeface="B Nazanin" panose="00000400000000000000" pitchFamily="2" charset="-78"/>
                        </a:rPr>
                        <a:t>2/18</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ar-SA" sz="1600">
                          <a:effectLst/>
                          <a:cs typeface="B Nazanin" panose="00000400000000000000" pitchFamily="2" charset="-78"/>
                        </a:rPr>
                        <a:t>ایمنی ذاتی و اکتسابی</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2602646803"/>
                  </a:ext>
                </a:extLst>
              </a:tr>
              <a:tr h="407827">
                <a:tc>
                  <a:txBody>
                    <a:bodyPr/>
                    <a:lstStyle/>
                    <a:p>
                      <a:pPr algn="r" rtl="1">
                        <a:lnSpc>
                          <a:spcPct val="107000"/>
                        </a:lnSpc>
                        <a:spcAft>
                          <a:spcPts val="800"/>
                        </a:spcAft>
                      </a:pPr>
                      <a:r>
                        <a:rPr lang="fa-IR" sz="1800">
                          <a:effectLst/>
                          <a:cs typeface="B Nazanin" panose="00000400000000000000" pitchFamily="2" charset="-78"/>
                        </a:rPr>
                        <a:t>جلسه 4</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r" rtl="1">
                        <a:lnSpc>
                          <a:spcPct val="106000"/>
                        </a:lnSpc>
                        <a:spcAft>
                          <a:spcPts val="800"/>
                        </a:spcAft>
                      </a:pPr>
                      <a:r>
                        <a:rPr lang="ar-SA" sz="1800" b="0" dirty="0">
                          <a:effectLst/>
                          <a:latin typeface="Times New Roman" panose="02020603050405020304" pitchFamily="18" charset="0"/>
                          <a:ea typeface="Calibri" panose="020F0502020204030204" pitchFamily="34" charset="0"/>
                          <a:cs typeface="B Nazanin" panose="00000400000000000000" pitchFamily="2" charset="-78"/>
                        </a:rPr>
                        <a:t>1</a:t>
                      </a:r>
                      <a:r>
                        <a:rPr lang="fa-IR" sz="1800" b="0" dirty="0">
                          <a:effectLst/>
                          <a:latin typeface="Times New Roman" panose="02020603050405020304" pitchFamily="18" charset="0"/>
                          <a:ea typeface="Calibri" panose="020F0502020204030204" pitchFamily="34" charset="0"/>
                          <a:cs typeface="B Nazanin" panose="00000400000000000000" pitchFamily="2" charset="-78"/>
                        </a:rPr>
                        <a:t>/17</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ar-SA" sz="1600">
                          <a:effectLst/>
                          <a:cs typeface="B Nazanin" panose="00000400000000000000" pitchFamily="2" charset="-78"/>
                        </a:rPr>
                        <a:t>کمپلمان و پاسخ التهابی</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559259646"/>
                  </a:ext>
                </a:extLst>
              </a:tr>
              <a:tr h="297316">
                <a:tc>
                  <a:txBody>
                    <a:bodyPr/>
                    <a:lstStyle/>
                    <a:p>
                      <a:pPr algn="r" rtl="1">
                        <a:lnSpc>
                          <a:spcPct val="107000"/>
                        </a:lnSpc>
                        <a:spcAft>
                          <a:spcPts val="800"/>
                        </a:spcAft>
                      </a:pPr>
                      <a:r>
                        <a:rPr lang="fa-IR" sz="1800">
                          <a:effectLst/>
                          <a:cs typeface="B Nazanin" panose="00000400000000000000" pitchFamily="2" charset="-78"/>
                        </a:rPr>
                        <a:t>جلسه 5</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6000"/>
                        </a:lnSpc>
                        <a:spcBef>
                          <a:spcPts val="0"/>
                        </a:spcBef>
                        <a:spcAft>
                          <a:spcPts val="800"/>
                        </a:spcAft>
                        <a:buClrTx/>
                        <a:buSzTx/>
                        <a:buFontTx/>
                        <a:buNone/>
                        <a:tabLst/>
                        <a:defRPr/>
                      </a:pPr>
                      <a:r>
                        <a:rPr lang="ar-SA" sz="1800" b="0" dirty="0">
                          <a:effectLst/>
                          <a:latin typeface="Times New Roman" panose="02020603050405020304" pitchFamily="18" charset="0"/>
                          <a:ea typeface="Calibri" panose="020F0502020204030204" pitchFamily="34" charset="0"/>
                          <a:cs typeface="B Nazanin" panose="00000400000000000000" pitchFamily="2" charset="-78"/>
                        </a:rPr>
                        <a:t>1</a:t>
                      </a:r>
                      <a:r>
                        <a:rPr lang="fa-IR" sz="1800" b="0" dirty="0">
                          <a:effectLst/>
                          <a:latin typeface="Times New Roman" panose="02020603050405020304" pitchFamily="18" charset="0"/>
                          <a:ea typeface="Calibri" panose="020F0502020204030204" pitchFamily="34" charset="0"/>
                          <a:cs typeface="B Nazanin" panose="00000400000000000000" pitchFamily="2" charset="-78"/>
                        </a:rPr>
                        <a:t>/24</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fa-IR" sz="1600">
                          <a:effectLst/>
                          <a:cs typeface="B Nazanin" panose="00000400000000000000" pitchFamily="2" charset="-78"/>
                        </a:rPr>
                        <a:t>امتحان میان ترم</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382378829"/>
                  </a:ext>
                </a:extLst>
              </a:tr>
              <a:tr h="297316">
                <a:tc>
                  <a:txBody>
                    <a:bodyPr/>
                    <a:lstStyle/>
                    <a:p>
                      <a:pPr algn="r" rtl="1">
                        <a:lnSpc>
                          <a:spcPct val="107000"/>
                        </a:lnSpc>
                        <a:spcAft>
                          <a:spcPts val="800"/>
                        </a:spcAft>
                      </a:pPr>
                      <a:r>
                        <a:rPr lang="fa-IR" sz="1800">
                          <a:effectLst/>
                          <a:cs typeface="B Nazanin" panose="00000400000000000000" pitchFamily="2" charset="-78"/>
                        </a:rPr>
                        <a:t>جلسه 6</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6000"/>
                        </a:lnSpc>
                        <a:spcBef>
                          <a:spcPts val="0"/>
                        </a:spcBef>
                        <a:spcAft>
                          <a:spcPts val="800"/>
                        </a:spcAft>
                        <a:buClrTx/>
                        <a:buSzTx/>
                        <a:buFontTx/>
                        <a:buNone/>
                        <a:tabLst/>
                        <a:defRPr/>
                      </a:pPr>
                      <a:r>
                        <a:rPr lang="ar-SA" sz="1800" b="0" dirty="0">
                          <a:effectLst/>
                          <a:latin typeface="Times New Roman" panose="02020603050405020304" pitchFamily="18" charset="0"/>
                          <a:ea typeface="Calibri" panose="020F0502020204030204" pitchFamily="34" charset="0"/>
                          <a:cs typeface="B Nazanin" panose="00000400000000000000" pitchFamily="2" charset="-78"/>
                        </a:rPr>
                        <a:t>1</a:t>
                      </a:r>
                      <a:r>
                        <a:rPr lang="fa-IR" sz="1800" b="0" dirty="0">
                          <a:effectLst/>
                          <a:latin typeface="Times New Roman" panose="02020603050405020304" pitchFamily="18" charset="0"/>
                          <a:ea typeface="Calibri" panose="020F0502020204030204" pitchFamily="34" charset="0"/>
                          <a:cs typeface="B Nazanin" panose="00000400000000000000" pitchFamily="2" charset="-78"/>
                        </a:rPr>
                        <a:t>/31</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fa-IR" sz="1600" dirty="0">
                          <a:effectLst/>
                          <a:cs typeface="B Nazanin" panose="00000400000000000000" pitchFamily="2" charset="-78"/>
                        </a:rPr>
                        <a:t> </a:t>
                      </a:r>
                      <a:r>
                        <a:rPr lang="ar-SA" sz="1600" dirty="0">
                          <a:effectLst/>
                          <a:cs typeface="B Nazanin" panose="00000400000000000000" pitchFamily="2" charset="-78"/>
                        </a:rPr>
                        <a:t>ایمنی در برابر عفونت ها</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3783538654"/>
                  </a:ext>
                </a:extLst>
              </a:tr>
              <a:tr h="359103">
                <a:tc>
                  <a:txBody>
                    <a:bodyPr/>
                    <a:lstStyle/>
                    <a:p>
                      <a:pPr algn="r" rtl="1">
                        <a:lnSpc>
                          <a:spcPct val="107000"/>
                        </a:lnSpc>
                        <a:spcAft>
                          <a:spcPts val="800"/>
                        </a:spcAft>
                      </a:pPr>
                      <a:r>
                        <a:rPr lang="fa-IR" sz="1800">
                          <a:effectLst/>
                          <a:cs typeface="B Nazanin" panose="00000400000000000000" pitchFamily="2" charset="-78"/>
                        </a:rPr>
                        <a:t>جلسه 7</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6000"/>
                        </a:lnSpc>
                        <a:spcBef>
                          <a:spcPts val="0"/>
                        </a:spcBef>
                        <a:spcAft>
                          <a:spcPts val="800"/>
                        </a:spcAft>
                        <a:buClrTx/>
                        <a:buSzTx/>
                        <a:buFontTx/>
                        <a:buNone/>
                        <a:tabLst/>
                        <a:defRPr/>
                      </a:pPr>
                      <a:r>
                        <a:rPr lang="fa-IR" sz="1800" b="0" dirty="0">
                          <a:effectLst/>
                          <a:latin typeface="Times New Roman" panose="02020603050405020304" pitchFamily="18" charset="0"/>
                          <a:ea typeface="Calibri" panose="020F0502020204030204" pitchFamily="34" charset="0"/>
                          <a:cs typeface="B Nazanin" panose="00000400000000000000" pitchFamily="2" charset="-78"/>
                        </a:rPr>
                        <a:t>2/7</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ar-SA" sz="1600">
                          <a:effectLst/>
                          <a:cs typeface="B Nazanin" panose="00000400000000000000" pitchFamily="2" charset="-78"/>
                        </a:rPr>
                        <a:t>ازدیاد حساسیت تیپ </a:t>
                      </a:r>
                      <a:r>
                        <a:rPr lang="en-US" sz="1600">
                          <a:effectLst/>
                          <a:cs typeface="B Nazanin" panose="00000400000000000000" pitchFamily="2" charset="-78"/>
                        </a:rPr>
                        <a:t>I</a:t>
                      </a:r>
                      <a:r>
                        <a:rPr lang="fa-IR" sz="1600">
                          <a:effectLst/>
                          <a:cs typeface="B Nazanin" panose="00000400000000000000" pitchFamily="2" charset="-78"/>
                        </a:rPr>
                        <a:t>، </a:t>
                      </a:r>
                      <a:r>
                        <a:rPr lang="en-US" sz="1600">
                          <a:effectLst/>
                          <a:cs typeface="B Nazanin" panose="00000400000000000000" pitchFamily="2" charset="-78"/>
                        </a:rPr>
                        <a:t>II</a:t>
                      </a:r>
                      <a:r>
                        <a:rPr lang="fa-IR" sz="1600">
                          <a:effectLst/>
                          <a:cs typeface="B Nazanin" panose="00000400000000000000" pitchFamily="2" charset="-78"/>
                        </a:rPr>
                        <a:t> ، </a:t>
                      </a:r>
                      <a:r>
                        <a:rPr lang="en-US" sz="1600">
                          <a:effectLst/>
                          <a:cs typeface="B Nazanin" panose="00000400000000000000" pitchFamily="2" charset="-78"/>
                        </a:rPr>
                        <a:t>III</a:t>
                      </a:r>
                      <a:r>
                        <a:rPr lang="fa-IR" sz="1600">
                          <a:effectLst/>
                          <a:cs typeface="B Nazanin" panose="00000400000000000000" pitchFamily="2" charset="-78"/>
                        </a:rPr>
                        <a:t>، </a:t>
                      </a:r>
                      <a:r>
                        <a:rPr lang="en-US" sz="1600">
                          <a:effectLst/>
                          <a:cs typeface="B Nazanin" panose="00000400000000000000" pitchFamily="2" charset="-78"/>
                        </a:rPr>
                        <a:t>IV</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3567331196"/>
                  </a:ext>
                </a:extLst>
              </a:tr>
              <a:tr h="359103">
                <a:tc>
                  <a:txBody>
                    <a:bodyPr/>
                    <a:lstStyle/>
                    <a:p>
                      <a:pPr algn="r" rtl="1">
                        <a:lnSpc>
                          <a:spcPct val="107000"/>
                        </a:lnSpc>
                        <a:spcAft>
                          <a:spcPts val="800"/>
                        </a:spcAft>
                      </a:pPr>
                      <a:r>
                        <a:rPr lang="fa-IR" sz="1800">
                          <a:effectLst/>
                          <a:cs typeface="B Nazanin" panose="00000400000000000000" pitchFamily="2" charset="-78"/>
                        </a:rPr>
                        <a:t>جلسه 8</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6000"/>
                        </a:lnSpc>
                        <a:spcBef>
                          <a:spcPts val="0"/>
                        </a:spcBef>
                        <a:spcAft>
                          <a:spcPts val="800"/>
                        </a:spcAft>
                        <a:buClrTx/>
                        <a:buSzTx/>
                        <a:buFontTx/>
                        <a:buNone/>
                        <a:tabLst/>
                        <a:defRPr/>
                      </a:pPr>
                      <a:r>
                        <a:rPr lang="fa-IR" sz="1800" b="0" dirty="0">
                          <a:effectLst/>
                          <a:latin typeface="Times New Roman" panose="02020603050405020304" pitchFamily="18" charset="0"/>
                          <a:ea typeface="Calibri" panose="020F0502020204030204" pitchFamily="34" charset="0"/>
                          <a:cs typeface="B Nazanin" panose="00000400000000000000" pitchFamily="2" charset="-78"/>
                        </a:rPr>
                        <a:t>2/14</a:t>
                      </a:r>
                      <a:r>
                        <a:rPr lang="ar-SA" sz="1800" b="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800"/>
                        </a:spcAft>
                      </a:pPr>
                      <a:r>
                        <a:rPr lang="ar-SA" sz="1600" dirty="0">
                          <a:effectLst/>
                          <a:cs typeface="B Nazanin" panose="00000400000000000000" pitchFamily="2" charset="-78"/>
                        </a:rPr>
                        <a:t>بیماری های خودایمنی و نقص ایمنی</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675266478"/>
                  </a:ext>
                </a:extLst>
              </a:tr>
              <a:tr h="359103">
                <a:tc>
                  <a:txBody>
                    <a:bodyPr/>
                    <a:lstStyle/>
                    <a:p>
                      <a:pPr algn="r" rtl="1">
                        <a:lnSpc>
                          <a:spcPct val="107000"/>
                        </a:lnSpc>
                        <a:spcAft>
                          <a:spcPts val="800"/>
                        </a:spcAft>
                      </a:pPr>
                      <a:r>
                        <a:rPr lang="fa-IR" sz="1800">
                          <a:effectLst/>
                          <a:cs typeface="B Nazanin" panose="00000400000000000000" pitchFamily="2" charset="-78"/>
                        </a:rPr>
                        <a:t>جلسه 9</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6000"/>
                        </a:lnSpc>
                        <a:spcBef>
                          <a:spcPts val="0"/>
                        </a:spcBef>
                        <a:spcAft>
                          <a:spcPts val="800"/>
                        </a:spcAft>
                        <a:buClrTx/>
                        <a:buSzTx/>
                        <a:buFontTx/>
                        <a:buNone/>
                        <a:tabLst/>
                        <a:defRPr/>
                      </a:pPr>
                      <a:r>
                        <a:rPr lang="fa-IR" sz="1800" b="0" kern="1200" dirty="0">
                          <a:solidFill>
                            <a:schemeClr val="dk1"/>
                          </a:solidFill>
                          <a:effectLst/>
                          <a:latin typeface="Times New Roman" panose="02020603050405020304" pitchFamily="18" charset="0"/>
                          <a:ea typeface="Calibri" panose="020F0502020204030204" pitchFamily="34" charset="0"/>
                          <a:cs typeface="B Nazanin" panose="00000400000000000000" pitchFamily="2" charset="-78"/>
                        </a:rPr>
                        <a:t>2/21</a:t>
                      </a:r>
                      <a:r>
                        <a:rPr lang="ar-SA" sz="1800" b="0" kern="1200" dirty="0">
                          <a:solidFill>
                            <a:schemeClr val="dk1"/>
                          </a:solidFill>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kern="1200" dirty="0">
                        <a:solidFill>
                          <a:schemeClr val="dk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tc>
                <a:tc>
                  <a:txBody>
                    <a:bodyPr/>
                    <a:lstStyle/>
                    <a:p>
                      <a:pPr algn="r" rtl="1">
                        <a:lnSpc>
                          <a:spcPct val="107000"/>
                        </a:lnSpc>
                        <a:spcAft>
                          <a:spcPts val="800"/>
                        </a:spcAft>
                      </a:pPr>
                      <a:r>
                        <a:rPr lang="ar-SA" sz="1600">
                          <a:effectLst/>
                          <a:cs typeface="B Nazanin" panose="00000400000000000000" pitchFamily="2" charset="-78"/>
                        </a:rPr>
                        <a:t>واکسن</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2683554447"/>
                  </a:ext>
                </a:extLst>
              </a:tr>
              <a:tr h="491655">
                <a:tc>
                  <a:txBody>
                    <a:bodyPr/>
                    <a:lstStyle/>
                    <a:p>
                      <a:pPr algn="r" rtl="1">
                        <a:lnSpc>
                          <a:spcPct val="107000"/>
                        </a:lnSpc>
                        <a:spcAft>
                          <a:spcPts val="800"/>
                        </a:spcAft>
                      </a:pPr>
                      <a:r>
                        <a:rPr lang="fa-IR" sz="1800">
                          <a:effectLst/>
                          <a:cs typeface="B Nazanin" panose="00000400000000000000" pitchFamily="2" charset="-78"/>
                        </a:rPr>
                        <a:t>جلسه 10</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fa-IR" sz="1800" b="0" kern="1200" dirty="0">
                          <a:solidFill>
                            <a:schemeClr val="dk1"/>
                          </a:solidFill>
                          <a:effectLst/>
                          <a:latin typeface="Times New Roman" panose="02020603050405020304" pitchFamily="18" charset="0"/>
                          <a:ea typeface="Calibri" panose="020F0502020204030204" pitchFamily="34" charset="0"/>
                          <a:cs typeface="B Nazanin" panose="00000400000000000000" pitchFamily="2" charset="-78"/>
                        </a:rPr>
                        <a:t>2/28</a:t>
                      </a:r>
                      <a:r>
                        <a:rPr lang="ar-SA" sz="1800" b="0" kern="1200" dirty="0">
                          <a:solidFill>
                            <a:schemeClr val="dk1"/>
                          </a:solidFill>
                          <a:effectLst/>
                          <a:latin typeface="Times New Roman" panose="02020603050405020304" pitchFamily="18" charset="0"/>
                          <a:ea typeface="Calibri" panose="020F0502020204030204" pitchFamily="34" charset="0"/>
                          <a:cs typeface="B Nazanin" panose="00000400000000000000" pitchFamily="2" charset="-78"/>
                        </a:rPr>
                        <a:t> </a:t>
                      </a:r>
                      <a:endParaRPr lang="en-US" sz="1800" b="0" kern="1200" dirty="0">
                        <a:solidFill>
                          <a:schemeClr val="dk1"/>
                        </a:solidFill>
                        <a:effectLst/>
                        <a:latin typeface="Times New Roman" panose="02020603050405020304" pitchFamily="18" charset="0"/>
                        <a:ea typeface="Calibri" panose="020F0502020204030204" pitchFamily="34" charset="0"/>
                        <a:cs typeface="B Nazanin" panose="00000400000000000000" pitchFamily="2" charset="-78"/>
                      </a:endParaRPr>
                    </a:p>
                    <a:p>
                      <a:endParaRPr lang="en-US" sz="1800" b="0" kern="1200" dirty="0">
                        <a:solidFill>
                          <a:schemeClr val="dk1"/>
                        </a:solidFill>
                        <a:effectLst/>
                        <a:latin typeface="Times New Roman" panose="02020603050405020304" pitchFamily="18" charset="0"/>
                        <a:cs typeface="B Nazanin" panose="00000400000000000000" pitchFamily="2" charset="-78"/>
                      </a:endParaRPr>
                    </a:p>
                  </a:txBody>
                  <a:tcPr marL="68580" marR="68580" marT="0" marB="0"/>
                </a:tc>
                <a:tc>
                  <a:txBody>
                    <a:bodyPr/>
                    <a:lstStyle/>
                    <a:p>
                      <a:pPr algn="r" rtl="1">
                        <a:lnSpc>
                          <a:spcPct val="107000"/>
                        </a:lnSpc>
                        <a:spcAft>
                          <a:spcPts val="800"/>
                        </a:spcAft>
                      </a:pPr>
                      <a:r>
                        <a:rPr lang="ar-SA" sz="1600" dirty="0">
                          <a:effectLst/>
                          <a:cs typeface="B Nazanin" panose="00000400000000000000" pitchFamily="2" charset="-78"/>
                        </a:rPr>
                        <a:t>جلسه آزمایشگاه تعیین گروه خونی، تست</a:t>
                      </a:r>
                      <a:r>
                        <a:rPr lang="en-US" sz="1600" dirty="0">
                          <a:effectLst/>
                          <a:cs typeface="B Nazanin" panose="00000400000000000000" pitchFamily="2" charset="-78"/>
                        </a:rPr>
                        <a:t>CRP</a:t>
                      </a:r>
                      <a:r>
                        <a:rPr lang="fa-IR" sz="1600" dirty="0">
                          <a:effectLst/>
                          <a:cs typeface="B Nazanin" panose="00000400000000000000" pitchFamily="2" charset="-78"/>
                        </a:rPr>
                        <a:t>، </a:t>
                      </a:r>
                      <a:r>
                        <a:rPr lang="en-US" sz="1600" dirty="0">
                          <a:effectLst/>
                          <a:cs typeface="B Nazanin" panose="00000400000000000000" pitchFamily="2" charset="-78"/>
                        </a:rPr>
                        <a:t>RF</a:t>
                      </a:r>
                      <a:r>
                        <a:rPr lang="fa-IR" sz="1600" dirty="0">
                          <a:effectLst/>
                          <a:cs typeface="B Nazanin" panose="00000400000000000000" pitchFamily="2" charset="-78"/>
                        </a:rPr>
                        <a:t>، </a:t>
                      </a:r>
                      <a:r>
                        <a:rPr lang="en-US" sz="1600" dirty="0">
                          <a:effectLst/>
                          <a:cs typeface="B Nazanin" panose="00000400000000000000" pitchFamily="2" charset="-78"/>
                        </a:rPr>
                        <a:t>β-HCG</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3798992653"/>
                  </a:ext>
                </a:extLst>
              </a:tr>
            </a:tbl>
          </a:graphicData>
        </a:graphic>
      </p:graphicFrame>
    </p:spTree>
    <p:extLst>
      <p:ext uri="{BB962C8B-B14F-4D97-AF65-F5344CB8AC3E}">
        <p14:creationId xmlns:p14="http://schemas.microsoft.com/office/powerpoint/2010/main" val="3534251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1816"/>
            <a:ext cx="8229600" cy="1143000"/>
          </a:xfrm>
        </p:spPr>
        <p:txBody>
          <a:bodyPr>
            <a:normAutofit/>
          </a:bodyPr>
          <a:lstStyle/>
          <a:p>
            <a:r>
              <a:rPr lang="fa-IR" sz="3600" b="1" dirty="0">
                <a:cs typeface="B Nazanin" pitchFamily="2" charset="-78"/>
              </a:rPr>
              <a:t>سیستم ایمنی بدن</a:t>
            </a:r>
          </a:p>
        </p:txBody>
      </p:sp>
      <p:sp>
        <p:nvSpPr>
          <p:cNvPr id="3" name="Content Placeholder 2"/>
          <p:cNvSpPr>
            <a:spLocks noGrp="1"/>
          </p:cNvSpPr>
          <p:nvPr>
            <p:ph idx="1"/>
          </p:nvPr>
        </p:nvSpPr>
        <p:spPr>
          <a:xfrm>
            <a:off x="443448" y="1737058"/>
            <a:ext cx="8229600" cy="4240211"/>
          </a:xfrm>
        </p:spPr>
        <p:txBody>
          <a:bodyPr>
            <a:normAutofit/>
          </a:bodyPr>
          <a:lstStyle/>
          <a:p>
            <a:r>
              <a:rPr lang="fa-IR" sz="2000" dirty="0">
                <a:cs typeface="B Nazanin" pitchFamily="2" charset="-78"/>
              </a:rPr>
              <a:t>سیستم ایمنی از مجموعه متنوعی از سلولها تشکیل شده است که از نظر شکل، اندازه و خصوصیات متابولیکی با یکدیگر تفاوتهایی دارند.</a:t>
            </a:r>
          </a:p>
          <a:p>
            <a:pPr>
              <a:buNone/>
            </a:pPr>
            <a:endParaRPr lang="fa-IR" sz="2000" dirty="0">
              <a:cs typeface="B Nazanin" pitchFamily="2" charset="-78"/>
            </a:endParaRPr>
          </a:p>
          <a:p>
            <a:r>
              <a:rPr lang="fa-IR" sz="2000" dirty="0">
                <a:cs typeface="B Nazanin" pitchFamily="2" charset="-78"/>
              </a:rPr>
              <a:t>سلولهای سیستم ایمنی نه تنها در  گردش خون و لنف  بلکه به صورت پراکنده در تمام نسوج بدن و بصورت مجتمع در اعضاء و بافتهای لنفاوی مشاهده می شوند.</a:t>
            </a:r>
          </a:p>
          <a:p>
            <a:endParaRPr lang="fa-IR" sz="2000" dirty="0">
              <a:cs typeface="B Nazanin" pitchFamily="2" charset="-78"/>
            </a:endParaRPr>
          </a:p>
          <a:p>
            <a:r>
              <a:rPr lang="fa-IR" sz="2000" dirty="0">
                <a:cs typeface="B Nazanin" pitchFamily="2" charset="-78"/>
              </a:rPr>
              <a:t>بافتهای مجاور سطوح خارجی بدن نیاز بیشتری به حضور دائم سلولهای ایمنی دارد.</a:t>
            </a:r>
          </a:p>
          <a:p>
            <a:pPr>
              <a:buNone/>
            </a:pPr>
            <a:r>
              <a:rPr lang="fa-IR" sz="2000" dirty="0">
                <a:cs typeface="B Nazanin" pitchFamily="2" charset="-78"/>
              </a:rPr>
              <a:t>    </a:t>
            </a:r>
          </a:p>
        </p:txBody>
      </p:sp>
      <p:grpSp>
        <p:nvGrpSpPr>
          <p:cNvPr id="5" name="Organization Chart 3">
            <a:extLst>
              <a:ext uri="{FF2B5EF4-FFF2-40B4-BE49-F238E27FC236}">
                <a16:creationId xmlns:a16="http://schemas.microsoft.com/office/drawing/2014/main" id="{BA64B244-98E7-EB11-E223-0B0535182594}"/>
              </a:ext>
            </a:extLst>
          </p:cNvPr>
          <p:cNvGrpSpPr>
            <a:grpSpLocks noChangeAspect="1"/>
          </p:cNvGrpSpPr>
          <p:nvPr/>
        </p:nvGrpSpPr>
        <p:grpSpPr bwMode="auto">
          <a:xfrm>
            <a:off x="1619672" y="4179336"/>
            <a:ext cx="4752528" cy="2462795"/>
            <a:chOff x="455" y="1752"/>
            <a:chExt cx="3888" cy="1399"/>
          </a:xfrm>
        </p:grpSpPr>
        <p:cxnSp>
          <p:nvCxnSpPr>
            <p:cNvPr id="1028" name="_s1028">
              <a:extLst>
                <a:ext uri="{FF2B5EF4-FFF2-40B4-BE49-F238E27FC236}">
                  <a16:creationId xmlns:a16="http://schemas.microsoft.com/office/drawing/2014/main" id="{E914E00C-4DE6-AE69-7923-E954EDD696D8}"/>
                </a:ext>
              </a:extLst>
            </p:cNvPr>
            <p:cNvCxnSpPr>
              <a:cxnSpLocks noChangeShapeType="1"/>
              <a:stCxn id="12" idx="0"/>
              <a:endCxn id="8" idx="2"/>
            </p:cNvCxnSpPr>
            <p:nvPr/>
          </p:nvCxnSpPr>
          <p:spPr bwMode="auto">
            <a:xfrm rot="5400000" flipH="1">
              <a:off x="3592" y="2415"/>
              <a:ext cx="136" cy="503"/>
            </a:xfrm>
            <a:prstGeom prst="bentConnector3">
              <a:avLst>
                <a:gd name="adj1" fmla="val 24574"/>
              </a:avLst>
            </a:prstGeom>
            <a:noFill/>
            <a:ln w="25400">
              <a:solidFill>
                <a:srgbClr val="000000"/>
              </a:solidFill>
              <a:miter lim="800000"/>
              <a:headEnd/>
              <a:tailEnd/>
            </a:ln>
            <a:extLst>
              <a:ext uri="{909E8E84-426E-40DD-AFC4-6F175D3DCCD1}">
                <a14:hiddenFill xmlns:a14="http://schemas.microsoft.com/office/drawing/2010/main">
                  <a:noFill/>
                </a14:hiddenFill>
              </a:ext>
            </a:extLst>
          </p:spPr>
        </p:cxnSp>
        <p:cxnSp>
          <p:nvCxnSpPr>
            <p:cNvPr id="1029" name="_s1029">
              <a:extLst>
                <a:ext uri="{FF2B5EF4-FFF2-40B4-BE49-F238E27FC236}">
                  <a16:creationId xmlns:a16="http://schemas.microsoft.com/office/drawing/2014/main" id="{60BC3FEF-AB5B-9989-CFF7-8257ABE0FC3D}"/>
                </a:ext>
              </a:extLst>
            </p:cNvPr>
            <p:cNvCxnSpPr>
              <a:cxnSpLocks noChangeShapeType="1"/>
              <a:stCxn id="11" idx="0"/>
              <a:endCxn id="8" idx="2"/>
            </p:cNvCxnSpPr>
            <p:nvPr/>
          </p:nvCxnSpPr>
          <p:spPr bwMode="auto">
            <a:xfrm rot="16200000">
              <a:off x="3088" y="2415"/>
              <a:ext cx="136" cy="504"/>
            </a:xfrm>
            <a:prstGeom prst="bentConnector3">
              <a:avLst>
                <a:gd name="adj1" fmla="val 24574"/>
              </a:avLst>
            </a:prstGeom>
            <a:noFill/>
            <a:ln w="25400">
              <a:solidFill>
                <a:srgbClr val="000000"/>
              </a:solidFill>
              <a:miter lim="800000"/>
              <a:headEnd/>
              <a:tailEnd/>
            </a:ln>
            <a:extLst>
              <a:ext uri="{909E8E84-426E-40DD-AFC4-6F175D3DCCD1}">
                <a14:hiddenFill xmlns:a14="http://schemas.microsoft.com/office/drawing/2010/main">
                  <a:noFill/>
                </a14:hiddenFill>
              </a:ext>
            </a:extLst>
          </p:spPr>
        </p:cxnSp>
        <p:cxnSp>
          <p:nvCxnSpPr>
            <p:cNvPr id="1030" name="_s1030">
              <a:extLst>
                <a:ext uri="{FF2B5EF4-FFF2-40B4-BE49-F238E27FC236}">
                  <a16:creationId xmlns:a16="http://schemas.microsoft.com/office/drawing/2014/main" id="{DD0CCB03-B018-CF01-89A2-A90AE159C968}"/>
                </a:ext>
              </a:extLst>
            </p:cNvPr>
            <p:cNvCxnSpPr>
              <a:cxnSpLocks noChangeShapeType="1"/>
              <a:stCxn id="10" idx="0"/>
              <a:endCxn id="7" idx="2"/>
            </p:cNvCxnSpPr>
            <p:nvPr/>
          </p:nvCxnSpPr>
          <p:spPr bwMode="auto">
            <a:xfrm rot="5400000" flipH="1">
              <a:off x="1576" y="2415"/>
              <a:ext cx="136" cy="503"/>
            </a:xfrm>
            <a:prstGeom prst="bentConnector3">
              <a:avLst>
                <a:gd name="adj1" fmla="val 24574"/>
              </a:avLst>
            </a:prstGeom>
            <a:noFill/>
            <a:ln w="25400">
              <a:solidFill>
                <a:srgbClr val="000000"/>
              </a:solidFill>
              <a:miter lim="800000"/>
              <a:headEnd/>
              <a:tailEnd/>
            </a:ln>
            <a:extLst>
              <a:ext uri="{909E8E84-426E-40DD-AFC4-6F175D3DCCD1}">
                <a14:hiddenFill xmlns:a14="http://schemas.microsoft.com/office/drawing/2010/main">
                  <a:noFill/>
                </a14:hiddenFill>
              </a:ext>
            </a:extLst>
          </p:spPr>
        </p:cxnSp>
        <p:cxnSp>
          <p:nvCxnSpPr>
            <p:cNvPr id="1031" name="_s1031">
              <a:extLst>
                <a:ext uri="{FF2B5EF4-FFF2-40B4-BE49-F238E27FC236}">
                  <a16:creationId xmlns:a16="http://schemas.microsoft.com/office/drawing/2014/main" id="{AB5B6BF7-D904-A5A4-D5FA-D531828CB887}"/>
                </a:ext>
              </a:extLst>
            </p:cNvPr>
            <p:cNvCxnSpPr>
              <a:cxnSpLocks noChangeShapeType="1"/>
              <a:stCxn id="9" idx="0"/>
              <a:endCxn id="7" idx="2"/>
            </p:cNvCxnSpPr>
            <p:nvPr/>
          </p:nvCxnSpPr>
          <p:spPr bwMode="auto">
            <a:xfrm rot="16200000">
              <a:off x="1072" y="2414"/>
              <a:ext cx="136" cy="505"/>
            </a:xfrm>
            <a:prstGeom prst="bentConnector3">
              <a:avLst>
                <a:gd name="adj1" fmla="val 24574"/>
              </a:avLst>
            </a:prstGeom>
            <a:noFill/>
            <a:ln w="25400">
              <a:solidFill>
                <a:srgbClr val="000000"/>
              </a:solidFill>
              <a:miter lim="800000"/>
              <a:headEnd/>
              <a:tailEnd/>
            </a:ln>
            <a:extLst>
              <a:ext uri="{909E8E84-426E-40DD-AFC4-6F175D3DCCD1}">
                <a14:hiddenFill xmlns:a14="http://schemas.microsoft.com/office/drawing/2010/main">
                  <a:noFill/>
                </a14:hiddenFill>
              </a:ext>
            </a:extLst>
          </p:spPr>
        </p:cxnSp>
        <p:cxnSp>
          <p:nvCxnSpPr>
            <p:cNvPr id="1032" name="_s1032">
              <a:extLst>
                <a:ext uri="{FF2B5EF4-FFF2-40B4-BE49-F238E27FC236}">
                  <a16:creationId xmlns:a16="http://schemas.microsoft.com/office/drawing/2014/main" id="{0AB4BB10-31E3-DA7E-5073-7510DE35A340}"/>
                </a:ext>
              </a:extLst>
            </p:cNvPr>
            <p:cNvCxnSpPr>
              <a:cxnSpLocks noChangeShapeType="1"/>
              <a:stCxn id="8" idx="0"/>
              <a:endCxn id="6" idx="2"/>
            </p:cNvCxnSpPr>
            <p:nvPr/>
          </p:nvCxnSpPr>
          <p:spPr bwMode="auto">
            <a:xfrm rot="5400000" flipH="1">
              <a:off x="2836" y="1607"/>
              <a:ext cx="136" cy="1009"/>
            </a:xfrm>
            <a:prstGeom prst="bentConnector3">
              <a:avLst>
                <a:gd name="adj1" fmla="val 24574"/>
              </a:avLst>
            </a:prstGeom>
            <a:noFill/>
            <a:ln w="25400">
              <a:solidFill>
                <a:srgbClr val="000000"/>
              </a:solidFill>
              <a:miter lim="800000"/>
              <a:headEnd/>
              <a:tailEnd/>
            </a:ln>
            <a:extLst>
              <a:ext uri="{909E8E84-426E-40DD-AFC4-6F175D3DCCD1}">
                <a14:hiddenFill xmlns:a14="http://schemas.microsoft.com/office/drawing/2010/main">
                  <a:noFill/>
                </a14:hiddenFill>
              </a:ext>
            </a:extLst>
          </p:spPr>
        </p:cxnSp>
        <p:cxnSp>
          <p:nvCxnSpPr>
            <p:cNvPr id="1033" name="_s1033">
              <a:extLst>
                <a:ext uri="{FF2B5EF4-FFF2-40B4-BE49-F238E27FC236}">
                  <a16:creationId xmlns:a16="http://schemas.microsoft.com/office/drawing/2014/main" id="{9A9F0E00-4F87-DBF3-0DDB-61840C53DAFF}"/>
                </a:ext>
              </a:extLst>
            </p:cNvPr>
            <p:cNvCxnSpPr>
              <a:cxnSpLocks noChangeShapeType="1"/>
              <a:stCxn id="7" idx="0"/>
              <a:endCxn id="6" idx="2"/>
            </p:cNvCxnSpPr>
            <p:nvPr/>
          </p:nvCxnSpPr>
          <p:spPr bwMode="auto">
            <a:xfrm rot="16200000">
              <a:off x="1828" y="1608"/>
              <a:ext cx="136" cy="1007"/>
            </a:xfrm>
            <a:prstGeom prst="bentConnector3">
              <a:avLst>
                <a:gd name="adj1" fmla="val 24574"/>
              </a:avLst>
            </a:prstGeom>
            <a:noFill/>
            <a:ln w="25400">
              <a:solidFill>
                <a:srgbClr val="000000"/>
              </a:solidFill>
              <a:miter lim="800000"/>
              <a:headEnd/>
              <a:tailEnd/>
            </a:ln>
            <a:extLst>
              <a:ext uri="{909E8E84-426E-40DD-AFC4-6F175D3DCCD1}">
                <a14:hiddenFill xmlns:a14="http://schemas.microsoft.com/office/drawing/2010/main">
                  <a:noFill/>
                </a14:hiddenFill>
              </a:ext>
            </a:extLst>
          </p:spPr>
        </p:cxnSp>
        <p:sp>
          <p:nvSpPr>
            <p:cNvPr id="6" name="_s1034">
              <a:extLst>
                <a:ext uri="{FF2B5EF4-FFF2-40B4-BE49-F238E27FC236}">
                  <a16:creationId xmlns:a16="http://schemas.microsoft.com/office/drawing/2014/main" id="{31C44109-0FE0-7E7C-960D-5D87D67CE319}"/>
                </a:ext>
              </a:extLst>
            </p:cNvPr>
            <p:cNvSpPr>
              <a:spLocks noChangeArrowheads="1"/>
            </p:cNvSpPr>
            <p:nvPr/>
          </p:nvSpPr>
          <p:spPr bwMode="auto">
            <a:xfrm>
              <a:off x="1867" y="1752"/>
              <a:ext cx="1064" cy="288"/>
            </a:xfrm>
            <a:prstGeom prst="rect">
              <a:avLst/>
            </a:prstGeom>
            <a:solidFill>
              <a:schemeClr val="bg1"/>
            </a:solidFill>
            <a:ln w="28575">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none" lIns="81440" tIns="40720" rIns="81440" bIns="40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Immune System</a:t>
              </a:r>
              <a:endParaRPr kumimoji="0" lang="en-US" altLang="en-US" sz="1400" b="1" i="0" u="none" strike="noStrike" cap="none" normalizeH="0" baseline="0">
                <a:ln>
                  <a:noFill/>
                </a:ln>
                <a:solidFill>
                  <a:schemeClr val="tx1"/>
                </a:solidFill>
                <a:effectLst/>
                <a:latin typeface="Times New Roman" panose="02020603050405020304" pitchFamily="18" charset="0"/>
                <a:cs typeface="Arial" panose="020B0604020202020204" pitchFamily="34" charset="0"/>
              </a:endParaRPr>
            </a:p>
          </p:txBody>
        </p:sp>
        <p:sp>
          <p:nvSpPr>
            <p:cNvPr id="7" name="_s1035">
              <a:extLst>
                <a:ext uri="{FF2B5EF4-FFF2-40B4-BE49-F238E27FC236}">
                  <a16:creationId xmlns:a16="http://schemas.microsoft.com/office/drawing/2014/main" id="{5658FD48-D985-5884-134B-513D6B33B60B}"/>
                </a:ext>
              </a:extLst>
            </p:cNvPr>
            <p:cNvSpPr>
              <a:spLocks noChangeArrowheads="1"/>
            </p:cNvSpPr>
            <p:nvPr/>
          </p:nvSpPr>
          <p:spPr bwMode="auto">
            <a:xfrm>
              <a:off x="960" y="2184"/>
              <a:ext cx="863" cy="411"/>
            </a:xfrm>
            <a:prstGeom prst="rect">
              <a:avLst/>
            </a:prstGeom>
            <a:solidFill>
              <a:srgbClr val="00CC99"/>
            </a:solidFill>
            <a:ln w="28575">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none" lIns="81440" tIns="40720" rIns="81440" bIns="40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Innate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(Nonspecific)</a:t>
              </a:r>
              <a:endParaRPr kumimoji="0" lang="en-US" altLang="en-US" sz="1400" b="1" i="0" u="none" strike="noStrike" cap="none" normalizeH="0" baseline="0">
                <a:ln>
                  <a:noFill/>
                </a:ln>
                <a:solidFill>
                  <a:schemeClr val="tx1"/>
                </a:solidFill>
                <a:effectLst/>
                <a:latin typeface="Times New Roman" panose="02020603050405020304" pitchFamily="18" charset="0"/>
                <a:cs typeface="Arial" panose="020B0604020202020204" pitchFamily="34" charset="0"/>
              </a:endParaRPr>
            </a:p>
          </p:txBody>
        </p:sp>
        <p:sp>
          <p:nvSpPr>
            <p:cNvPr id="8" name="_s1036">
              <a:extLst>
                <a:ext uri="{FF2B5EF4-FFF2-40B4-BE49-F238E27FC236}">
                  <a16:creationId xmlns:a16="http://schemas.microsoft.com/office/drawing/2014/main" id="{0139FDE7-2EE7-53A5-E5F2-1A444BDC4CA3}"/>
                </a:ext>
              </a:extLst>
            </p:cNvPr>
            <p:cNvSpPr>
              <a:spLocks noChangeArrowheads="1"/>
            </p:cNvSpPr>
            <p:nvPr/>
          </p:nvSpPr>
          <p:spPr bwMode="auto">
            <a:xfrm>
              <a:off x="2976" y="2184"/>
              <a:ext cx="863" cy="411"/>
            </a:xfrm>
            <a:prstGeom prst="rect">
              <a:avLst/>
            </a:prstGeom>
            <a:solidFill>
              <a:srgbClr val="99FF99"/>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none" lIns="81440" tIns="40720" rIns="81440" bIns="40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Times New Roman" panose="02020603050405020304" pitchFamily="18" charset="0"/>
                  <a:cs typeface="Arial" panose="020B0604020202020204" pitchFamily="34" charset="0"/>
                </a:rPr>
                <a:t>Adaptive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Times New Roman" panose="02020603050405020304" pitchFamily="18" charset="0"/>
                  <a:cs typeface="Arial" panose="020B0604020202020204" pitchFamily="34" charset="0"/>
                </a:rPr>
                <a:t>(Specific)</a:t>
              </a:r>
              <a:endParaRPr kumimoji="0" lang="en-US" altLang="en-US" sz="1400" b="1" i="0" u="none" strike="noStrike" cap="none" normalizeH="0" baseline="0" dirty="0">
                <a:ln>
                  <a:noFill/>
                </a:ln>
                <a:solidFill>
                  <a:schemeClr val="tx1"/>
                </a:solidFill>
                <a:effectLst/>
                <a:latin typeface="Times New Roman" panose="02020603050405020304" pitchFamily="18" charset="0"/>
                <a:cs typeface="Arial" panose="020B0604020202020204" pitchFamily="34" charset="0"/>
              </a:endParaRPr>
            </a:p>
          </p:txBody>
        </p:sp>
        <p:sp>
          <p:nvSpPr>
            <p:cNvPr id="9" name="_s1037">
              <a:extLst>
                <a:ext uri="{FF2B5EF4-FFF2-40B4-BE49-F238E27FC236}">
                  <a16:creationId xmlns:a16="http://schemas.microsoft.com/office/drawing/2014/main" id="{8C926AF6-E979-957B-E91C-0688E19E9EF9}"/>
                </a:ext>
              </a:extLst>
            </p:cNvPr>
            <p:cNvSpPr>
              <a:spLocks noChangeArrowheads="1"/>
            </p:cNvSpPr>
            <p:nvPr/>
          </p:nvSpPr>
          <p:spPr bwMode="auto">
            <a:xfrm>
              <a:off x="455" y="2739"/>
              <a:ext cx="864" cy="412"/>
            </a:xfrm>
            <a:prstGeom prst="rect">
              <a:avLst/>
            </a:prstGeom>
            <a:solidFill>
              <a:srgbClr val="00CC99"/>
            </a:solidFill>
            <a:ln w="28575">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none" lIns="81440" tIns="40720" rIns="81440" bIns="40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Cellular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Components</a:t>
              </a:r>
              <a:endParaRPr kumimoji="0" lang="en-US" altLang="en-US" sz="1400" b="1" i="0" u="none" strike="noStrike" cap="none" normalizeH="0" baseline="0">
                <a:ln>
                  <a:noFill/>
                </a:ln>
                <a:solidFill>
                  <a:schemeClr val="tx1"/>
                </a:solidFill>
                <a:effectLst/>
                <a:latin typeface="Times New Roman" panose="02020603050405020304" pitchFamily="18" charset="0"/>
                <a:cs typeface="Arial" panose="020B0604020202020204" pitchFamily="34" charset="0"/>
              </a:endParaRPr>
            </a:p>
          </p:txBody>
        </p:sp>
        <p:sp>
          <p:nvSpPr>
            <p:cNvPr id="10" name="_s1038">
              <a:extLst>
                <a:ext uri="{FF2B5EF4-FFF2-40B4-BE49-F238E27FC236}">
                  <a16:creationId xmlns:a16="http://schemas.microsoft.com/office/drawing/2014/main" id="{D93CE8E6-C90E-3FF1-A9A4-494519C5DCF4}"/>
                </a:ext>
              </a:extLst>
            </p:cNvPr>
            <p:cNvSpPr>
              <a:spLocks noChangeArrowheads="1"/>
            </p:cNvSpPr>
            <p:nvPr/>
          </p:nvSpPr>
          <p:spPr bwMode="auto">
            <a:xfrm>
              <a:off x="1463" y="2739"/>
              <a:ext cx="864" cy="412"/>
            </a:xfrm>
            <a:prstGeom prst="rect">
              <a:avLst/>
            </a:prstGeom>
            <a:solidFill>
              <a:srgbClr val="00CC99"/>
            </a:solidFill>
            <a:ln w="28575">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none" lIns="81440" tIns="40720" rIns="81440" bIns="40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Humoral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Components</a:t>
              </a:r>
              <a:endParaRPr kumimoji="0" lang="en-US" altLang="en-US" sz="1400" b="1" i="0" u="none" strike="noStrike" cap="none" normalizeH="0" baseline="0">
                <a:ln>
                  <a:noFill/>
                </a:ln>
                <a:solidFill>
                  <a:schemeClr val="tx1"/>
                </a:solidFill>
                <a:effectLst/>
                <a:latin typeface="Times New Roman" panose="02020603050405020304" pitchFamily="18" charset="0"/>
                <a:cs typeface="Arial" panose="020B0604020202020204" pitchFamily="34" charset="0"/>
              </a:endParaRPr>
            </a:p>
          </p:txBody>
        </p:sp>
        <p:sp>
          <p:nvSpPr>
            <p:cNvPr id="11" name="_s1039">
              <a:extLst>
                <a:ext uri="{FF2B5EF4-FFF2-40B4-BE49-F238E27FC236}">
                  <a16:creationId xmlns:a16="http://schemas.microsoft.com/office/drawing/2014/main" id="{C44FF2D4-328F-4018-2311-ACF8EB644620}"/>
                </a:ext>
              </a:extLst>
            </p:cNvPr>
            <p:cNvSpPr>
              <a:spLocks noChangeArrowheads="1"/>
            </p:cNvSpPr>
            <p:nvPr/>
          </p:nvSpPr>
          <p:spPr bwMode="auto">
            <a:xfrm>
              <a:off x="2471" y="2739"/>
              <a:ext cx="864" cy="412"/>
            </a:xfrm>
            <a:prstGeom prst="rect">
              <a:avLst/>
            </a:prstGeom>
            <a:solidFill>
              <a:srgbClr val="00CC99"/>
            </a:solidFill>
            <a:ln w="28575">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none" lIns="81440" tIns="40720" rIns="81440" bIns="40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Cell-Mediated</a:t>
              </a:r>
              <a:endParaRPr kumimoji="0" lang="en-US" altLang="en-US" sz="1400" b="1" i="0" u="none" strike="noStrike" cap="none" normalizeH="0" baseline="0">
                <a:ln>
                  <a:noFill/>
                </a:ln>
                <a:solidFill>
                  <a:schemeClr val="tx1"/>
                </a:solidFill>
                <a:effectLst/>
                <a:latin typeface="Times New Roman" panose="02020603050405020304" pitchFamily="18" charset="0"/>
                <a:cs typeface="Arial" panose="020B0604020202020204" pitchFamily="34" charset="0"/>
              </a:endParaRPr>
            </a:p>
          </p:txBody>
        </p:sp>
        <p:sp>
          <p:nvSpPr>
            <p:cNvPr id="12" name="_s1040">
              <a:extLst>
                <a:ext uri="{FF2B5EF4-FFF2-40B4-BE49-F238E27FC236}">
                  <a16:creationId xmlns:a16="http://schemas.microsoft.com/office/drawing/2014/main" id="{CFD98BB9-C386-528B-51E3-DDDA772F8062}"/>
                </a:ext>
              </a:extLst>
            </p:cNvPr>
            <p:cNvSpPr>
              <a:spLocks noChangeArrowheads="1"/>
            </p:cNvSpPr>
            <p:nvPr/>
          </p:nvSpPr>
          <p:spPr bwMode="auto">
            <a:xfrm>
              <a:off x="3479" y="2739"/>
              <a:ext cx="864" cy="412"/>
            </a:xfrm>
            <a:prstGeom prst="rect">
              <a:avLst/>
            </a:prstGeom>
            <a:solidFill>
              <a:srgbClr val="00CC99"/>
            </a:solidFill>
            <a:ln w="28575">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none" lIns="81440" tIns="40720" rIns="81440" bIns="40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Humoral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Arial" panose="020B0604020202020204" pitchFamily="34" charset="0"/>
                </a:rPr>
                <a:t>(Ab)</a:t>
              </a:r>
              <a:endParaRPr kumimoji="0" lang="en-US" altLang="en-US" sz="1400" b="1" i="0" u="none" strike="noStrike" cap="none" normalizeH="0" baseline="0">
                <a:ln>
                  <a:noFill/>
                </a:ln>
                <a:solidFill>
                  <a:schemeClr val="tx1"/>
                </a:solidFill>
                <a:effectLst/>
                <a:latin typeface="Times New Roman" panose="02020603050405020304" pitchFamily="18"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circle(in)">
                                      <p:cBhvr>
                                        <p:cTn id="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Grp="1" noChangeAspect="1" noChangeArrowheads="1"/>
          </p:cNvPicPr>
          <p:nvPr>
            <p:ph sz="quarter" idx="1"/>
          </p:nvPr>
        </p:nvPicPr>
        <p:blipFill>
          <a:blip r:embed="rId3"/>
          <a:srcRect l="5139" r="1860"/>
          <a:stretch>
            <a:fillRect/>
          </a:stretch>
        </p:blipFill>
        <p:spPr bwMode="auto">
          <a:xfrm>
            <a:off x="1187624" y="1471936"/>
            <a:ext cx="5785128" cy="5190360"/>
          </a:xfrm>
          <a:prstGeom prst="rect">
            <a:avLst/>
          </a:prstGeom>
          <a:noFill/>
          <a:ln w="9525">
            <a:noFill/>
            <a:miter lim="800000"/>
            <a:headEnd/>
            <a:tailEnd/>
          </a:ln>
        </p:spPr>
      </p:pic>
      <p:sp>
        <p:nvSpPr>
          <p:cNvPr id="4" name="Content Placeholder 3"/>
          <p:cNvSpPr>
            <a:spLocks noGrp="1"/>
          </p:cNvSpPr>
          <p:nvPr>
            <p:ph sz="quarter" idx="2"/>
          </p:nvPr>
        </p:nvSpPr>
        <p:spPr>
          <a:xfrm>
            <a:off x="4862482" y="714356"/>
            <a:ext cx="4281518" cy="5072098"/>
          </a:xfrm>
        </p:spPr>
        <p:txBody>
          <a:bodyPr>
            <a:normAutofit/>
          </a:bodyPr>
          <a:lstStyle/>
          <a:p>
            <a:endParaRPr lang="en-US" sz="2400" dirty="0">
              <a:cs typeface="B Nazanin" pitchFamily="2" charset="-78"/>
            </a:endParaRPr>
          </a:p>
          <a:p>
            <a:endParaRPr lang="fa-IR" sz="2400" dirty="0">
              <a:cs typeface="B Nazanin" pitchFamily="2"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3848" y="2404474"/>
            <a:ext cx="5483522" cy="4452526"/>
          </a:xfrm>
        </p:spPr>
        <p:txBody>
          <a:bodyPr>
            <a:normAutofit/>
          </a:bodyPr>
          <a:lstStyle/>
          <a:p>
            <a:pPr>
              <a:buNone/>
            </a:pPr>
            <a:r>
              <a:rPr lang="fa-IR" sz="2000" dirty="0" err="1">
                <a:cs typeface="B Nazanin" pitchFamily="2" charset="-78"/>
              </a:rPr>
              <a:t>لکوسیت</a:t>
            </a:r>
            <a:r>
              <a:rPr lang="fa-IR" sz="2000" dirty="0">
                <a:cs typeface="B Nazanin" pitchFamily="2" charset="-78"/>
              </a:rPr>
              <a:t> ها به دو دسته گرانولوسیت وآگرانولوسیت تقسیم می شوند.</a:t>
            </a:r>
          </a:p>
          <a:p>
            <a:pPr>
              <a:buNone/>
            </a:pPr>
            <a:endParaRPr lang="fa-IR" sz="2000" dirty="0">
              <a:cs typeface="B Nazanin" pitchFamily="2" charset="-78"/>
            </a:endParaRPr>
          </a:p>
          <a:p>
            <a:pPr>
              <a:buFont typeface="Wingdings" pitchFamily="2" charset="2"/>
              <a:buChar char="ü"/>
            </a:pPr>
            <a:r>
              <a:rPr lang="fa-IR" sz="2000" b="1" dirty="0">
                <a:solidFill>
                  <a:srgbClr val="C00000"/>
                </a:solidFill>
                <a:cs typeface="B Nazanin" pitchFamily="2" charset="-78"/>
              </a:rPr>
              <a:t>گرانولوسیتها</a:t>
            </a:r>
            <a:r>
              <a:rPr lang="fa-IR" sz="2000" dirty="0">
                <a:cs typeface="B Nazanin" pitchFamily="2" charset="-78"/>
              </a:rPr>
              <a:t>: گرانولوسیت ها دو نوع گرانول دارند: گرانولهای اختصاصی (</a:t>
            </a:r>
            <a:r>
              <a:rPr lang="fa-IR" sz="2000" dirty="0" err="1">
                <a:cs typeface="B Nazanin" pitchFamily="2" charset="-78"/>
              </a:rPr>
              <a:t>لیزوزیم</a:t>
            </a:r>
            <a:r>
              <a:rPr lang="fa-IR" sz="2000" dirty="0">
                <a:cs typeface="B Nazanin" pitchFamily="2" charset="-78"/>
              </a:rPr>
              <a:t>) که عملکردهای اختصاصی دارند و  گرانولهای </a:t>
            </a:r>
            <a:r>
              <a:rPr lang="fa-IR" sz="2000" dirty="0" err="1">
                <a:cs typeface="B Nazanin" pitchFamily="2" charset="-78"/>
              </a:rPr>
              <a:t>آزروفیلیک</a:t>
            </a:r>
            <a:r>
              <a:rPr lang="fa-IR" sz="2000" dirty="0">
                <a:cs typeface="B Nazanin" pitchFamily="2" charset="-78"/>
              </a:rPr>
              <a:t> (</a:t>
            </a:r>
            <a:r>
              <a:rPr lang="fa-IR" sz="2000" dirty="0" err="1">
                <a:cs typeface="B Nazanin" pitchFamily="2" charset="-78"/>
              </a:rPr>
              <a:t>میلوپراکسیداز</a:t>
            </a:r>
            <a:r>
              <a:rPr lang="fa-IR" sz="2000" dirty="0">
                <a:cs typeface="B Nazanin" pitchFamily="2" charset="-78"/>
              </a:rPr>
              <a:t>)</a:t>
            </a:r>
            <a:r>
              <a:rPr lang="fa-IR" sz="2000" dirty="0"/>
              <a:t>. </a:t>
            </a:r>
            <a:r>
              <a:rPr lang="fa-IR" sz="2000" dirty="0">
                <a:cs typeface="B Nazanin" pitchFamily="2" charset="-78"/>
              </a:rPr>
              <a:t>مانند </a:t>
            </a:r>
            <a:r>
              <a:rPr lang="fa-IR" sz="2000" dirty="0">
                <a:solidFill>
                  <a:srgbClr val="0070C0"/>
                </a:solidFill>
                <a:cs typeface="B Nazanin" pitchFamily="2" charset="-78"/>
              </a:rPr>
              <a:t>بازوفیل ها ,ائوزینوفیل و نوتروفیلها</a:t>
            </a:r>
          </a:p>
          <a:p>
            <a:pPr>
              <a:buFont typeface="Wingdings" pitchFamily="2" charset="2"/>
              <a:buChar char="ü"/>
            </a:pPr>
            <a:endParaRPr lang="en-US" sz="2000" dirty="0">
              <a:cs typeface="B Nazanin" pitchFamily="2" charset="-78"/>
            </a:endParaRPr>
          </a:p>
          <a:p>
            <a:pPr>
              <a:buFont typeface="Wingdings" pitchFamily="2" charset="2"/>
              <a:buChar char="ü"/>
            </a:pPr>
            <a:r>
              <a:rPr lang="fa-IR" sz="2000" b="1" dirty="0">
                <a:solidFill>
                  <a:srgbClr val="C00000"/>
                </a:solidFill>
                <a:cs typeface="B Nazanin" pitchFamily="2" charset="-78"/>
              </a:rPr>
              <a:t>آگرانوسیت ها: </a:t>
            </a:r>
            <a:r>
              <a:rPr lang="fa-IR" sz="2000" dirty="0">
                <a:cs typeface="B Nazanin" pitchFamily="2" charset="-78"/>
              </a:rPr>
              <a:t>آگرانولوسیت ها گرانولهای اختصاصی ندارند ولی دارای لیزوزوم هستند</a:t>
            </a:r>
            <a:r>
              <a:rPr lang="fa-IR" sz="2000" b="1" dirty="0">
                <a:cs typeface="B Nazanin" pitchFamily="2" charset="-78"/>
              </a:rPr>
              <a:t>.</a:t>
            </a:r>
            <a:r>
              <a:rPr lang="fa-IR" sz="2000" dirty="0">
                <a:cs typeface="B Nazanin" pitchFamily="2" charset="-78"/>
              </a:rPr>
              <a:t> مانند </a:t>
            </a:r>
            <a:r>
              <a:rPr lang="fa-IR" sz="2000" dirty="0">
                <a:solidFill>
                  <a:srgbClr val="0070C0"/>
                </a:solidFill>
                <a:cs typeface="B Nazanin" pitchFamily="2" charset="-78"/>
              </a:rPr>
              <a:t>منوسیت، ماکروفاژ, لنفوسیتها وسلولهای دندریتیک</a:t>
            </a:r>
            <a:r>
              <a:rPr lang="fa-IR" sz="2000" dirty="0">
                <a:solidFill>
                  <a:srgbClr val="C00000"/>
                </a:solidFill>
                <a:cs typeface="B Nazanin" pitchFamily="2" charset="-78"/>
              </a:rPr>
              <a:t> </a:t>
            </a:r>
            <a:endParaRPr lang="fa-IR" sz="2000" dirty="0"/>
          </a:p>
        </p:txBody>
      </p:sp>
      <p:pic>
        <p:nvPicPr>
          <p:cNvPr id="6" name="Picture 3" descr="S9781416031222-019-f004"/>
          <p:cNvPicPr>
            <a:picLocks noChangeAspect="1" noChangeArrowheads="1"/>
          </p:cNvPicPr>
          <p:nvPr/>
        </p:nvPicPr>
        <p:blipFill>
          <a:blip r:embed="rId3"/>
          <a:srcRect/>
          <a:stretch>
            <a:fillRect/>
          </a:stretch>
        </p:blipFill>
        <p:spPr bwMode="auto">
          <a:xfrm>
            <a:off x="71407" y="3284984"/>
            <a:ext cx="3183738" cy="1528194"/>
          </a:xfrm>
          <a:prstGeom prst="rect">
            <a:avLst/>
          </a:prstGeom>
          <a:noFill/>
          <a:ln w="9525">
            <a:noFill/>
            <a:miter lim="800000"/>
            <a:headEnd/>
            <a:tailEnd/>
          </a:ln>
        </p:spPr>
      </p:pic>
      <p:pic>
        <p:nvPicPr>
          <p:cNvPr id="7" name="Picture 6" descr="NKcell"/>
          <p:cNvPicPr>
            <a:picLocks noChangeAspect="1" noChangeArrowheads="1"/>
          </p:cNvPicPr>
          <p:nvPr/>
        </p:nvPicPr>
        <p:blipFill>
          <a:blip r:embed="rId4" cstate="print"/>
          <a:srcRect/>
          <a:stretch>
            <a:fillRect/>
          </a:stretch>
        </p:blipFill>
        <p:spPr bwMode="auto">
          <a:xfrm>
            <a:off x="611560" y="4972683"/>
            <a:ext cx="1858471" cy="1699808"/>
          </a:xfrm>
          <a:prstGeom prst="rect">
            <a:avLst/>
          </a:prstGeom>
          <a:noFill/>
        </p:spPr>
      </p:pic>
      <p:sp>
        <p:nvSpPr>
          <p:cNvPr id="2" name="Rectangle 2">
            <a:extLst>
              <a:ext uri="{FF2B5EF4-FFF2-40B4-BE49-F238E27FC236}">
                <a16:creationId xmlns:a16="http://schemas.microsoft.com/office/drawing/2014/main" id="{737E0C61-0682-E3BF-6C6E-DE4EED31FB05}"/>
              </a:ext>
            </a:extLst>
          </p:cNvPr>
          <p:cNvSpPr>
            <a:spLocks noGrp="1" noChangeArrowheads="1"/>
          </p:cNvSpPr>
          <p:nvPr>
            <p:ph type="title"/>
          </p:nvPr>
        </p:nvSpPr>
        <p:spPr>
          <a:xfrm>
            <a:off x="0" y="1264337"/>
            <a:ext cx="8929688" cy="1011238"/>
          </a:xfrm>
        </p:spPr>
        <p:txBody>
          <a:bodyPr>
            <a:noAutofit/>
          </a:bodyPr>
          <a:lstStyle/>
          <a:p>
            <a:pPr algn="ctr"/>
            <a:r>
              <a:rPr lang="fa-IR" sz="2000" dirty="0">
                <a:solidFill>
                  <a:srgbClr val="FF3300"/>
                </a:solidFill>
                <a:cs typeface="B Nazanin" panose="00000400000000000000" pitchFamily="2" charset="-78"/>
              </a:rPr>
              <a:t>                                </a:t>
            </a:r>
            <a:br>
              <a:rPr lang="fa-IR" sz="2000" dirty="0">
                <a:solidFill>
                  <a:srgbClr val="FF3300"/>
                </a:solidFill>
                <a:cs typeface="B Nazanin" panose="00000400000000000000" pitchFamily="2" charset="-78"/>
              </a:rPr>
            </a:br>
            <a:r>
              <a:rPr lang="fa-IR" sz="2800" dirty="0">
                <a:solidFill>
                  <a:srgbClr val="002060"/>
                </a:solidFill>
                <a:cs typeface="B Nazanin" panose="00000400000000000000" pitchFamily="2" charset="-78"/>
              </a:rPr>
              <a:t>سلولهای سیستم ایمنی</a:t>
            </a:r>
            <a:br>
              <a:rPr lang="fa-IR" sz="2000" dirty="0">
                <a:solidFill>
                  <a:srgbClr val="002060"/>
                </a:solidFill>
                <a:cs typeface="B Nazanin" panose="00000400000000000000" pitchFamily="2" charset="-78"/>
              </a:rPr>
            </a:br>
            <a:br>
              <a:rPr lang="fa-IR" sz="2000" dirty="0">
                <a:solidFill>
                  <a:srgbClr val="FF3300"/>
                </a:solidFill>
                <a:cs typeface="B Nazanin" panose="00000400000000000000" pitchFamily="2" charset="-78"/>
              </a:rPr>
            </a:br>
            <a:endParaRPr lang="en-US" sz="2000" dirty="0">
              <a:solidFill>
                <a:srgbClr val="0000FF"/>
              </a:solidFill>
              <a:cs typeface="B Nazanin" panose="00000400000000000000" pitchFamily="2" charset="-78"/>
            </a:endParaRPr>
          </a:p>
        </p:txBody>
      </p:sp>
      <p:sp>
        <p:nvSpPr>
          <p:cNvPr id="5" name="TextBox 4">
            <a:extLst>
              <a:ext uri="{FF2B5EF4-FFF2-40B4-BE49-F238E27FC236}">
                <a16:creationId xmlns:a16="http://schemas.microsoft.com/office/drawing/2014/main" id="{0A36147E-C210-B53E-8B1B-7023CD72C09C}"/>
              </a:ext>
            </a:extLst>
          </p:cNvPr>
          <p:cNvSpPr txBox="1"/>
          <p:nvPr/>
        </p:nvSpPr>
        <p:spPr>
          <a:xfrm>
            <a:off x="953852" y="1748434"/>
            <a:ext cx="7236296" cy="400110"/>
          </a:xfrm>
          <a:prstGeom prst="rect">
            <a:avLst/>
          </a:prstGeom>
          <a:noFill/>
        </p:spPr>
        <p:txBody>
          <a:bodyPr wrap="square">
            <a:spAutoFit/>
          </a:bodyPr>
          <a:lstStyle/>
          <a:p>
            <a:r>
              <a:rPr lang="fa-IR" sz="2000" dirty="0">
                <a:cs typeface="B Nazanin" pitchFamily="2" charset="-78"/>
              </a:rPr>
              <a:t>پاسخهای ایمنی توسط </a:t>
            </a:r>
            <a:r>
              <a:rPr lang="fa-IR" sz="2000" dirty="0">
                <a:solidFill>
                  <a:srgbClr val="C00000"/>
                </a:solidFill>
                <a:cs typeface="B Nazanin" pitchFamily="2" charset="-78"/>
              </a:rPr>
              <a:t>گلبولهای سفید خون (</a:t>
            </a:r>
            <a:r>
              <a:rPr lang="fa-IR" sz="2000" dirty="0" err="1">
                <a:solidFill>
                  <a:srgbClr val="C00000"/>
                </a:solidFill>
                <a:cs typeface="B Nazanin" pitchFamily="2" charset="-78"/>
              </a:rPr>
              <a:t>لکوسیت</a:t>
            </a:r>
            <a:r>
              <a:rPr lang="fa-IR" sz="2000" dirty="0">
                <a:solidFill>
                  <a:srgbClr val="C00000"/>
                </a:solidFill>
                <a:cs typeface="B Nazanin" pitchFamily="2" charset="-78"/>
              </a:rPr>
              <a:t> ها</a:t>
            </a:r>
            <a:r>
              <a:rPr lang="fa-IR" sz="2000" dirty="0">
                <a:cs typeface="B Nazanin" pitchFamily="2" charset="-78"/>
              </a:rPr>
              <a:t>) صورت میگیرد</a:t>
            </a:r>
            <a:endParaRPr lang="en-US" sz="2000" dirty="0"/>
          </a:p>
        </p:txBody>
      </p:sp>
    </p:spTree>
    <p:extLst>
      <p:ext uri="{BB962C8B-B14F-4D97-AF65-F5344CB8AC3E}">
        <p14:creationId xmlns:p14="http://schemas.microsoft.com/office/powerpoint/2010/main" val="584694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6C3EDD6F-07D3-2945-443F-8FAA670E6137}"/>
              </a:ext>
            </a:extLst>
          </p:cNvPr>
          <p:cNvSpPr>
            <a:spLocks noGrp="1"/>
          </p:cNvSpPr>
          <p:nvPr>
            <p:ph type="title"/>
          </p:nvPr>
        </p:nvSpPr>
        <p:spPr>
          <a:xfrm>
            <a:off x="457200" y="1268760"/>
            <a:ext cx="7467600" cy="1143000"/>
          </a:xfrm>
        </p:spPr>
        <p:txBody>
          <a:bodyPr/>
          <a:lstStyle/>
          <a:p>
            <a:pPr algn="ctr" eaLnBrk="1" hangingPunct="1"/>
            <a:r>
              <a:rPr lang="fa-IR" altLang="en-US" b="1" dirty="0">
                <a:effectLst/>
                <a:cs typeface="B Nazanin" panose="00000400000000000000" pitchFamily="2" charset="-78"/>
              </a:rPr>
              <a:t>انواع سلولها</a:t>
            </a:r>
            <a:endParaRPr lang="en-US" altLang="en-US" b="1" dirty="0">
              <a:effectLst/>
              <a:cs typeface="B Nazanin" panose="00000400000000000000" pitchFamily="2" charset="-78"/>
            </a:endParaRPr>
          </a:p>
        </p:txBody>
      </p:sp>
      <p:sp>
        <p:nvSpPr>
          <p:cNvPr id="4" name="Rectangle 3">
            <a:extLst>
              <a:ext uri="{FF2B5EF4-FFF2-40B4-BE49-F238E27FC236}">
                <a16:creationId xmlns:a16="http://schemas.microsoft.com/office/drawing/2014/main" id="{8BED47B3-B202-9DED-2657-EF17CC7115CA}"/>
              </a:ext>
            </a:extLst>
          </p:cNvPr>
          <p:cNvSpPr>
            <a:spLocks noGrp="1" noChangeArrowheads="1"/>
          </p:cNvSpPr>
          <p:nvPr>
            <p:ph idx="1"/>
          </p:nvPr>
        </p:nvSpPr>
        <p:spPr>
          <a:xfrm>
            <a:off x="457200" y="2780928"/>
            <a:ext cx="7467600" cy="4873752"/>
          </a:xfrm>
        </p:spPr>
        <p:txBody>
          <a:bodyPr/>
          <a:lstStyle/>
          <a:p>
            <a:pPr eaLnBrk="1" hangingPunct="1">
              <a:defRPr/>
            </a:pPr>
            <a:r>
              <a:rPr lang="fa-IR" b="1" dirty="0">
                <a:effectLst/>
                <a:cs typeface="B Nazanin" pitchFamily="2" charset="-78"/>
              </a:rPr>
              <a:t>انواع سلولها از حیث عملکرد به سه دسته تقسیم می شوند:</a:t>
            </a:r>
            <a:endParaRPr lang="en-US" b="1" dirty="0">
              <a:effectLst/>
              <a:cs typeface="B Nazanin" pitchFamily="2" charset="-78"/>
            </a:endParaRPr>
          </a:p>
          <a:p>
            <a:pPr algn="l" rtl="0" eaLnBrk="1" hangingPunct="1">
              <a:defRPr/>
            </a:pPr>
            <a:r>
              <a:rPr lang="en-US" dirty="0"/>
              <a:t>Lymphocytes</a:t>
            </a:r>
          </a:p>
          <a:p>
            <a:pPr algn="l" rtl="0" eaLnBrk="1" hangingPunct="1">
              <a:defRPr/>
            </a:pPr>
            <a:r>
              <a:rPr lang="en-US" dirty="0"/>
              <a:t>Antigen presenting cells(APC)</a:t>
            </a:r>
          </a:p>
          <a:p>
            <a:pPr algn="l" rtl="0" eaLnBrk="1" hangingPunct="1">
              <a:defRPr/>
            </a:pPr>
            <a:r>
              <a:rPr lang="en-US" dirty="0"/>
              <a:t>Effector cells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EE634E0-09E5-BECE-45BA-EAE9FCCA24B3}"/>
              </a:ext>
            </a:extLst>
          </p:cNvPr>
          <p:cNvSpPr>
            <a:spLocks noGrp="1" noChangeArrowheads="1"/>
          </p:cNvSpPr>
          <p:nvPr>
            <p:ph type="title"/>
          </p:nvPr>
        </p:nvSpPr>
        <p:spPr>
          <a:xfrm>
            <a:off x="395536" y="1124744"/>
            <a:ext cx="7467600" cy="1143000"/>
          </a:xfrm>
        </p:spPr>
        <p:txBody>
          <a:bodyPr>
            <a:normAutofit/>
          </a:bodyPr>
          <a:lstStyle/>
          <a:p>
            <a:pPr algn="ctr" eaLnBrk="1" hangingPunct="1">
              <a:defRPr/>
            </a:pPr>
            <a:r>
              <a:rPr lang="fa-IR" sz="3200" dirty="0">
                <a:latin typeface="Times New Roman" panose="02020603050405020304" pitchFamily="18" charset="0"/>
                <a:cs typeface="B Nazanin" panose="00000400000000000000" pitchFamily="2" charset="-78"/>
              </a:rPr>
              <a:t>لنفوسیت ها</a:t>
            </a:r>
            <a:endParaRPr lang="en-US" sz="3200" dirty="0">
              <a:latin typeface="Times New Roman" panose="02020603050405020304" pitchFamily="18" charset="0"/>
              <a:cs typeface="B Nazanin" panose="00000400000000000000" pitchFamily="2" charset="-78"/>
            </a:endParaRPr>
          </a:p>
        </p:txBody>
      </p:sp>
      <p:sp>
        <p:nvSpPr>
          <p:cNvPr id="8195" name="Rectangle 3">
            <a:extLst>
              <a:ext uri="{FF2B5EF4-FFF2-40B4-BE49-F238E27FC236}">
                <a16:creationId xmlns:a16="http://schemas.microsoft.com/office/drawing/2014/main" id="{678B17D1-60B4-17DD-EF89-BC8408F3AD81}"/>
              </a:ext>
            </a:extLst>
          </p:cNvPr>
          <p:cNvSpPr>
            <a:spLocks noGrp="1" noChangeArrowheads="1"/>
          </p:cNvSpPr>
          <p:nvPr>
            <p:ph type="body" idx="1"/>
          </p:nvPr>
        </p:nvSpPr>
        <p:spPr>
          <a:xfrm>
            <a:off x="395536" y="2450306"/>
            <a:ext cx="7467600" cy="4873752"/>
          </a:xfrm>
        </p:spPr>
        <p:txBody>
          <a:bodyPr>
            <a:normAutofit/>
          </a:bodyPr>
          <a:lstStyle/>
          <a:p>
            <a:pPr eaLnBrk="1" hangingPunct="1">
              <a:lnSpc>
                <a:spcPct val="90000"/>
              </a:lnSpc>
            </a:pPr>
            <a:r>
              <a:rPr lang="fa-IR" altLang="en-US" sz="2000" b="1" dirty="0">
                <a:effectLst/>
                <a:cs typeface="B Nazanin" panose="00000400000000000000" pitchFamily="2" charset="-78"/>
              </a:rPr>
              <a:t>لنفوسیت ها مسئول ویژگی </a:t>
            </a:r>
            <a:r>
              <a:rPr lang="en-US" altLang="en-US" sz="2000" b="1" dirty="0">
                <a:effectLst/>
                <a:cs typeface="B Nazanin" panose="00000400000000000000" pitchFamily="2" charset="-78"/>
              </a:rPr>
              <a:t>Specificity</a:t>
            </a:r>
            <a:r>
              <a:rPr lang="fa-IR" altLang="en-US" sz="2000" b="1" dirty="0">
                <a:effectLst/>
                <a:cs typeface="B Nazanin" panose="00000400000000000000" pitchFamily="2" charset="-78"/>
              </a:rPr>
              <a:t> و تنوع و حافظه در سیستم ایمنی اختصاصی می باشند.</a:t>
            </a:r>
          </a:p>
          <a:p>
            <a:pPr eaLnBrk="1" hangingPunct="1">
              <a:lnSpc>
                <a:spcPct val="90000"/>
              </a:lnSpc>
            </a:pPr>
            <a:r>
              <a:rPr lang="fa-IR" altLang="en-US" sz="2000" b="1" dirty="0">
                <a:effectLst/>
                <a:cs typeface="B Nazanin" panose="00000400000000000000" pitchFamily="2" charset="-78"/>
              </a:rPr>
              <a:t>لنفوسیت </a:t>
            </a:r>
            <a:r>
              <a:rPr lang="fa-IR" altLang="en-US" sz="2000" b="1" dirty="0" err="1">
                <a:effectLst/>
                <a:cs typeface="B Nazanin" panose="00000400000000000000" pitchFamily="2" charset="-78"/>
              </a:rPr>
              <a:t>هارا</a:t>
            </a:r>
            <a:r>
              <a:rPr lang="fa-IR" altLang="en-US" sz="2000" b="1" dirty="0">
                <a:effectLst/>
                <a:cs typeface="B Nazanin" panose="00000400000000000000" pitchFamily="2" charset="-78"/>
              </a:rPr>
              <a:t> از جهت عملکرد و پروتئین </a:t>
            </a:r>
            <a:r>
              <a:rPr lang="fa-IR" altLang="en-US" sz="2000" b="1" dirty="0" err="1">
                <a:effectLst/>
                <a:cs typeface="B Nazanin" panose="00000400000000000000" pitchFamily="2" charset="-78"/>
              </a:rPr>
              <a:t>هایی</a:t>
            </a:r>
            <a:r>
              <a:rPr lang="fa-IR" altLang="en-US" sz="2000" b="1" dirty="0">
                <a:effectLst/>
                <a:cs typeface="B Nazanin" panose="00000400000000000000" pitchFamily="2" charset="-78"/>
              </a:rPr>
              <a:t> که تولید می کنند به سه دسته تقسیم می کنند:</a:t>
            </a:r>
            <a:endParaRPr lang="en-US" altLang="en-US" sz="2000" b="1" dirty="0">
              <a:effectLst/>
              <a:cs typeface="B Nazanin" panose="00000400000000000000" pitchFamily="2" charset="-78"/>
            </a:endParaRPr>
          </a:p>
          <a:p>
            <a:pPr algn="l" rtl="0" eaLnBrk="1" hangingPunct="1">
              <a:lnSpc>
                <a:spcPct val="90000"/>
              </a:lnSpc>
              <a:buFontTx/>
              <a:buNone/>
            </a:pPr>
            <a:r>
              <a:rPr lang="en-US" altLang="en-US" sz="2000" b="1" dirty="0">
                <a:effectLst/>
                <a:cs typeface="B Nazanin" panose="00000400000000000000" pitchFamily="2" charset="-78"/>
              </a:rPr>
              <a:t>1-B cells</a:t>
            </a:r>
          </a:p>
          <a:p>
            <a:pPr algn="l" rtl="0" eaLnBrk="1" hangingPunct="1">
              <a:lnSpc>
                <a:spcPct val="90000"/>
              </a:lnSpc>
              <a:buFontTx/>
              <a:buNone/>
            </a:pPr>
            <a:r>
              <a:rPr lang="en-US" altLang="en-US" sz="2000" b="1" dirty="0">
                <a:effectLst/>
                <a:cs typeface="B Nazanin" panose="00000400000000000000" pitchFamily="2" charset="-78"/>
              </a:rPr>
              <a:t>2- T cells(helper and cytotoxic)</a:t>
            </a:r>
          </a:p>
          <a:p>
            <a:pPr algn="l" rtl="0" eaLnBrk="1" hangingPunct="1">
              <a:lnSpc>
                <a:spcPct val="90000"/>
              </a:lnSpc>
              <a:buFontTx/>
              <a:buNone/>
            </a:pPr>
            <a:r>
              <a:rPr lang="en-US" altLang="en-US" sz="2000" b="1" dirty="0">
                <a:effectLst/>
                <a:cs typeface="B Nazanin" panose="00000400000000000000" pitchFamily="2" charset="-78"/>
              </a:rPr>
              <a:t>3- Natural killer (NK) cells</a:t>
            </a:r>
          </a:p>
          <a:p>
            <a:pPr eaLnBrk="1" hangingPunct="1">
              <a:lnSpc>
                <a:spcPct val="90000"/>
              </a:lnSpc>
              <a:buFontTx/>
              <a:buNone/>
            </a:pPr>
            <a:r>
              <a:rPr lang="fa-IR" altLang="en-US" sz="2000" b="1" dirty="0" err="1">
                <a:effectLst/>
                <a:cs typeface="B Nazanin" panose="00000400000000000000" pitchFamily="2" charset="-78"/>
              </a:rPr>
              <a:t>دوگروه</a:t>
            </a:r>
            <a:r>
              <a:rPr lang="fa-IR" altLang="en-US" sz="2000" b="1" dirty="0">
                <a:effectLst/>
                <a:cs typeface="B Nazanin" panose="00000400000000000000" pitchFamily="2" charset="-78"/>
              </a:rPr>
              <a:t> اول و دوم تنها سلولهای اختصاصی در سیستم ایمنی می باشند.</a:t>
            </a:r>
            <a:endParaRPr lang="en-US" altLang="en-US" sz="2000" b="1" dirty="0">
              <a:effectLst/>
              <a:cs typeface="B Nazanin" panose="00000400000000000000" pitchFamily="2" charset="-78"/>
            </a:endParaRPr>
          </a:p>
          <a:p>
            <a:pPr algn="l" rtl="0" eaLnBrk="1" hangingPunct="1">
              <a:lnSpc>
                <a:spcPct val="90000"/>
              </a:lnSpc>
              <a:buFontTx/>
              <a:buNone/>
            </a:pPr>
            <a:endParaRPr lang="en-US" altLang="en-US" sz="2000" b="1" dirty="0">
              <a:effectLst/>
              <a:cs typeface="B Nazanin" panose="00000400000000000000" pitchFamily="2" charset="-78"/>
            </a:endParaRPr>
          </a:p>
          <a:p>
            <a:pPr algn="l" rtl="0" eaLnBrk="1" hangingPunct="1">
              <a:lnSpc>
                <a:spcPct val="90000"/>
              </a:lnSpc>
              <a:buFontTx/>
              <a:buNone/>
            </a:pPr>
            <a:endParaRPr lang="en-US" altLang="en-US" sz="2000" b="1" dirty="0">
              <a:effectLst/>
              <a:cs typeface="B Nazanin" panose="00000400000000000000" pitchFamily="2" charset="-78"/>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3"/>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8195">
                                            <p:txEl>
                                              <p:pRg st="0" end="0"/>
                                            </p:txEl>
                                          </p:spTgt>
                                        </p:tgtEl>
                                        <p:attrNameLst>
                                          <p:attrName>style.visibility</p:attrName>
                                        </p:attrNameLst>
                                      </p:cBhvr>
                                      <p:to>
                                        <p:strVal val="visible"/>
                                      </p:to>
                                    </p:set>
                                    <p:anim calcmode="lin" valueType="num">
                                      <p:cBhvr>
                                        <p:cTn id="14" dur="1000" fill="hold"/>
                                        <p:tgtEl>
                                          <p:spTgt spid="819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819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8195">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8195">
                                            <p:txEl>
                                              <p:pRg st="1" end="1"/>
                                            </p:txEl>
                                          </p:spTgt>
                                        </p:tgtEl>
                                        <p:attrNameLst>
                                          <p:attrName>style.visibility</p:attrName>
                                        </p:attrNameLst>
                                      </p:cBhvr>
                                      <p:to>
                                        <p:strVal val="visible"/>
                                      </p:to>
                                    </p:set>
                                    <p:anim calcmode="lin" valueType="num">
                                      <p:cBhvr>
                                        <p:cTn id="21" dur="1000" fill="hold"/>
                                        <p:tgtEl>
                                          <p:spTgt spid="8195">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8195">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8195">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8195">
                                            <p:txEl>
                                              <p:pRg st="2" end="2"/>
                                            </p:txEl>
                                          </p:spTgt>
                                        </p:tgtEl>
                                        <p:attrNameLst>
                                          <p:attrName>style.visibility</p:attrName>
                                        </p:attrNameLst>
                                      </p:cBhvr>
                                      <p:to>
                                        <p:strVal val="visible"/>
                                      </p:to>
                                    </p:set>
                                    <p:anim calcmode="lin" valueType="num">
                                      <p:cBhvr>
                                        <p:cTn id="28" dur="1000" fill="hold"/>
                                        <p:tgtEl>
                                          <p:spTgt spid="8195">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8195">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8195">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8195">
                                            <p:txEl>
                                              <p:pRg st="3" end="3"/>
                                            </p:txEl>
                                          </p:spTgt>
                                        </p:tgtEl>
                                        <p:attrNameLst>
                                          <p:attrName>style.visibility</p:attrName>
                                        </p:attrNameLst>
                                      </p:cBhvr>
                                      <p:to>
                                        <p:strVal val="visible"/>
                                      </p:to>
                                    </p:set>
                                    <p:anim calcmode="lin" valueType="num">
                                      <p:cBhvr>
                                        <p:cTn id="35" dur="1000" fill="hold"/>
                                        <p:tgtEl>
                                          <p:spTgt spid="8195">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8195">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8195">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8195">
                                            <p:txEl>
                                              <p:pRg st="4" end="4"/>
                                            </p:txEl>
                                          </p:spTgt>
                                        </p:tgtEl>
                                        <p:attrNameLst>
                                          <p:attrName>style.visibility</p:attrName>
                                        </p:attrNameLst>
                                      </p:cBhvr>
                                      <p:to>
                                        <p:strVal val="visible"/>
                                      </p:to>
                                    </p:set>
                                    <p:anim calcmode="lin" valueType="num">
                                      <p:cBhvr>
                                        <p:cTn id="42" dur="1000" fill="hold"/>
                                        <p:tgtEl>
                                          <p:spTgt spid="8195">
                                            <p:txEl>
                                              <p:pRg st="4" end="4"/>
                                            </p:txEl>
                                          </p:spTgt>
                                        </p:tgtEl>
                                        <p:attrNameLst>
                                          <p:attrName>ppt_w</p:attrName>
                                        </p:attrNameLst>
                                      </p:cBhvr>
                                      <p:tavLst>
                                        <p:tav tm="0">
                                          <p:val>
                                            <p:strVal val="#ppt_w+.3"/>
                                          </p:val>
                                        </p:tav>
                                        <p:tav tm="100000">
                                          <p:val>
                                            <p:strVal val="#ppt_w"/>
                                          </p:val>
                                        </p:tav>
                                      </p:tavLst>
                                    </p:anim>
                                    <p:anim calcmode="lin" valueType="num">
                                      <p:cBhvr>
                                        <p:cTn id="43" dur="1000" fill="hold"/>
                                        <p:tgtEl>
                                          <p:spTgt spid="8195">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8195">
                                            <p:txEl>
                                              <p:pRg st="4" end="4"/>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0" presetClass="entr" presetSubtype="0" decel="100000" fill="hold" nodeType="clickEffect">
                                  <p:stCondLst>
                                    <p:cond delay="0"/>
                                  </p:stCondLst>
                                  <p:childTnLst>
                                    <p:set>
                                      <p:cBhvr>
                                        <p:cTn id="48" dur="1" fill="hold">
                                          <p:stCondLst>
                                            <p:cond delay="0"/>
                                          </p:stCondLst>
                                        </p:cTn>
                                        <p:tgtEl>
                                          <p:spTgt spid="8195">
                                            <p:txEl>
                                              <p:pRg st="5" end="5"/>
                                            </p:txEl>
                                          </p:spTgt>
                                        </p:tgtEl>
                                        <p:attrNameLst>
                                          <p:attrName>style.visibility</p:attrName>
                                        </p:attrNameLst>
                                      </p:cBhvr>
                                      <p:to>
                                        <p:strVal val="visible"/>
                                      </p:to>
                                    </p:set>
                                    <p:anim calcmode="lin" valueType="num">
                                      <p:cBhvr>
                                        <p:cTn id="49" dur="1000" fill="hold"/>
                                        <p:tgtEl>
                                          <p:spTgt spid="8195">
                                            <p:txEl>
                                              <p:pRg st="5" end="5"/>
                                            </p:txEl>
                                          </p:spTgt>
                                        </p:tgtEl>
                                        <p:attrNameLst>
                                          <p:attrName>ppt_w</p:attrName>
                                        </p:attrNameLst>
                                      </p:cBhvr>
                                      <p:tavLst>
                                        <p:tav tm="0">
                                          <p:val>
                                            <p:strVal val="#ppt_w+.3"/>
                                          </p:val>
                                        </p:tav>
                                        <p:tav tm="100000">
                                          <p:val>
                                            <p:strVal val="#ppt_w"/>
                                          </p:val>
                                        </p:tav>
                                      </p:tavLst>
                                    </p:anim>
                                    <p:anim calcmode="lin" valueType="num">
                                      <p:cBhvr>
                                        <p:cTn id="50" dur="1000" fill="hold"/>
                                        <p:tgtEl>
                                          <p:spTgt spid="8195">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81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325349"/>
            <a:ext cx="8229600" cy="1143000"/>
          </a:xfrm>
        </p:spPr>
        <p:txBody>
          <a:bodyPr>
            <a:normAutofit/>
          </a:bodyPr>
          <a:lstStyle/>
          <a:p>
            <a:pPr rtl="1" eaLnBrk="1" hangingPunct="1"/>
            <a:r>
              <a:rPr lang="en-US" sz="3600" dirty="0">
                <a:solidFill>
                  <a:srgbClr val="FF3300"/>
                </a:solidFill>
              </a:rPr>
              <a:t>Phagocyte cells</a:t>
            </a:r>
            <a:endParaRPr lang="en-US" sz="3600" dirty="0">
              <a:solidFill>
                <a:schemeClr val="tx1"/>
              </a:solidFill>
            </a:endParaRPr>
          </a:p>
        </p:txBody>
      </p:sp>
      <p:sp>
        <p:nvSpPr>
          <p:cNvPr id="19459" name="Rectangle 3"/>
          <p:cNvSpPr>
            <a:spLocks noGrp="1" noChangeArrowheads="1"/>
          </p:cNvSpPr>
          <p:nvPr>
            <p:ph type="body" sz="half" idx="1"/>
          </p:nvPr>
        </p:nvSpPr>
        <p:spPr>
          <a:xfrm>
            <a:off x="4748242" y="2491446"/>
            <a:ext cx="4038600" cy="4525962"/>
          </a:xfrm>
        </p:spPr>
        <p:txBody>
          <a:bodyPr>
            <a:normAutofit/>
          </a:bodyPr>
          <a:lstStyle/>
          <a:p>
            <a:pPr algn="r" eaLnBrk="1" hangingPunct="1">
              <a:buFontTx/>
              <a:buNone/>
            </a:pPr>
            <a:r>
              <a:rPr lang="fa-IR" sz="2000" dirty="0">
                <a:solidFill>
                  <a:srgbClr val="0000FF"/>
                </a:solidFill>
                <a:cs typeface="B Nazanin" panose="00000400000000000000" pitchFamily="2" charset="-78"/>
              </a:rPr>
              <a:t>1- نوتروفیلها</a:t>
            </a:r>
          </a:p>
          <a:p>
            <a:pPr algn="r" eaLnBrk="1" hangingPunct="1">
              <a:buFontTx/>
              <a:buNone/>
            </a:pPr>
            <a:endParaRPr lang="fa-IR" dirty="0">
              <a:solidFill>
                <a:srgbClr val="0000FF"/>
              </a:solidFill>
              <a:cs typeface="B Nazanin" panose="00000400000000000000" pitchFamily="2" charset="-78"/>
            </a:endParaRPr>
          </a:p>
          <a:p>
            <a:pPr algn="r" eaLnBrk="1" hangingPunct="1">
              <a:buFontTx/>
              <a:buNone/>
            </a:pPr>
            <a:endParaRPr lang="fa-IR" dirty="0">
              <a:solidFill>
                <a:srgbClr val="0000FF"/>
              </a:solidFill>
              <a:cs typeface="B Nazanin" panose="00000400000000000000" pitchFamily="2" charset="-78"/>
            </a:endParaRPr>
          </a:p>
          <a:p>
            <a:pPr algn="r" eaLnBrk="1" hangingPunct="1">
              <a:buFontTx/>
              <a:buNone/>
            </a:pPr>
            <a:r>
              <a:rPr lang="fa-IR" sz="2000" dirty="0">
                <a:solidFill>
                  <a:srgbClr val="0000FF"/>
                </a:solidFill>
                <a:cs typeface="B Nazanin" panose="00000400000000000000" pitchFamily="2" charset="-78"/>
              </a:rPr>
              <a:t>2- منوسیتها-ماکروفاژها</a:t>
            </a:r>
            <a:r>
              <a:rPr lang="fa-IR" dirty="0">
                <a:solidFill>
                  <a:srgbClr val="0000FF"/>
                </a:solidFill>
                <a:cs typeface="B Nazanin" panose="00000400000000000000" pitchFamily="2" charset="-78"/>
              </a:rPr>
              <a:t> </a:t>
            </a:r>
          </a:p>
          <a:p>
            <a:pPr algn="r" eaLnBrk="1" hangingPunct="1">
              <a:buFontTx/>
              <a:buNone/>
            </a:pPr>
            <a:endParaRPr lang="fa-IR" dirty="0">
              <a:solidFill>
                <a:srgbClr val="0000FF"/>
              </a:solidFill>
              <a:cs typeface="B Nazanin" panose="00000400000000000000" pitchFamily="2" charset="-78"/>
            </a:endParaRPr>
          </a:p>
          <a:p>
            <a:pPr algn="r" eaLnBrk="1" hangingPunct="1">
              <a:buFontTx/>
              <a:buNone/>
            </a:pPr>
            <a:endParaRPr lang="fa-IR" dirty="0">
              <a:solidFill>
                <a:srgbClr val="0000FF"/>
              </a:solidFill>
              <a:cs typeface="B Nazanin" panose="00000400000000000000" pitchFamily="2" charset="-78"/>
            </a:endParaRPr>
          </a:p>
          <a:p>
            <a:pPr algn="r" eaLnBrk="1" hangingPunct="1">
              <a:buFontTx/>
              <a:buNone/>
            </a:pPr>
            <a:r>
              <a:rPr lang="fa-IR" sz="2000" dirty="0">
                <a:solidFill>
                  <a:srgbClr val="0000FF"/>
                </a:solidFill>
                <a:cs typeface="B Nazanin" panose="00000400000000000000" pitchFamily="2" charset="-78"/>
              </a:rPr>
              <a:t>3- ائوزینوفیلها</a:t>
            </a:r>
          </a:p>
          <a:p>
            <a:pPr algn="r" eaLnBrk="1" hangingPunct="1">
              <a:buFontTx/>
              <a:buNone/>
            </a:pPr>
            <a:endParaRPr lang="fa-IR" sz="1600" dirty="0">
              <a:solidFill>
                <a:srgbClr val="0000FF"/>
              </a:solidFill>
              <a:cs typeface="B Nazanin" panose="00000400000000000000" pitchFamily="2" charset="-78"/>
            </a:endParaRPr>
          </a:p>
          <a:p>
            <a:pPr algn="r" eaLnBrk="1" hangingPunct="1">
              <a:buFontTx/>
              <a:buNone/>
            </a:pPr>
            <a:endParaRPr lang="en-US" sz="2000" dirty="0">
              <a:cs typeface="B Nazanin" panose="00000400000000000000" pitchFamily="2" charset="-78"/>
            </a:endParaRPr>
          </a:p>
        </p:txBody>
      </p:sp>
      <p:pic>
        <p:nvPicPr>
          <p:cNvPr id="19460" name="Picture 4" descr="S9781416031222-002-f004"/>
          <p:cNvPicPr>
            <a:picLocks noGrp="1" noChangeAspect="1" noChangeArrowheads="1"/>
          </p:cNvPicPr>
          <p:nvPr>
            <p:ph sz="quarter" idx="2"/>
          </p:nvPr>
        </p:nvPicPr>
        <p:blipFill>
          <a:blip r:embed="rId2"/>
          <a:srcRect/>
          <a:stretch>
            <a:fillRect/>
          </a:stretch>
        </p:blipFill>
        <p:spPr>
          <a:xfrm>
            <a:off x="804358" y="2623221"/>
            <a:ext cx="2111880" cy="1885900"/>
          </a:xfrm>
          <a:noFill/>
        </p:spPr>
      </p:pic>
      <p:pic>
        <p:nvPicPr>
          <p:cNvPr id="19461" name="Picture 4" descr="119"/>
          <p:cNvPicPr>
            <a:picLocks noChangeAspect="1" noChangeArrowheads="1"/>
          </p:cNvPicPr>
          <p:nvPr/>
        </p:nvPicPr>
        <p:blipFill>
          <a:blip r:embed="rId3"/>
          <a:srcRect/>
          <a:stretch>
            <a:fillRect/>
          </a:stretch>
        </p:blipFill>
        <p:spPr bwMode="auto">
          <a:xfrm>
            <a:off x="3132138" y="2623221"/>
            <a:ext cx="2422617" cy="2029916"/>
          </a:xfrm>
          <a:prstGeom prst="rect">
            <a:avLst/>
          </a:prstGeom>
          <a:noFill/>
          <a:ln w="9525">
            <a:noFill/>
            <a:miter lim="800000"/>
            <a:headEnd/>
            <a:tailEnd/>
          </a:ln>
        </p:spPr>
      </p:pic>
      <p:pic>
        <p:nvPicPr>
          <p:cNvPr id="19462" name="Picture 8"/>
          <p:cNvPicPr>
            <a:picLocks noChangeAspect="1" noChangeArrowheads="1"/>
          </p:cNvPicPr>
          <p:nvPr/>
        </p:nvPicPr>
        <p:blipFill>
          <a:blip r:embed="rId4"/>
          <a:srcRect/>
          <a:stretch>
            <a:fillRect/>
          </a:stretch>
        </p:blipFill>
        <p:spPr bwMode="auto">
          <a:xfrm>
            <a:off x="2051968" y="4940981"/>
            <a:ext cx="2160339" cy="175221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box(in)">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9459">
                                            <p:txEl>
                                              <p:pRg st="3" end="3"/>
                                            </p:txEl>
                                          </p:spTgt>
                                        </p:tgtEl>
                                        <p:attrNameLst>
                                          <p:attrName>style.visibility</p:attrName>
                                        </p:attrNameLst>
                                      </p:cBhvr>
                                      <p:to>
                                        <p:strVal val="visible"/>
                                      </p:to>
                                    </p:set>
                                    <p:animEffect transition="in" filter="box(in)">
                                      <p:cBhvr>
                                        <p:cTn id="12" dur="500"/>
                                        <p:tgtEl>
                                          <p:spTgt spid="1945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9459">
                                            <p:txEl>
                                              <p:pRg st="6" end="6"/>
                                            </p:txEl>
                                          </p:spTgt>
                                        </p:tgtEl>
                                        <p:attrNameLst>
                                          <p:attrName>style.visibility</p:attrName>
                                        </p:attrNameLst>
                                      </p:cBhvr>
                                      <p:to>
                                        <p:strVal val="visible"/>
                                      </p:to>
                                    </p:set>
                                    <p:animEffect transition="in" filter="box(in)">
                                      <p:cBhvr>
                                        <p:cTn id="17" dur="500"/>
                                        <p:tgtEl>
                                          <p:spTgt spid="194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F4F12-C159-FEA5-A488-1B741459F0FD}"/>
              </a:ext>
            </a:extLst>
          </p:cNvPr>
          <p:cNvSpPr>
            <a:spLocks noGrp="1"/>
          </p:cNvSpPr>
          <p:nvPr>
            <p:ph type="title"/>
          </p:nvPr>
        </p:nvSpPr>
        <p:spPr>
          <a:xfrm>
            <a:off x="444857" y="878498"/>
            <a:ext cx="7467600" cy="1143000"/>
          </a:xfrm>
        </p:spPr>
        <p:txBody>
          <a:bodyPr/>
          <a:lstStyle/>
          <a:p>
            <a:pPr algn="ctr"/>
            <a:r>
              <a:rPr lang="fa-IR" sz="3600" b="1" dirty="0">
                <a:latin typeface="B Nazanin+ Regular" panose="01000506000000020004" pitchFamily="2" charset="-78"/>
                <a:cs typeface="B Nazanin+ Regular" panose="01000506000000020004" pitchFamily="2" charset="-78"/>
              </a:rPr>
              <a:t>نوتروفیل ها</a:t>
            </a:r>
            <a:endParaRPr lang="en-US" sz="3600" b="1" dirty="0">
              <a:latin typeface="B Nazanin+ Regular" panose="01000506000000020004" pitchFamily="2" charset="-78"/>
              <a:cs typeface="B Nazanin+ Regular" panose="01000506000000020004" pitchFamily="2" charset="-78"/>
            </a:endParaRPr>
          </a:p>
        </p:txBody>
      </p:sp>
      <p:sp>
        <p:nvSpPr>
          <p:cNvPr id="3" name="Content Placeholder 2">
            <a:extLst>
              <a:ext uri="{FF2B5EF4-FFF2-40B4-BE49-F238E27FC236}">
                <a16:creationId xmlns:a16="http://schemas.microsoft.com/office/drawing/2014/main" id="{7E84F1C9-2514-3EB4-51E6-D5FAF6D3D65F}"/>
              </a:ext>
            </a:extLst>
          </p:cNvPr>
          <p:cNvSpPr>
            <a:spLocks noGrp="1"/>
          </p:cNvSpPr>
          <p:nvPr>
            <p:ph idx="1"/>
          </p:nvPr>
        </p:nvSpPr>
        <p:spPr>
          <a:xfrm>
            <a:off x="332715" y="2160653"/>
            <a:ext cx="8341742" cy="2952328"/>
          </a:xfrm>
        </p:spPr>
        <p:txBody>
          <a:bodyPr>
            <a:normAutofit/>
          </a:bodyPr>
          <a:lstStyle/>
          <a:p>
            <a:pPr>
              <a:buFont typeface="Wingdings" panose="05000000000000000000" pitchFamily="2" charset="2"/>
              <a:buChar char="Ø"/>
            </a:pPr>
            <a:r>
              <a:rPr lang="fa-IR" sz="2000" dirty="0">
                <a:latin typeface="B Nazanin+ Regular" panose="01000506000000020004" pitchFamily="2" charset="-78"/>
                <a:cs typeface="B Nazanin" panose="00000400000000000000" pitchFamily="2" charset="-78"/>
              </a:rPr>
              <a:t>بی</a:t>
            </a:r>
            <a:r>
              <a:rPr lang="fa-IR" sz="2000" b="0" i="0" dirty="0">
                <a:effectLst/>
                <a:latin typeface="B Nazanin+ Regular" panose="01000506000000020004" pitchFamily="2" charset="-78"/>
                <a:cs typeface="B Nazanin" panose="00000400000000000000" pitchFamily="2" charset="-78"/>
              </a:rPr>
              <a:t>شترین درصد گلبولهای سفید در خون ، حدود چند ساعت تا 5 روز در خون گردش و سپس میمیرند و یا وارد بافت می شوند.</a:t>
            </a:r>
          </a:p>
          <a:p>
            <a:pPr>
              <a:buFont typeface="Wingdings" panose="05000000000000000000" pitchFamily="2" charset="2"/>
              <a:buChar char="Ø"/>
            </a:pPr>
            <a:r>
              <a:rPr lang="fa-IR" sz="2000" b="0" i="0" dirty="0">
                <a:effectLst/>
                <a:latin typeface="B Nazanin+ Regular" panose="01000506000000020004" pitchFamily="2" charset="-78"/>
                <a:cs typeface="B Nazanin" panose="00000400000000000000" pitchFamily="2" charset="-78"/>
              </a:rPr>
              <a:t> عملکرد </a:t>
            </a:r>
            <a:r>
              <a:rPr lang="fa-IR" sz="2000" b="0" i="0" dirty="0" err="1">
                <a:effectLst/>
                <a:latin typeface="B Nazanin+ Regular" panose="01000506000000020004" pitchFamily="2" charset="-78"/>
                <a:cs typeface="B Nazanin" panose="00000400000000000000" pitchFamily="2" charset="-78"/>
              </a:rPr>
              <a:t>اصلى</a:t>
            </a:r>
            <a:r>
              <a:rPr lang="fa-IR" sz="2000" b="0" i="0" dirty="0">
                <a:effectLst/>
                <a:latin typeface="B Nazanin+ Regular" panose="01000506000000020004" pitchFamily="2" charset="-78"/>
                <a:cs typeface="B Nazanin" panose="00000400000000000000" pitchFamily="2" charset="-78"/>
              </a:rPr>
              <a:t> </a:t>
            </a:r>
            <a:r>
              <a:rPr lang="fa-IR" sz="2000" b="0" i="0" dirty="0" err="1">
                <a:effectLst/>
                <a:latin typeface="B Nazanin+ Regular" panose="01000506000000020004" pitchFamily="2" charset="-78"/>
                <a:cs typeface="B Nazanin" panose="00000400000000000000" pitchFamily="2" charset="-78"/>
              </a:rPr>
              <a:t>نوتروفیلها</a:t>
            </a:r>
            <a:r>
              <a:rPr lang="fa-IR" sz="2000" b="0" i="0" dirty="0">
                <a:effectLst/>
                <a:latin typeface="B Nazanin+ Regular" panose="01000506000000020004" pitchFamily="2" charset="-78"/>
                <a:cs typeface="B Nazanin" panose="00000400000000000000" pitchFamily="2" charset="-78"/>
              </a:rPr>
              <a:t> فاگوسیتوز کردن میکروب</a:t>
            </a:r>
          </a:p>
          <a:p>
            <a:pPr>
              <a:buFont typeface="Wingdings" panose="05000000000000000000" pitchFamily="2" charset="2"/>
              <a:buChar char="Ø"/>
            </a:pPr>
            <a:r>
              <a:rPr lang="fa-IR" sz="2000" b="0" i="0" dirty="0">
                <a:effectLst/>
                <a:latin typeface="B Nazanin+ Regular" panose="01000506000000020004" pitchFamily="2" charset="-78"/>
                <a:cs typeface="B Nazanin" panose="00000400000000000000" pitchFamily="2" charset="-78"/>
              </a:rPr>
              <a:t>در عفونتهای باکتریایی افزایش می یابند. نخستین سلول در التهاب حاد و اولین خط دفاعی علیه باکتریهای خارج سلولی است. </a:t>
            </a:r>
          </a:p>
          <a:p>
            <a:pPr>
              <a:buFont typeface="Wingdings" panose="05000000000000000000" pitchFamily="2" charset="2"/>
              <a:buChar char="Ø"/>
            </a:pPr>
            <a:r>
              <a:rPr lang="fa-IR" sz="2000" b="0" i="0" dirty="0">
                <a:effectLst/>
                <a:latin typeface="B Nazanin+ Regular" panose="01000506000000020004" pitchFamily="2" charset="-78"/>
                <a:cs typeface="B Nazanin" panose="00000400000000000000" pitchFamily="2" charset="-78"/>
              </a:rPr>
              <a:t>مانند ماکروفاژ ها خاصیت </a:t>
            </a:r>
            <a:r>
              <a:rPr lang="fa-IR" sz="2000" b="0" i="0" dirty="0" err="1">
                <a:effectLst/>
                <a:latin typeface="B Nazanin+ Regular" panose="01000506000000020004" pitchFamily="2" charset="-78"/>
                <a:cs typeface="B Nazanin" panose="00000400000000000000" pitchFamily="2" charset="-78"/>
              </a:rPr>
              <a:t>سیتوتوکسیسیتی</a:t>
            </a:r>
            <a:r>
              <a:rPr lang="en-US" sz="2000" b="0" i="0" dirty="0">
                <a:effectLst/>
                <a:latin typeface="B Nazanin+ Regular" panose="01000506000000020004" pitchFamily="2" charset="-78"/>
                <a:cs typeface="B Nazanin" panose="00000400000000000000" pitchFamily="2" charset="-78"/>
              </a:rPr>
              <a:t> </a:t>
            </a:r>
            <a:r>
              <a:rPr lang="fa-IR" sz="2000" b="0" i="0" dirty="0">
                <a:effectLst/>
                <a:latin typeface="B Nazanin+ Regular" panose="01000506000000020004" pitchFamily="2" charset="-78"/>
                <a:cs typeface="B Nazanin" panose="00000400000000000000" pitchFamily="2" charset="-78"/>
              </a:rPr>
              <a:t>دارند که با واسطه </a:t>
            </a:r>
            <a:r>
              <a:rPr lang="en-US" sz="1800" b="0" i="0" dirty="0">
                <a:effectLst/>
                <a:latin typeface="B Nazanin+ Regular" panose="01000506000000020004" pitchFamily="2" charset="-78"/>
                <a:cs typeface="B Nazanin" panose="00000400000000000000" pitchFamily="2" charset="-78"/>
              </a:rPr>
              <a:t>IgG </a:t>
            </a:r>
            <a:r>
              <a:rPr lang="fa-IR" sz="1800" b="0" i="0" dirty="0">
                <a:effectLst/>
                <a:latin typeface="B Nazanin+ Regular" panose="01000506000000020004" pitchFamily="2" charset="-78"/>
                <a:cs typeface="B Nazanin" panose="00000400000000000000" pitchFamily="2" charset="-78"/>
              </a:rPr>
              <a:t>و </a:t>
            </a:r>
            <a:r>
              <a:rPr lang="en-US" sz="1800" b="0" i="0" dirty="0">
                <a:effectLst/>
                <a:latin typeface="B Nazanin+ Regular" panose="01000506000000020004" pitchFamily="2" charset="-78"/>
                <a:cs typeface="B Nazanin" panose="00000400000000000000" pitchFamily="2" charset="-78"/>
              </a:rPr>
              <a:t>IgA </a:t>
            </a:r>
            <a:r>
              <a:rPr lang="fa-IR" sz="2000" b="0" i="0" dirty="0">
                <a:effectLst/>
                <a:latin typeface="B Nazanin+ Regular" panose="01000506000000020004" pitchFamily="2" charset="-78"/>
                <a:cs typeface="B Nazanin" panose="00000400000000000000" pitchFamily="2" charset="-78"/>
              </a:rPr>
              <a:t>این کار را انجام می دهند. محتوای آنزیمی این سلولها از ماکروفاژها خیلی بیشتر است.</a:t>
            </a:r>
            <a:endParaRPr lang="en-US" sz="2000" dirty="0">
              <a:latin typeface="B Nazanin+ Regular" panose="01000506000000020004" pitchFamily="2" charset="-78"/>
              <a:cs typeface="B Nazanin" panose="00000400000000000000" pitchFamily="2" charset="-78"/>
            </a:endParaRPr>
          </a:p>
        </p:txBody>
      </p:sp>
      <p:pic>
        <p:nvPicPr>
          <p:cNvPr id="5" name="Picture 4">
            <a:extLst>
              <a:ext uri="{FF2B5EF4-FFF2-40B4-BE49-F238E27FC236}">
                <a16:creationId xmlns:a16="http://schemas.microsoft.com/office/drawing/2014/main" id="{E0FFB100-476D-DB2E-048F-4327A5FCE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857" y="5088507"/>
            <a:ext cx="2354734" cy="1715031"/>
          </a:xfrm>
          <a:prstGeom prst="rect">
            <a:avLst/>
          </a:prstGeom>
        </p:spPr>
      </p:pic>
      <p:pic>
        <p:nvPicPr>
          <p:cNvPr id="7" name="Picture 6">
            <a:extLst>
              <a:ext uri="{FF2B5EF4-FFF2-40B4-BE49-F238E27FC236}">
                <a16:creationId xmlns:a16="http://schemas.microsoft.com/office/drawing/2014/main" id="{68061CCA-951C-91E8-699A-4D8F1F1FA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1885" y="4850076"/>
            <a:ext cx="2057280" cy="1995473"/>
          </a:xfrm>
          <a:prstGeom prst="rect">
            <a:avLst/>
          </a:prstGeom>
        </p:spPr>
      </p:pic>
    </p:spTree>
    <p:extLst>
      <p:ext uri="{BB962C8B-B14F-4D97-AF65-F5344CB8AC3E}">
        <p14:creationId xmlns:p14="http://schemas.microsoft.com/office/powerpoint/2010/main" val="3634322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564" y="886650"/>
            <a:ext cx="8229600" cy="1143000"/>
          </a:xfrm>
        </p:spPr>
        <p:txBody>
          <a:bodyPr>
            <a:normAutofit/>
          </a:bodyPr>
          <a:lstStyle/>
          <a:p>
            <a:pPr algn="ctr"/>
            <a:r>
              <a:rPr lang="fa-IR" sz="3200" b="1" dirty="0">
                <a:cs typeface="B Nazanin" pitchFamily="2" charset="-78"/>
              </a:rPr>
              <a:t>سلولهای دندریتیک</a:t>
            </a:r>
          </a:p>
        </p:txBody>
      </p:sp>
      <p:pic>
        <p:nvPicPr>
          <p:cNvPr id="1026" name="Picture 2"/>
          <p:cNvPicPr>
            <a:picLocks noChangeAspect="1" noChangeArrowheads="1"/>
          </p:cNvPicPr>
          <p:nvPr/>
        </p:nvPicPr>
        <p:blipFill>
          <a:blip r:embed="rId3"/>
          <a:srcRect/>
          <a:stretch>
            <a:fillRect/>
          </a:stretch>
        </p:blipFill>
        <p:spPr bwMode="auto">
          <a:xfrm>
            <a:off x="144907" y="426154"/>
            <a:ext cx="1959313" cy="1629792"/>
          </a:xfrm>
          <a:prstGeom prst="rect">
            <a:avLst/>
          </a:prstGeom>
          <a:noFill/>
          <a:ln w="9525">
            <a:noFill/>
            <a:miter lim="800000"/>
            <a:headEnd/>
            <a:tailEnd/>
          </a:ln>
          <a:effectLst/>
        </p:spPr>
      </p:pic>
      <p:pic>
        <p:nvPicPr>
          <p:cNvPr id="7" name="Picture 8" descr="CD8activationbyDC.gif                                          00091556Macintosh HD                   B7C78561:"/>
          <p:cNvPicPr>
            <a:picLocks noChangeAspect="1" noChangeArrowheads="1"/>
          </p:cNvPicPr>
          <p:nvPr/>
        </p:nvPicPr>
        <p:blipFill>
          <a:blip r:embed="rId4"/>
          <a:srcRect/>
          <a:stretch>
            <a:fillRect/>
          </a:stretch>
        </p:blipFill>
        <p:spPr bwMode="auto">
          <a:xfrm>
            <a:off x="251520" y="4778403"/>
            <a:ext cx="3116081" cy="2024984"/>
          </a:xfrm>
          <a:prstGeom prst="rect">
            <a:avLst/>
          </a:prstGeom>
          <a:noFill/>
        </p:spPr>
      </p:pic>
      <p:sp>
        <p:nvSpPr>
          <p:cNvPr id="4" name="TextBox 3">
            <a:extLst>
              <a:ext uri="{FF2B5EF4-FFF2-40B4-BE49-F238E27FC236}">
                <a16:creationId xmlns:a16="http://schemas.microsoft.com/office/drawing/2014/main" id="{CC2D4862-9640-20E9-1DF6-64DA7C1ED322}"/>
              </a:ext>
            </a:extLst>
          </p:cNvPr>
          <p:cNvSpPr txBox="1"/>
          <p:nvPr/>
        </p:nvSpPr>
        <p:spPr>
          <a:xfrm>
            <a:off x="610464" y="2090279"/>
            <a:ext cx="8229600" cy="2585323"/>
          </a:xfrm>
          <a:prstGeom prst="rect">
            <a:avLst/>
          </a:prstGeom>
          <a:noFill/>
        </p:spPr>
        <p:txBody>
          <a:bodyPr wrap="square">
            <a:spAutoFit/>
          </a:bodyPr>
          <a:lstStyle/>
          <a:p>
            <a:pPr marL="285750" indent="-285750">
              <a:buFont typeface="Wingdings" panose="05000000000000000000" pitchFamily="2" charset="2"/>
              <a:buChar char="Ø"/>
            </a:pPr>
            <a:r>
              <a:rPr lang="fa-IR" dirty="0">
                <a:latin typeface="B Nazanin+ Regular" panose="01000506000000020004" pitchFamily="2" charset="-78"/>
                <a:cs typeface="B Nazanin" panose="00000400000000000000" pitchFamily="2" charset="-78"/>
              </a:rPr>
              <a:t>ســلولهــ</a:t>
            </a:r>
            <a:r>
              <a:rPr lang="fa-IR" dirty="0" err="1">
                <a:latin typeface="B Nazanin+ Regular" panose="01000506000000020004" pitchFamily="2" charset="-78"/>
                <a:cs typeface="B Nazanin" panose="00000400000000000000" pitchFamily="2" charset="-78"/>
              </a:rPr>
              <a:t>اي</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دن</a:t>
            </a:r>
            <a:r>
              <a:rPr lang="fa-IR" dirty="0">
                <a:latin typeface="B Nazanin+ Regular" panose="01000506000000020004" pitchFamily="2" charset="-78"/>
                <a:cs typeface="B Nazanin" panose="00000400000000000000" pitchFamily="2" charset="-78"/>
              </a:rPr>
              <a:t>ــ</a:t>
            </a:r>
            <a:r>
              <a:rPr lang="fa-IR" dirty="0" err="1">
                <a:latin typeface="B Nazanin+ Regular" panose="01000506000000020004" pitchFamily="2" charset="-78"/>
                <a:cs typeface="B Nazanin" panose="00000400000000000000" pitchFamily="2" charset="-78"/>
              </a:rPr>
              <a:t>دريتيك</a:t>
            </a:r>
            <a:r>
              <a:rPr lang="fa-IR" dirty="0">
                <a:latin typeface="B Nazanin+ Regular" panose="01000506000000020004" pitchFamily="2" charset="-78"/>
                <a:cs typeface="B Nazanin" panose="00000400000000000000" pitchFamily="2" charset="-78"/>
              </a:rPr>
              <a:t> (</a:t>
            </a:r>
            <a:r>
              <a:rPr lang="en-US" dirty="0">
                <a:latin typeface="B Nazanin+ Regular" panose="01000506000000020004" pitchFamily="2" charset="-78"/>
                <a:cs typeface="B Nazanin" panose="00000400000000000000" pitchFamily="2" charset="-78"/>
              </a:rPr>
              <a:t>DC</a:t>
            </a:r>
            <a:r>
              <a:rPr lang="fa-IR" dirty="0">
                <a:latin typeface="B Nazanin+ Regular" panose="01000506000000020004" pitchFamily="2" charset="-78"/>
                <a:cs typeface="B Nazanin" panose="00000400000000000000" pitchFamily="2" charset="-78"/>
              </a:rPr>
              <a:t>) بــ</a:t>
            </a:r>
            <a:r>
              <a:rPr lang="fa-IR" dirty="0" err="1">
                <a:latin typeface="B Nazanin+ Regular" panose="01000506000000020004" pitchFamily="2" charset="-78"/>
                <a:cs typeface="B Nazanin" panose="00000400000000000000" pitchFamily="2" charset="-78"/>
              </a:rPr>
              <a:t>راي</a:t>
            </a:r>
            <a:r>
              <a:rPr lang="fa-IR" dirty="0">
                <a:latin typeface="B Nazanin+ Regular" panose="01000506000000020004" pitchFamily="2" charset="-78"/>
                <a:cs typeface="B Nazanin" panose="00000400000000000000" pitchFamily="2" charset="-78"/>
              </a:rPr>
              <a:t> نخــ</a:t>
            </a:r>
            <a:r>
              <a:rPr lang="fa-IR" dirty="0" err="1">
                <a:latin typeface="B Nazanin+ Regular" panose="01000506000000020004" pitchFamily="2" charset="-78"/>
                <a:cs typeface="B Nazanin" panose="00000400000000000000" pitchFamily="2" charset="-78"/>
              </a:rPr>
              <a:t>ستين</a:t>
            </a:r>
            <a:r>
              <a:rPr lang="fa-IR" dirty="0">
                <a:latin typeface="B Nazanin+ Regular" panose="01000506000000020004" pitchFamily="2" charset="-78"/>
                <a:cs typeface="B Nazanin" panose="00000400000000000000" pitchFamily="2" charset="-78"/>
              </a:rPr>
              <a:t> بــار توســط </a:t>
            </a:r>
            <a:r>
              <a:rPr lang="en-US" dirty="0">
                <a:latin typeface="B Nazanin+ Regular" panose="01000506000000020004" pitchFamily="2" charset="-78"/>
                <a:cs typeface="B Nazanin" panose="00000400000000000000" pitchFamily="2" charset="-78"/>
              </a:rPr>
              <a:t>Langerhans </a:t>
            </a:r>
            <a:r>
              <a:rPr lang="fa-IR" dirty="0">
                <a:latin typeface="B Nazanin+ Regular" panose="01000506000000020004" pitchFamily="2" charset="-78"/>
                <a:cs typeface="B Nazanin" panose="00000400000000000000" pitchFamily="2" charset="-78"/>
              </a:rPr>
              <a:t>در سال 1868 </a:t>
            </a:r>
            <a:r>
              <a:rPr lang="fa-IR" dirty="0" err="1">
                <a:latin typeface="B Nazanin+ Regular" panose="01000506000000020004" pitchFamily="2" charset="-78"/>
                <a:cs typeface="B Nazanin" panose="00000400000000000000" pitchFamily="2" charset="-78"/>
              </a:rPr>
              <a:t>ميلادي</a:t>
            </a:r>
            <a:r>
              <a:rPr lang="fa-IR" dirty="0">
                <a:latin typeface="B Nazanin+ Regular" panose="01000506000000020004" pitchFamily="2" charset="-78"/>
                <a:cs typeface="B Nazanin" panose="00000400000000000000" pitchFamily="2" charset="-78"/>
              </a:rPr>
              <a:t> در پوست </a:t>
            </a:r>
            <a:r>
              <a:rPr lang="fa-IR" dirty="0" err="1">
                <a:latin typeface="B Nazanin+ Regular" panose="01000506000000020004" pitchFamily="2" charset="-78"/>
                <a:cs typeface="B Nazanin" panose="00000400000000000000" pitchFamily="2" charset="-78"/>
              </a:rPr>
              <a:t>گـزارش</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شـدند</a:t>
            </a:r>
            <a:r>
              <a:rPr lang="fa-IR" dirty="0">
                <a:latin typeface="B Nazanin+ Regular" panose="01000506000000020004" pitchFamily="2" charset="-78"/>
                <a:cs typeface="B Nazanin" panose="00000400000000000000" pitchFamily="2" charset="-78"/>
              </a:rPr>
              <a:t>. </a:t>
            </a:r>
            <a:endParaRPr lang="en-US" dirty="0">
              <a:latin typeface="B Nazanin+ Regular" panose="01000506000000020004" pitchFamily="2" charset="-78"/>
              <a:cs typeface="B Nazanin" panose="00000400000000000000" pitchFamily="2" charset="-78"/>
            </a:endParaRPr>
          </a:p>
          <a:p>
            <a:pPr marL="285750" indent="-285750">
              <a:buFont typeface="Wingdings" panose="05000000000000000000" pitchFamily="2" charset="2"/>
              <a:buChar char="Ø"/>
            </a:pPr>
            <a:endParaRPr lang="en-US" dirty="0">
              <a:latin typeface="B Nazanin+ Regular" panose="01000506000000020004" pitchFamily="2" charset="-78"/>
              <a:cs typeface="B Nazanin" panose="00000400000000000000" pitchFamily="2" charset="-78"/>
            </a:endParaRPr>
          </a:p>
          <a:p>
            <a:pPr marL="285750" indent="-285750">
              <a:buFont typeface="Wingdings" panose="05000000000000000000" pitchFamily="2" charset="2"/>
              <a:buChar char="Ø"/>
            </a:pPr>
            <a:r>
              <a:rPr lang="fa-IR" dirty="0" err="1">
                <a:latin typeface="B Nazanin+ Regular" panose="01000506000000020004" pitchFamily="2" charset="-78"/>
                <a:cs typeface="B Nazanin" panose="00000400000000000000" pitchFamily="2" charset="-78"/>
              </a:rPr>
              <a:t>اين</a:t>
            </a:r>
            <a:r>
              <a:rPr lang="fa-IR" dirty="0">
                <a:latin typeface="B Nazanin+ Regular" panose="01000506000000020004" pitchFamily="2" charset="-78"/>
                <a:cs typeface="B Nazanin" panose="00000400000000000000" pitchFamily="2" charset="-78"/>
              </a:rPr>
              <a:t> سلولها </a:t>
            </a:r>
            <a:r>
              <a:rPr lang="fa-IR" dirty="0" err="1">
                <a:latin typeface="B Nazanin+ Regular" panose="01000506000000020004" pitchFamily="2" charset="-78"/>
                <a:cs typeface="B Nazanin" panose="00000400000000000000" pitchFamily="2" charset="-78"/>
              </a:rPr>
              <a:t>بـه</a:t>
            </a:r>
            <a:r>
              <a:rPr lang="en-US"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عنـوان</a:t>
            </a:r>
            <a:r>
              <a:rPr lang="en-US"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يك</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زيررده</a:t>
            </a:r>
            <a:r>
              <a:rPr lang="fa-IR" dirty="0">
                <a:latin typeface="B Nazanin+ Regular" panose="01000506000000020004" pitchFamily="2" charset="-78"/>
                <a:cs typeface="B Nazanin" panose="00000400000000000000" pitchFamily="2" charset="-78"/>
              </a:rPr>
              <a:t> از </a:t>
            </a:r>
            <a:r>
              <a:rPr lang="fa-IR" dirty="0" err="1">
                <a:latin typeface="B Nazanin+ Regular" panose="01000506000000020004" pitchFamily="2" charset="-78"/>
                <a:cs typeface="B Nazanin" panose="00000400000000000000" pitchFamily="2" charset="-78"/>
              </a:rPr>
              <a:t>سلولهاي</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ايمني</a:t>
            </a:r>
            <a:r>
              <a:rPr lang="fa-IR" dirty="0">
                <a:latin typeface="B Nazanin+ Regular" panose="01000506000000020004" pitchFamily="2" charset="-78"/>
                <a:cs typeface="B Nazanin" panose="00000400000000000000" pitchFamily="2" charset="-78"/>
              </a:rPr>
              <a:t> در سال 1990 مورد </a:t>
            </a:r>
            <a:r>
              <a:rPr lang="fa-IR" dirty="0" err="1">
                <a:latin typeface="B Nazanin+ Regular" panose="01000506000000020004" pitchFamily="2" charset="-78"/>
                <a:cs typeface="B Nazanin" panose="00000400000000000000" pitchFamily="2" charset="-78"/>
              </a:rPr>
              <a:t>پذيرش</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قـرارگرفتند</a:t>
            </a:r>
            <a:r>
              <a:rPr lang="fa-IR" dirty="0">
                <a:latin typeface="B Nazanin+ Regular" panose="01000506000000020004" pitchFamily="2" charset="-78"/>
                <a:cs typeface="B Nazanin" panose="00000400000000000000" pitchFamily="2" charset="-78"/>
              </a:rPr>
              <a:t>.</a:t>
            </a:r>
          </a:p>
          <a:p>
            <a:pPr marL="285750" indent="-285750">
              <a:buFont typeface="Wingdings" panose="05000000000000000000" pitchFamily="2" charset="2"/>
              <a:buChar char="Ø"/>
            </a:pPr>
            <a:endParaRPr lang="fa-IR" dirty="0">
              <a:latin typeface="B Nazanin+ Regular" panose="01000506000000020004" pitchFamily="2" charset="-78"/>
              <a:cs typeface="B Nazanin" panose="00000400000000000000" pitchFamily="2" charset="-78"/>
            </a:endParaRPr>
          </a:p>
          <a:p>
            <a:pPr marL="285750" indent="-285750">
              <a:buFont typeface="Wingdings" panose="05000000000000000000" pitchFamily="2" charset="2"/>
              <a:buChar char="Ø"/>
            </a:pPr>
            <a:r>
              <a:rPr lang="fa-IR" dirty="0" err="1">
                <a:latin typeface="B Nazanin+ Regular" panose="01000506000000020004" pitchFamily="2" charset="-78"/>
                <a:cs typeface="B Nazanin" panose="00000400000000000000" pitchFamily="2" charset="-78"/>
              </a:rPr>
              <a:t>سـلولهـاي</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دنـدريتيك</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قدرتمندترين</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سلولهاي</a:t>
            </a:r>
            <a:r>
              <a:rPr lang="fa-IR" dirty="0">
                <a:latin typeface="B Nazanin+ Regular" panose="01000506000000020004" pitchFamily="2" charset="-78"/>
                <a:cs typeface="B Nazanin" panose="00000400000000000000" pitchFamily="2" charset="-78"/>
              </a:rPr>
              <a:t> عرضه </a:t>
            </a:r>
            <a:r>
              <a:rPr lang="fa-IR" dirty="0" err="1">
                <a:latin typeface="B Nazanin+ Regular" panose="01000506000000020004" pitchFamily="2" charset="-78"/>
                <a:cs typeface="B Nazanin" panose="00000400000000000000" pitchFamily="2" charset="-78"/>
              </a:rPr>
              <a:t>كننده</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آنتي</a:t>
            </a:r>
            <a:r>
              <a:rPr lang="fa-IR" dirty="0">
                <a:latin typeface="B Nazanin+ Regular" panose="01000506000000020004" pitchFamily="2" charset="-78"/>
                <a:cs typeface="B Nazanin" panose="00000400000000000000" pitchFamily="2" charset="-78"/>
              </a:rPr>
              <a:t> ژن به </a:t>
            </a:r>
            <a:r>
              <a:rPr lang="fa-IR" dirty="0" err="1">
                <a:latin typeface="B Nazanin+ Regular" panose="01000506000000020004" pitchFamily="2" charset="-78"/>
                <a:cs typeface="B Nazanin" panose="00000400000000000000" pitchFamily="2" charset="-78"/>
              </a:rPr>
              <a:t>سلولهـاي</a:t>
            </a:r>
            <a:r>
              <a:rPr lang="fa-IR" dirty="0">
                <a:latin typeface="B Nazanin+ Regular" panose="01000506000000020004" pitchFamily="2" charset="-78"/>
                <a:cs typeface="B Nazanin" panose="00000400000000000000" pitchFamily="2" charset="-78"/>
              </a:rPr>
              <a:t> </a:t>
            </a:r>
            <a:r>
              <a:rPr lang="en-US" dirty="0">
                <a:latin typeface="B Nazanin+ Regular" panose="01000506000000020004" pitchFamily="2" charset="-78"/>
                <a:cs typeface="B Nazanin" panose="00000400000000000000" pitchFamily="2" charset="-78"/>
              </a:rPr>
              <a:t>T </a:t>
            </a:r>
            <a:r>
              <a:rPr lang="fa-IR" dirty="0" err="1">
                <a:latin typeface="B Nazanin+ Regular" panose="01000506000000020004" pitchFamily="2" charset="-78"/>
                <a:cs typeface="B Nazanin" panose="00000400000000000000" pitchFamily="2" charset="-78"/>
              </a:rPr>
              <a:t>بكـر</a:t>
            </a:r>
            <a:r>
              <a:rPr lang="fa-IR" dirty="0">
                <a:latin typeface="B Nazanin+ Regular" panose="01000506000000020004" pitchFamily="2" charset="-78"/>
                <a:cs typeface="B Nazanin" panose="00000400000000000000" pitchFamily="2" charset="-78"/>
              </a:rPr>
              <a:t> </a:t>
            </a:r>
            <a:r>
              <a:rPr lang="fa-IR" dirty="0" err="1">
                <a:latin typeface="B Nazanin+ Regular" panose="01000506000000020004" pitchFamily="2" charset="-78"/>
                <a:cs typeface="B Nazanin" panose="00000400000000000000" pitchFamily="2" charset="-78"/>
              </a:rPr>
              <a:t>ميباشند</a:t>
            </a:r>
            <a:r>
              <a:rPr lang="fa-IR" dirty="0">
                <a:latin typeface="B Nazanin+ Regular" panose="01000506000000020004" pitchFamily="2" charset="-78"/>
                <a:cs typeface="B Nazanin" panose="00000400000000000000" pitchFamily="2" charset="-78"/>
              </a:rPr>
              <a:t>.</a:t>
            </a:r>
          </a:p>
          <a:p>
            <a:pPr marL="285750" indent="-285750">
              <a:buFont typeface="Wingdings" panose="05000000000000000000" pitchFamily="2" charset="2"/>
              <a:buChar char="Ø"/>
            </a:pPr>
            <a:endParaRPr lang="fa-IR" dirty="0">
              <a:latin typeface="B Nazanin+ Regular" panose="01000506000000020004" pitchFamily="2" charset="-78"/>
              <a:cs typeface="B Nazanin" panose="00000400000000000000" pitchFamily="2" charset="-78"/>
            </a:endParaRPr>
          </a:p>
          <a:p>
            <a:pPr marL="285750" indent="-285750">
              <a:buFont typeface="Wingdings" panose="05000000000000000000" pitchFamily="2" charset="2"/>
              <a:buChar char="Ø"/>
            </a:pPr>
            <a:r>
              <a:rPr lang="fa-IR" dirty="0">
                <a:latin typeface="B Nazanin+ Regular" panose="01000506000000020004" pitchFamily="2" charset="-78"/>
                <a:cs typeface="B Nazanin" panose="00000400000000000000" pitchFamily="2" charset="-78"/>
              </a:rPr>
              <a:t>سلولهای دندریتیک در طی بلوغ، بافتهایی که در آنجا اقامت دارند را ترک کرده و وارد گردش خون یا لنف شده و به اعضای لنفاوی مهاجرت می کنند و آنتی ژن را عرضه می کنند.</a:t>
            </a:r>
            <a:endParaRPr lang="en-US" dirty="0">
              <a:latin typeface="B Nazanin+ Regular" panose="01000506000000020004" pitchFamily="2" charset="-78"/>
              <a:cs typeface="B Nazanin" panose="00000400000000000000" pitchFamily="2" charset="-78"/>
            </a:endParaRPr>
          </a:p>
        </p:txBody>
      </p:sp>
      <p:sp>
        <p:nvSpPr>
          <p:cNvPr id="3" name="Text Box 6">
            <a:extLst>
              <a:ext uri="{FF2B5EF4-FFF2-40B4-BE49-F238E27FC236}">
                <a16:creationId xmlns:a16="http://schemas.microsoft.com/office/drawing/2014/main" id="{62ACFCD3-5149-0A31-B880-CFED5BD891B6}"/>
              </a:ext>
            </a:extLst>
          </p:cNvPr>
          <p:cNvSpPr txBox="1">
            <a:spLocks noChangeArrowheads="1"/>
          </p:cNvSpPr>
          <p:nvPr/>
        </p:nvSpPr>
        <p:spPr bwMode="auto">
          <a:xfrm>
            <a:off x="6444208" y="5862029"/>
            <a:ext cx="1345467" cy="307777"/>
          </a:xfrm>
          <a:prstGeom prst="rect">
            <a:avLst/>
          </a:prstGeom>
          <a:noFill/>
          <a:ln w="9525">
            <a:noFill/>
            <a:miter lim="800000"/>
            <a:headEnd/>
            <a:tailEnd/>
          </a:ln>
          <a:effectLst/>
        </p:spPr>
        <p:txBody>
          <a:bodyPr wrap="square">
            <a:spAutoFit/>
          </a:bodyPr>
          <a:lstStyle/>
          <a:p>
            <a:pPr algn="l"/>
            <a:r>
              <a:rPr lang="sv-SE" sz="1400" b="1" dirty="0">
                <a:latin typeface="Comic Sans MS" pitchFamily="66" charset="0"/>
                <a:ea typeface="ＭＳ Ｐゴシック" pitchFamily="34" charset="-128"/>
              </a:rPr>
              <a:t>TCD4+ </a:t>
            </a:r>
          </a:p>
        </p:txBody>
      </p:sp>
      <p:grpSp>
        <p:nvGrpSpPr>
          <p:cNvPr id="5" name="Group 7">
            <a:extLst>
              <a:ext uri="{FF2B5EF4-FFF2-40B4-BE49-F238E27FC236}">
                <a16:creationId xmlns:a16="http://schemas.microsoft.com/office/drawing/2014/main" id="{72FD393E-E356-D966-5A2F-1E4208630AAD}"/>
              </a:ext>
            </a:extLst>
          </p:cNvPr>
          <p:cNvGrpSpPr>
            <a:grpSpLocks/>
          </p:cNvGrpSpPr>
          <p:nvPr/>
        </p:nvGrpSpPr>
        <p:grpSpPr bwMode="auto">
          <a:xfrm>
            <a:off x="3841549" y="5478468"/>
            <a:ext cx="1397815" cy="1298820"/>
            <a:chOff x="3796" y="1963"/>
            <a:chExt cx="956" cy="942"/>
          </a:xfrm>
        </p:grpSpPr>
        <p:sp>
          <p:nvSpPr>
            <p:cNvPr id="6" name="Freeform 8">
              <a:extLst>
                <a:ext uri="{FF2B5EF4-FFF2-40B4-BE49-F238E27FC236}">
                  <a16:creationId xmlns:a16="http://schemas.microsoft.com/office/drawing/2014/main" id="{4314D098-56BE-52F2-BF8F-0DC47496A204}"/>
                </a:ext>
              </a:extLst>
            </p:cNvPr>
            <p:cNvSpPr>
              <a:spLocks/>
            </p:cNvSpPr>
            <p:nvPr/>
          </p:nvSpPr>
          <p:spPr bwMode="auto">
            <a:xfrm>
              <a:off x="3796" y="1963"/>
              <a:ext cx="956" cy="880"/>
            </a:xfrm>
            <a:custGeom>
              <a:avLst/>
              <a:gdLst/>
              <a:ahLst/>
              <a:cxnLst>
                <a:cxn ang="0">
                  <a:pos x="552" y="640"/>
                </a:cxn>
                <a:cxn ang="0">
                  <a:pos x="424" y="504"/>
                </a:cxn>
                <a:cxn ang="0">
                  <a:pos x="376" y="408"/>
                </a:cxn>
                <a:cxn ang="0">
                  <a:pos x="416" y="280"/>
                </a:cxn>
                <a:cxn ang="0">
                  <a:pos x="480" y="376"/>
                </a:cxn>
                <a:cxn ang="0">
                  <a:pos x="536" y="448"/>
                </a:cxn>
                <a:cxn ang="0">
                  <a:pos x="632" y="512"/>
                </a:cxn>
                <a:cxn ang="0">
                  <a:pos x="712" y="520"/>
                </a:cxn>
                <a:cxn ang="0">
                  <a:pos x="752" y="456"/>
                </a:cxn>
                <a:cxn ang="0">
                  <a:pos x="792" y="200"/>
                </a:cxn>
                <a:cxn ang="0">
                  <a:pos x="976" y="0"/>
                </a:cxn>
                <a:cxn ang="0">
                  <a:pos x="960" y="128"/>
                </a:cxn>
                <a:cxn ang="0">
                  <a:pos x="952" y="480"/>
                </a:cxn>
                <a:cxn ang="0">
                  <a:pos x="1040" y="432"/>
                </a:cxn>
                <a:cxn ang="0">
                  <a:pos x="1096" y="312"/>
                </a:cxn>
                <a:cxn ang="0">
                  <a:pos x="1192" y="56"/>
                </a:cxn>
                <a:cxn ang="0">
                  <a:pos x="1328" y="24"/>
                </a:cxn>
                <a:cxn ang="0">
                  <a:pos x="1184" y="352"/>
                </a:cxn>
                <a:cxn ang="0">
                  <a:pos x="1272" y="568"/>
                </a:cxn>
                <a:cxn ang="0">
                  <a:pos x="1512" y="512"/>
                </a:cxn>
                <a:cxn ang="0">
                  <a:pos x="1560" y="464"/>
                </a:cxn>
                <a:cxn ang="0">
                  <a:pos x="1608" y="392"/>
                </a:cxn>
                <a:cxn ang="0">
                  <a:pos x="1704" y="456"/>
                </a:cxn>
                <a:cxn ang="0">
                  <a:pos x="1536" y="608"/>
                </a:cxn>
                <a:cxn ang="0">
                  <a:pos x="1408" y="664"/>
                </a:cxn>
                <a:cxn ang="0">
                  <a:pos x="1320" y="712"/>
                </a:cxn>
                <a:cxn ang="0">
                  <a:pos x="1320" y="856"/>
                </a:cxn>
                <a:cxn ang="0">
                  <a:pos x="1576" y="1072"/>
                </a:cxn>
                <a:cxn ang="0">
                  <a:pos x="1640" y="1144"/>
                </a:cxn>
                <a:cxn ang="0">
                  <a:pos x="1640" y="1376"/>
                </a:cxn>
                <a:cxn ang="0">
                  <a:pos x="1528" y="1184"/>
                </a:cxn>
                <a:cxn ang="0">
                  <a:pos x="1448" y="1136"/>
                </a:cxn>
                <a:cxn ang="0">
                  <a:pos x="1312" y="1064"/>
                </a:cxn>
                <a:cxn ang="0">
                  <a:pos x="1264" y="1032"/>
                </a:cxn>
                <a:cxn ang="0">
                  <a:pos x="1120" y="968"/>
                </a:cxn>
                <a:cxn ang="0">
                  <a:pos x="1128" y="1112"/>
                </a:cxn>
                <a:cxn ang="0">
                  <a:pos x="1176" y="1184"/>
                </a:cxn>
                <a:cxn ang="0">
                  <a:pos x="1248" y="1504"/>
                </a:cxn>
                <a:cxn ang="0">
                  <a:pos x="1160" y="1584"/>
                </a:cxn>
                <a:cxn ang="0">
                  <a:pos x="1000" y="1128"/>
                </a:cxn>
                <a:cxn ang="0">
                  <a:pos x="800" y="1256"/>
                </a:cxn>
                <a:cxn ang="0">
                  <a:pos x="688" y="1560"/>
                </a:cxn>
                <a:cxn ang="0">
                  <a:pos x="624" y="1608"/>
                </a:cxn>
                <a:cxn ang="0">
                  <a:pos x="568" y="1560"/>
                </a:cxn>
                <a:cxn ang="0">
                  <a:pos x="624" y="1464"/>
                </a:cxn>
                <a:cxn ang="0">
                  <a:pos x="624" y="1048"/>
                </a:cxn>
                <a:cxn ang="0">
                  <a:pos x="416" y="1128"/>
                </a:cxn>
                <a:cxn ang="0">
                  <a:pos x="176" y="1200"/>
                </a:cxn>
                <a:cxn ang="0">
                  <a:pos x="24" y="1104"/>
                </a:cxn>
                <a:cxn ang="0">
                  <a:pos x="192" y="1056"/>
                </a:cxn>
                <a:cxn ang="0">
                  <a:pos x="288" y="1016"/>
                </a:cxn>
                <a:cxn ang="0">
                  <a:pos x="320" y="864"/>
                </a:cxn>
                <a:cxn ang="0">
                  <a:pos x="184" y="784"/>
                </a:cxn>
                <a:cxn ang="0">
                  <a:pos x="136" y="744"/>
                </a:cxn>
                <a:cxn ang="0">
                  <a:pos x="56" y="696"/>
                </a:cxn>
                <a:cxn ang="0">
                  <a:pos x="32" y="624"/>
                </a:cxn>
                <a:cxn ang="0">
                  <a:pos x="136" y="584"/>
                </a:cxn>
                <a:cxn ang="0">
                  <a:pos x="248" y="648"/>
                </a:cxn>
                <a:cxn ang="0">
                  <a:pos x="528" y="744"/>
                </a:cxn>
              </a:cxnLst>
              <a:rect l="0" t="0" r="r" b="b"/>
              <a:pathLst>
                <a:path w="1769" h="1640">
                  <a:moveTo>
                    <a:pt x="528" y="744"/>
                  </a:moveTo>
                  <a:cubicBezTo>
                    <a:pt x="575" y="728"/>
                    <a:pt x="564" y="688"/>
                    <a:pt x="552" y="640"/>
                  </a:cubicBezTo>
                  <a:cubicBezTo>
                    <a:pt x="543" y="605"/>
                    <a:pt x="500" y="590"/>
                    <a:pt x="480" y="568"/>
                  </a:cubicBezTo>
                  <a:cubicBezTo>
                    <a:pt x="412" y="491"/>
                    <a:pt x="479" y="540"/>
                    <a:pt x="424" y="504"/>
                  </a:cubicBezTo>
                  <a:cubicBezTo>
                    <a:pt x="397" y="424"/>
                    <a:pt x="441" y="545"/>
                    <a:pt x="392" y="456"/>
                  </a:cubicBezTo>
                  <a:cubicBezTo>
                    <a:pt x="383" y="441"/>
                    <a:pt x="385" y="422"/>
                    <a:pt x="376" y="408"/>
                  </a:cubicBezTo>
                  <a:cubicBezTo>
                    <a:pt x="346" y="364"/>
                    <a:pt x="340" y="352"/>
                    <a:pt x="328" y="304"/>
                  </a:cubicBezTo>
                  <a:cubicBezTo>
                    <a:pt x="347" y="246"/>
                    <a:pt x="370" y="264"/>
                    <a:pt x="416" y="280"/>
                  </a:cubicBezTo>
                  <a:cubicBezTo>
                    <a:pt x="424" y="304"/>
                    <a:pt x="439" y="340"/>
                    <a:pt x="456" y="360"/>
                  </a:cubicBezTo>
                  <a:cubicBezTo>
                    <a:pt x="462" y="367"/>
                    <a:pt x="472" y="369"/>
                    <a:pt x="480" y="376"/>
                  </a:cubicBezTo>
                  <a:cubicBezTo>
                    <a:pt x="488" y="383"/>
                    <a:pt x="497" y="391"/>
                    <a:pt x="504" y="400"/>
                  </a:cubicBezTo>
                  <a:cubicBezTo>
                    <a:pt x="515" y="415"/>
                    <a:pt x="525" y="432"/>
                    <a:pt x="536" y="448"/>
                  </a:cubicBezTo>
                  <a:cubicBezTo>
                    <a:pt x="541" y="456"/>
                    <a:pt x="542" y="468"/>
                    <a:pt x="552" y="472"/>
                  </a:cubicBezTo>
                  <a:cubicBezTo>
                    <a:pt x="581" y="481"/>
                    <a:pt x="603" y="500"/>
                    <a:pt x="632" y="512"/>
                  </a:cubicBezTo>
                  <a:cubicBezTo>
                    <a:pt x="647" y="518"/>
                    <a:pt x="680" y="528"/>
                    <a:pt x="680" y="528"/>
                  </a:cubicBezTo>
                  <a:cubicBezTo>
                    <a:pt x="690" y="525"/>
                    <a:pt x="704" y="528"/>
                    <a:pt x="712" y="520"/>
                  </a:cubicBezTo>
                  <a:cubicBezTo>
                    <a:pt x="722" y="507"/>
                    <a:pt x="713" y="481"/>
                    <a:pt x="728" y="472"/>
                  </a:cubicBezTo>
                  <a:cubicBezTo>
                    <a:pt x="736" y="466"/>
                    <a:pt x="744" y="461"/>
                    <a:pt x="752" y="456"/>
                  </a:cubicBezTo>
                  <a:cubicBezTo>
                    <a:pt x="757" y="439"/>
                    <a:pt x="771" y="425"/>
                    <a:pt x="776" y="408"/>
                  </a:cubicBezTo>
                  <a:cubicBezTo>
                    <a:pt x="784" y="375"/>
                    <a:pt x="791" y="200"/>
                    <a:pt x="792" y="200"/>
                  </a:cubicBezTo>
                  <a:cubicBezTo>
                    <a:pt x="796" y="181"/>
                    <a:pt x="817" y="170"/>
                    <a:pt x="824" y="152"/>
                  </a:cubicBezTo>
                  <a:cubicBezTo>
                    <a:pt x="848" y="78"/>
                    <a:pt x="902" y="24"/>
                    <a:pt x="976" y="0"/>
                  </a:cubicBezTo>
                  <a:cubicBezTo>
                    <a:pt x="997" y="5"/>
                    <a:pt x="1019" y="3"/>
                    <a:pt x="1024" y="32"/>
                  </a:cubicBezTo>
                  <a:cubicBezTo>
                    <a:pt x="1030" y="68"/>
                    <a:pt x="972" y="99"/>
                    <a:pt x="960" y="128"/>
                  </a:cubicBezTo>
                  <a:cubicBezTo>
                    <a:pt x="934" y="184"/>
                    <a:pt x="919" y="251"/>
                    <a:pt x="904" y="312"/>
                  </a:cubicBezTo>
                  <a:cubicBezTo>
                    <a:pt x="909" y="367"/>
                    <a:pt x="900" y="445"/>
                    <a:pt x="952" y="480"/>
                  </a:cubicBezTo>
                  <a:cubicBezTo>
                    <a:pt x="955" y="479"/>
                    <a:pt x="1025" y="472"/>
                    <a:pt x="1032" y="464"/>
                  </a:cubicBezTo>
                  <a:cubicBezTo>
                    <a:pt x="1038" y="455"/>
                    <a:pt x="1035" y="441"/>
                    <a:pt x="1040" y="432"/>
                  </a:cubicBezTo>
                  <a:cubicBezTo>
                    <a:pt x="1045" y="420"/>
                    <a:pt x="1056" y="411"/>
                    <a:pt x="1064" y="400"/>
                  </a:cubicBezTo>
                  <a:cubicBezTo>
                    <a:pt x="1081" y="372"/>
                    <a:pt x="1085" y="342"/>
                    <a:pt x="1096" y="312"/>
                  </a:cubicBezTo>
                  <a:cubicBezTo>
                    <a:pt x="1101" y="247"/>
                    <a:pt x="1092" y="211"/>
                    <a:pt x="1136" y="168"/>
                  </a:cubicBezTo>
                  <a:cubicBezTo>
                    <a:pt x="1148" y="137"/>
                    <a:pt x="1163" y="74"/>
                    <a:pt x="1192" y="56"/>
                  </a:cubicBezTo>
                  <a:cubicBezTo>
                    <a:pt x="1216" y="39"/>
                    <a:pt x="1239" y="32"/>
                    <a:pt x="1264" y="16"/>
                  </a:cubicBezTo>
                  <a:cubicBezTo>
                    <a:pt x="1285" y="18"/>
                    <a:pt x="1308" y="16"/>
                    <a:pt x="1328" y="24"/>
                  </a:cubicBezTo>
                  <a:cubicBezTo>
                    <a:pt x="1379" y="44"/>
                    <a:pt x="1314" y="107"/>
                    <a:pt x="1296" y="120"/>
                  </a:cubicBezTo>
                  <a:cubicBezTo>
                    <a:pt x="1248" y="191"/>
                    <a:pt x="1228" y="277"/>
                    <a:pt x="1184" y="352"/>
                  </a:cubicBezTo>
                  <a:cubicBezTo>
                    <a:pt x="1177" y="398"/>
                    <a:pt x="1159" y="503"/>
                    <a:pt x="1192" y="536"/>
                  </a:cubicBezTo>
                  <a:cubicBezTo>
                    <a:pt x="1203" y="547"/>
                    <a:pt x="1262" y="564"/>
                    <a:pt x="1272" y="568"/>
                  </a:cubicBezTo>
                  <a:cubicBezTo>
                    <a:pt x="1280" y="570"/>
                    <a:pt x="1296" y="576"/>
                    <a:pt x="1296" y="576"/>
                  </a:cubicBezTo>
                  <a:cubicBezTo>
                    <a:pt x="1383" y="568"/>
                    <a:pt x="1440" y="559"/>
                    <a:pt x="1512" y="512"/>
                  </a:cubicBezTo>
                  <a:cubicBezTo>
                    <a:pt x="1520" y="506"/>
                    <a:pt x="1530" y="503"/>
                    <a:pt x="1536" y="496"/>
                  </a:cubicBezTo>
                  <a:cubicBezTo>
                    <a:pt x="1544" y="485"/>
                    <a:pt x="1551" y="474"/>
                    <a:pt x="1560" y="464"/>
                  </a:cubicBezTo>
                  <a:cubicBezTo>
                    <a:pt x="1567" y="455"/>
                    <a:pt x="1576" y="448"/>
                    <a:pt x="1584" y="440"/>
                  </a:cubicBezTo>
                  <a:cubicBezTo>
                    <a:pt x="1595" y="426"/>
                    <a:pt x="1595" y="404"/>
                    <a:pt x="1608" y="392"/>
                  </a:cubicBezTo>
                  <a:cubicBezTo>
                    <a:pt x="1635" y="364"/>
                    <a:pt x="1649" y="362"/>
                    <a:pt x="1680" y="352"/>
                  </a:cubicBezTo>
                  <a:cubicBezTo>
                    <a:pt x="1718" y="377"/>
                    <a:pt x="1722" y="405"/>
                    <a:pt x="1704" y="456"/>
                  </a:cubicBezTo>
                  <a:cubicBezTo>
                    <a:pt x="1682" y="516"/>
                    <a:pt x="1634" y="547"/>
                    <a:pt x="1584" y="576"/>
                  </a:cubicBezTo>
                  <a:cubicBezTo>
                    <a:pt x="1567" y="585"/>
                    <a:pt x="1549" y="594"/>
                    <a:pt x="1536" y="608"/>
                  </a:cubicBezTo>
                  <a:cubicBezTo>
                    <a:pt x="1528" y="616"/>
                    <a:pt x="1521" y="626"/>
                    <a:pt x="1512" y="632"/>
                  </a:cubicBezTo>
                  <a:cubicBezTo>
                    <a:pt x="1483" y="648"/>
                    <a:pt x="1440" y="653"/>
                    <a:pt x="1408" y="664"/>
                  </a:cubicBezTo>
                  <a:cubicBezTo>
                    <a:pt x="1392" y="669"/>
                    <a:pt x="1360" y="680"/>
                    <a:pt x="1360" y="680"/>
                  </a:cubicBezTo>
                  <a:cubicBezTo>
                    <a:pt x="1314" y="748"/>
                    <a:pt x="1375" y="667"/>
                    <a:pt x="1320" y="712"/>
                  </a:cubicBezTo>
                  <a:cubicBezTo>
                    <a:pt x="1305" y="723"/>
                    <a:pt x="1301" y="744"/>
                    <a:pt x="1296" y="760"/>
                  </a:cubicBezTo>
                  <a:cubicBezTo>
                    <a:pt x="1297" y="771"/>
                    <a:pt x="1308" y="848"/>
                    <a:pt x="1320" y="856"/>
                  </a:cubicBezTo>
                  <a:cubicBezTo>
                    <a:pt x="1382" y="897"/>
                    <a:pt x="1448" y="992"/>
                    <a:pt x="1520" y="1016"/>
                  </a:cubicBezTo>
                  <a:cubicBezTo>
                    <a:pt x="1538" y="1070"/>
                    <a:pt x="1511" y="1007"/>
                    <a:pt x="1576" y="1072"/>
                  </a:cubicBezTo>
                  <a:cubicBezTo>
                    <a:pt x="1592" y="1088"/>
                    <a:pt x="1611" y="1101"/>
                    <a:pt x="1624" y="1120"/>
                  </a:cubicBezTo>
                  <a:cubicBezTo>
                    <a:pt x="1629" y="1128"/>
                    <a:pt x="1632" y="1138"/>
                    <a:pt x="1640" y="1144"/>
                  </a:cubicBezTo>
                  <a:cubicBezTo>
                    <a:pt x="1649" y="1150"/>
                    <a:pt x="1661" y="1149"/>
                    <a:pt x="1672" y="1152"/>
                  </a:cubicBezTo>
                  <a:cubicBezTo>
                    <a:pt x="1724" y="1231"/>
                    <a:pt x="1769" y="1401"/>
                    <a:pt x="1640" y="1376"/>
                  </a:cubicBezTo>
                  <a:cubicBezTo>
                    <a:pt x="1627" y="1338"/>
                    <a:pt x="1618" y="1280"/>
                    <a:pt x="1600" y="1248"/>
                  </a:cubicBezTo>
                  <a:cubicBezTo>
                    <a:pt x="1582" y="1217"/>
                    <a:pt x="1554" y="1202"/>
                    <a:pt x="1528" y="1184"/>
                  </a:cubicBezTo>
                  <a:cubicBezTo>
                    <a:pt x="1499" y="1163"/>
                    <a:pt x="1511" y="1157"/>
                    <a:pt x="1480" y="1144"/>
                  </a:cubicBezTo>
                  <a:cubicBezTo>
                    <a:pt x="1469" y="1139"/>
                    <a:pt x="1458" y="1139"/>
                    <a:pt x="1448" y="1136"/>
                  </a:cubicBezTo>
                  <a:cubicBezTo>
                    <a:pt x="1418" y="1125"/>
                    <a:pt x="1397" y="1105"/>
                    <a:pt x="1368" y="1096"/>
                  </a:cubicBezTo>
                  <a:cubicBezTo>
                    <a:pt x="1330" y="1039"/>
                    <a:pt x="1381" y="1103"/>
                    <a:pt x="1312" y="1064"/>
                  </a:cubicBezTo>
                  <a:cubicBezTo>
                    <a:pt x="1303" y="1059"/>
                    <a:pt x="1304" y="1045"/>
                    <a:pt x="1296" y="1040"/>
                  </a:cubicBezTo>
                  <a:cubicBezTo>
                    <a:pt x="1286" y="1033"/>
                    <a:pt x="1274" y="1034"/>
                    <a:pt x="1264" y="1032"/>
                  </a:cubicBezTo>
                  <a:cubicBezTo>
                    <a:pt x="1240" y="996"/>
                    <a:pt x="1236" y="966"/>
                    <a:pt x="1192" y="952"/>
                  </a:cubicBezTo>
                  <a:cubicBezTo>
                    <a:pt x="1185" y="953"/>
                    <a:pt x="1124" y="961"/>
                    <a:pt x="1120" y="968"/>
                  </a:cubicBezTo>
                  <a:cubicBezTo>
                    <a:pt x="1110" y="981"/>
                    <a:pt x="1104" y="1016"/>
                    <a:pt x="1104" y="1016"/>
                  </a:cubicBezTo>
                  <a:cubicBezTo>
                    <a:pt x="1107" y="1039"/>
                    <a:pt x="1113" y="1090"/>
                    <a:pt x="1128" y="1112"/>
                  </a:cubicBezTo>
                  <a:cubicBezTo>
                    <a:pt x="1138" y="1128"/>
                    <a:pt x="1149" y="1144"/>
                    <a:pt x="1160" y="1160"/>
                  </a:cubicBezTo>
                  <a:cubicBezTo>
                    <a:pt x="1165" y="1168"/>
                    <a:pt x="1176" y="1184"/>
                    <a:pt x="1176" y="1184"/>
                  </a:cubicBezTo>
                  <a:cubicBezTo>
                    <a:pt x="1185" y="1221"/>
                    <a:pt x="1195" y="1259"/>
                    <a:pt x="1208" y="1296"/>
                  </a:cubicBezTo>
                  <a:cubicBezTo>
                    <a:pt x="1216" y="1366"/>
                    <a:pt x="1234" y="1434"/>
                    <a:pt x="1248" y="1504"/>
                  </a:cubicBezTo>
                  <a:cubicBezTo>
                    <a:pt x="1243" y="1557"/>
                    <a:pt x="1262" y="1621"/>
                    <a:pt x="1208" y="1640"/>
                  </a:cubicBezTo>
                  <a:cubicBezTo>
                    <a:pt x="1175" y="1629"/>
                    <a:pt x="1170" y="1615"/>
                    <a:pt x="1160" y="1584"/>
                  </a:cubicBezTo>
                  <a:cubicBezTo>
                    <a:pt x="1152" y="1413"/>
                    <a:pt x="1159" y="1339"/>
                    <a:pt x="1072" y="1208"/>
                  </a:cubicBezTo>
                  <a:cubicBezTo>
                    <a:pt x="1049" y="1174"/>
                    <a:pt x="1038" y="1140"/>
                    <a:pt x="1000" y="1128"/>
                  </a:cubicBezTo>
                  <a:cubicBezTo>
                    <a:pt x="956" y="1084"/>
                    <a:pt x="935" y="1096"/>
                    <a:pt x="872" y="1104"/>
                  </a:cubicBezTo>
                  <a:cubicBezTo>
                    <a:pt x="840" y="1151"/>
                    <a:pt x="831" y="1208"/>
                    <a:pt x="800" y="1256"/>
                  </a:cubicBezTo>
                  <a:cubicBezTo>
                    <a:pt x="779" y="1379"/>
                    <a:pt x="807" y="1242"/>
                    <a:pt x="776" y="1336"/>
                  </a:cubicBezTo>
                  <a:cubicBezTo>
                    <a:pt x="746" y="1425"/>
                    <a:pt x="752" y="1482"/>
                    <a:pt x="688" y="1560"/>
                  </a:cubicBezTo>
                  <a:cubicBezTo>
                    <a:pt x="681" y="1567"/>
                    <a:pt x="679" y="1577"/>
                    <a:pt x="672" y="1584"/>
                  </a:cubicBezTo>
                  <a:cubicBezTo>
                    <a:pt x="658" y="1595"/>
                    <a:pt x="638" y="1598"/>
                    <a:pt x="624" y="1608"/>
                  </a:cubicBezTo>
                  <a:cubicBezTo>
                    <a:pt x="600" y="1605"/>
                    <a:pt x="570" y="1615"/>
                    <a:pt x="552" y="1600"/>
                  </a:cubicBezTo>
                  <a:cubicBezTo>
                    <a:pt x="541" y="1590"/>
                    <a:pt x="562" y="1573"/>
                    <a:pt x="568" y="1560"/>
                  </a:cubicBezTo>
                  <a:cubicBezTo>
                    <a:pt x="570" y="1552"/>
                    <a:pt x="571" y="1543"/>
                    <a:pt x="576" y="1536"/>
                  </a:cubicBezTo>
                  <a:cubicBezTo>
                    <a:pt x="590" y="1510"/>
                    <a:pt x="614" y="1491"/>
                    <a:pt x="624" y="1464"/>
                  </a:cubicBezTo>
                  <a:cubicBezTo>
                    <a:pt x="637" y="1424"/>
                    <a:pt x="648" y="1391"/>
                    <a:pt x="656" y="1352"/>
                  </a:cubicBezTo>
                  <a:cubicBezTo>
                    <a:pt x="662" y="1264"/>
                    <a:pt x="711" y="1106"/>
                    <a:pt x="624" y="1048"/>
                  </a:cubicBezTo>
                  <a:cubicBezTo>
                    <a:pt x="581" y="1051"/>
                    <a:pt x="534" y="1044"/>
                    <a:pt x="496" y="1064"/>
                  </a:cubicBezTo>
                  <a:cubicBezTo>
                    <a:pt x="467" y="1078"/>
                    <a:pt x="447" y="1116"/>
                    <a:pt x="416" y="1128"/>
                  </a:cubicBezTo>
                  <a:cubicBezTo>
                    <a:pt x="385" y="1139"/>
                    <a:pt x="349" y="1137"/>
                    <a:pt x="320" y="1152"/>
                  </a:cubicBezTo>
                  <a:cubicBezTo>
                    <a:pt x="274" y="1174"/>
                    <a:pt x="225" y="1187"/>
                    <a:pt x="176" y="1200"/>
                  </a:cubicBezTo>
                  <a:cubicBezTo>
                    <a:pt x="104" y="1191"/>
                    <a:pt x="38" y="1209"/>
                    <a:pt x="0" y="1152"/>
                  </a:cubicBezTo>
                  <a:cubicBezTo>
                    <a:pt x="4" y="1138"/>
                    <a:pt x="10" y="1112"/>
                    <a:pt x="24" y="1104"/>
                  </a:cubicBezTo>
                  <a:cubicBezTo>
                    <a:pt x="53" y="1085"/>
                    <a:pt x="88" y="1087"/>
                    <a:pt x="120" y="1080"/>
                  </a:cubicBezTo>
                  <a:cubicBezTo>
                    <a:pt x="120" y="1079"/>
                    <a:pt x="179" y="1060"/>
                    <a:pt x="192" y="1056"/>
                  </a:cubicBezTo>
                  <a:cubicBezTo>
                    <a:pt x="279" y="1026"/>
                    <a:pt x="146" y="1073"/>
                    <a:pt x="240" y="1032"/>
                  </a:cubicBezTo>
                  <a:cubicBezTo>
                    <a:pt x="255" y="1025"/>
                    <a:pt x="288" y="1016"/>
                    <a:pt x="288" y="1016"/>
                  </a:cubicBezTo>
                  <a:cubicBezTo>
                    <a:pt x="310" y="982"/>
                    <a:pt x="331" y="956"/>
                    <a:pt x="344" y="920"/>
                  </a:cubicBezTo>
                  <a:cubicBezTo>
                    <a:pt x="339" y="903"/>
                    <a:pt x="336" y="875"/>
                    <a:pt x="320" y="864"/>
                  </a:cubicBezTo>
                  <a:cubicBezTo>
                    <a:pt x="298" y="849"/>
                    <a:pt x="237" y="817"/>
                    <a:pt x="208" y="808"/>
                  </a:cubicBezTo>
                  <a:cubicBezTo>
                    <a:pt x="200" y="800"/>
                    <a:pt x="193" y="790"/>
                    <a:pt x="184" y="784"/>
                  </a:cubicBezTo>
                  <a:cubicBezTo>
                    <a:pt x="174" y="777"/>
                    <a:pt x="161" y="775"/>
                    <a:pt x="152" y="768"/>
                  </a:cubicBezTo>
                  <a:cubicBezTo>
                    <a:pt x="144" y="761"/>
                    <a:pt x="143" y="750"/>
                    <a:pt x="136" y="744"/>
                  </a:cubicBezTo>
                  <a:cubicBezTo>
                    <a:pt x="126" y="736"/>
                    <a:pt x="113" y="734"/>
                    <a:pt x="104" y="728"/>
                  </a:cubicBezTo>
                  <a:cubicBezTo>
                    <a:pt x="51" y="690"/>
                    <a:pt x="107" y="713"/>
                    <a:pt x="56" y="696"/>
                  </a:cubicBezTo>
                  <a:cubicBezTo>
                    <a:pt x="50" y="680"/>
                    <a:pt x="45" y="664"/>
                    <a:pt x="40" y="648"/>
                  </a:cubicBezTo>
                  <a:cubicBezTo>
                    <a:pt x="37" y="640"/>
                    <a:pt x="32" y="624"/>
                    <a:pt x="32" y="624"/>
                  </a:cubicBezTo>
                  <a:cubicBezTo>
                    <a:pt x="35" y="600"/>
                    <a:pt x="24" y="555"/>
                    <a:pt x="64" y="560"/>
                  </a:cubicBezTo>
                  <a:cubicBezTo>
                    <a:pt x="89" y="562"/>
                    <a:pt x="113" y="572"/>
                    <a:pt x="136" y="584"/>
                  </a:cubicBezTo>
                  <a:cubicBezTo>
                    <a:pt x="157" y="594"/>
                    <a:pt x="200" y="616"/>
                    <a:pt x="200" y="616"/>
                  </a:cubicBezTo>
                  <a:cubicBezTo>
                    <a:pt x="231" y="662"/>
                    <a:pt x="196" y="622"/>
                    <a:pt x="248" y="648"/>
                  </a:cubicBezTo>
                  <a:cubicBezTo>
                    <a:pt x="277" y="662"/>
                    <a:pt x="311" y="701"/>
                    <a:pt x="344" y="712"/>
                  </a:cubicBezTo>
                  <a:cubicBezTo>
                    <a:pt x="408" y="733"/>
                    <a:pt x="458" y="744"/>
                    <a:pt x="528" y="744"/>
                  </a:cubicBezTo>
                  <a:close/>
                </a:path>
              </a:pathLst>
            </a:custGeom>
            <a:gradFill rotWithShape="0">
              <a:gsLst>
                <a:gs pos="0">
                  <a:srgbClr val="99CCFF"/>
                </a:gs>
                <a:gs pos="100000">
                  <a:srgbClr val="99CCFF">
                    <a:gamma/>
                    <a:shade val="0"/>
                    <a:invGamma/>
                  </a:srgbClr>
                </a:gs>
              </a:gsLst>
              <a:path path="rect">
                <a:fillToRect l="50000" t="50000" r="50000" b="50000"/>
              </a:path>
            </a:gradFill>
            <a:ln w="9525" cap="flat" cmpd="sng">
              <a:noFill/>
              <a:prstDash val="solid"/>
              <a:round/>
              <a:headEnd type="none" w="med" len="med"/>
              <a:tailEnd type="none" w="med" len="med"/>
            </a:ln>
            <a:effectLst/>
          </p:spPr>
          <p:txBody>
            <a:bodyPr wrap="none" anchor="ctr"/>
            <a:lstStyle/>
            <a:p>
              <a:endParaRPr lang="fa-IR"/>
            </a:p>
          </p:txBody>
        </p:sp>
        <p:sp>
          <p:nvSpPr>
            <p:cNvPr id="11" name="Oval 9">
              <a:extLst>
                <a:ext uri="{FF2B5EF4-FFF2-40B4-BE49-F238E27FC236}">
                  <a16:creationId xmlns:a16="http://schemas.microsoft.com/office/drawing/2014/main" id="{6F64F3E3-ADE3-DF20-E30F-EA8B9D15E564}"/>
                </a:ext>
              </a:extLst>
            </p:cNvPr>
            <p:cNvSpPr>
              <a:spLocks noChangeArrowheads="1"/>
            </p:cNvSpPr>
            <p:nvPr/>
          </p:nvSpPr>
          <p:spPr bwMode="auto">
            <a:xfrm rot="1337830">
              <a:off x="4128" y="2352"/>
              <a:ext cx="259" cy="129"/>
            </a:xfrm>
            <a:prstGeom prst="ellipse">
              <a:avLst/>
            </a:prstGeom>
            <a:gradFill rotWithShape="0">
              <a:gsLst>
                <a:gs pos="0">
                  <a:srgbClr val="800080"/>
                </a:gs>
                <a:gs pos="100000">
                  <a:srgbClr val="800080">
                    <a:gamma/>
                    <a:shade val="0"/>
                    <a:invGamma/>
                  </a:srgbClr>
                </a:gs>
              </a:gsLst>
              <a:path path="shape">
                <a:fillToRect l="50000" t="50000" r="50000" b="50000"/>
              </a:path>
            </a:gradFill>
            <a:ln w="9525">
              <a:solidFill>
                <a:schemeClr val="tx1"/>
              </a:solidFill>
              <a:round/>
              <a:headEnd/>
              <a:tailEnd/>
            </a:ln>
            <a:effectLst/>
          </p:spPr>
          <p:txBody>
            <a:bodyPr wrap="none" anchor="ctr"/>
            <a:lstStyle/>
            <a:p>
              <a:endParaRPr lang="fa-IR"/>
            </a:p>
          </p:txBody>
        </p:sp>
        <p:sp>
          <p:nvSpPr>
            <p:cNvPr id="12" name="Rectangle 10">
              <a:extLst>
                <a:ext uri="{FF2B5EF4-FFF2-40B4-BE49-F238E27FC236}">
                  <a16:creationId xmlns:a16="http://schemas.microsoft.com/office/drawing/2014/main" id="{B3701F12-4050-DDAA-EA50-AC87DFAB9748}"/>
                </a:ext>
              </a:extLst>
            </p:cNvPr>
            <p:cNvSpPr>
              <a:spLocks noChangeArrowheads="1"/>
            </p:cNvSpPr>
            <p:nvPr/>
          </p:nvSpPr>
          <p:spPr bwMode="auto">
            <a:xfrm>
              <a:off x="4146" y="2736"/>
              <a:ext cx="318" cy="169"/>
            </a:xfrm>
            <a:prstGeom prst="rect">
              <a:avLst/>
            </a:prstGeom>
            <a:noFill/>
            <a:ln w="9525">
              <a:noFill/>
              <a:miter lim="800000"/>
              <a:headEnd/>
              <a:tailEnd/>
            </a:ln>
            <a:effectLst/>
          </p:spPr>
          <p:txBody>
            <a:bodyPr>
              <a:spAutoFit/>
            </a:bodyPr>
            <a:lstStyle/>
            <a:p>
              <a:r>
                <a:rPr lang="sv-SE" sz="1400" b="1" dirty="0">
                  <a:latin typeface="Comic Sans MS" pitchFamily="66" charset="0"/>
                  <a:ea typeface="ＭＳ Ｐゴシック" pitchFamily="34" charset="-128"/>
                </a:rPr>
                <a:t>DC</a:t>
              </a:r>
            </a:p>
          </p:txBody>
        </p:sp>
      </p:grpSp>
      <p:grpSp>
        <p:nvGrpSpPr>
          <p:cNvPr id="13" name="Group 38">
            <a:extLst>
              <a:ext uri="{FF2B5EF4-FFF2-40B4-BE49-F238E27FC236}">
                <a16:creationId xmlns:a16="http://schemas.microsoft.com/office/drawing/2014/main" id="{A6E319CE-3BAD-6E20-3A92-B38CDDFF553E}"/>
              </a:ext>
            </a:extLst>
          </p:cNvPr>
          <p:cNvGrpSpPr>
            <a:grpSpLocks/>
          </p:cNvGrpSpPr>
          <p:nvPr/>
        </p:nvGrpSpPr>
        <p:grpSpPr bwMode="auto">
          <a:xfrm>
            <a:off x="5895747" y="5345049"/>
            <a:ext cx="657968" cy="563926"/>
            <a:chOff x="1780" y="3277"/>
            <a:chExt cx="450" cy="409"/>
          </a:xfrm>
        </p:grpSpPr>
        <p:sp>
          <p:nvSpPr>
            <p:cNvPr id="14" name="Oval 39">
              <a:extLst>
                <a:ext uri="{FF2B5EF4-FFF2-40B4-BE49-F238E27FC236}">
                  <a16:creationId xmlns:a16="http://schemas.microsoft.com/office/drawing/2014/main" id="{9F4D1837-0A7F-EAC8-1481-1408F7B2E004}"/>
                </a:ext>
              </a:extLst>
            </p:cNvPr>
            <p:cNvSpPr>
              <a:spLocks noChangeArrowheads="1"/>
            </p:cNvSpPr>
            <p:nvPr/>
          </p:nvSpPr>
          <p:spPr bwMode="auto">
            <a:xfrm>
              <a:off x="1780" y="3277"/>
              <a:ext cx="450" cy="409"/>
            </a:xfrm>
            <a:prstGeom prst="ellipse">
              <a:avLst/>
            </a:prstGeom>
            <a:gradFill rotWithShape="0">
              <a:gsLst>
                <a:gs pos="0">
                  <a:srgbClr val="CCCCFF">
                    <a:gamma/>
                    <a:shade val="46275"/>
                    <a:invGamma/>
                  </a:srgbClr>
                </a:gs>
                <a:gs pos="50000">
                  <a:srgbClr val="CCCCFF"/>
                </a:gs>
                <a:gs pos="100000">
                  <a:srgbClr val="CCCCFF">
                    <a:gamma/>
                    <a:shade val="46275"/>
                    <a:invGamma/>
                  </a:srgbClr>
                </a:gs>
              </a:gsLst>
              <a:lin ang="5400000" scaled="1"/>
            </a:gradFill>
            <a:ln w="9525">
              <a:solidFill>
                <a:schemeClr val="tx1"/>
              </a:solidFill>
              <a:round/>
              <a:headEnd/>
              <a:tailEnd/>
            </a:ln>
            <a:effectLst/>
          </p:spPr>
          <p:txBody>
            <a:bodyPr wrap="none" anchor="ctr"/>
            <a:lstStyle/>
            <a:p>
              <a:endParaRPr lang="fa-IR"/>
            </a:p>
          </p:txBody>
        </p:sp>
        <p:sp>
          <p:nvSpPr>
            <p:cNvPr id="15" name="Oval 40">
              <a:extLst>
                <a:ext uri="{FF2B5EF4-FFF2-40B4-BE49-F238E27FC236}">
                  <a16:creationId xmlns:a16="http://schemas.microsoft.com/office/drawing/2014/main" id="{5983093F-3592-F165-7FEA-121EFAF7E32F}"/>
                </a:ext>
              </a:extLst>
            </p:cNvPr>
            <p:cNvSpPr>
              <a:spLocks noChangeArrowheads="1"/>
            </p:cNvSpPr>
            <p:nvPr/>
          </p:nvSpPr>
          <p:spPr bwMode="auto">
            <a:xfrm>
              <a:off x="1859" y="3466"/>
              <a:ext cx="226" cy="134"/>
            </a:xfrm>
            <a:prstGeom prst="ellipse">
              <a:avLst/>
            </a:prstGeom>
            <a:gradFill rotWithShape="0">
              <a:gsLst>
                <a:gs pos="0">
                  <a:srgbClr val="800080"/>
                </a:gs>
                <a:gs pos="100000">
                  <a:srgbClr val="800080">
                    <a:gamma/>
                    <a:shade val="0"/>
                    <a:invGamma/>
                  </a:srgbClr>
                </a:gs>
              </a:gsLst>
              <a:path path="shape">
                <a:fillToRect l="50000" t="50000" r="50000" b="50000"/>
              </a:path>
            </a:gradFill>
            <a:ln w="9525">
              <a:solidFill>
                <a:schemeClr val="tx1"/>
              </a:solidFill>
              <a:round/>
              <a:headEnd/>
              <a:tailEnd/>
            </a:ln>
            <a:effectLst/>
          </p:spPr>
          <p:txBody>
            <a:bodyPr wrap="none" anchor="ctr"/>
            <a:lstStyle/>
            <a:p>
              <a:endParaRPr lang="fa-IR"/>
            </a:p>
          </p:txBody>
        </p:sp>
      </p:grpSp>
      <p:sp>
        <p:nvSpPr>
          <p:cNvPr id="16" name="Rectangle 37">
            <a:extLst>
              <a:ext uri="{FF2B5EF4-FFF2-40B4-BE49-F238E27FC236}">
                <a16:creationId xmlns:a16="http://schemas.microsoft.com/office/drawing/2014/main" id="{13E2EAB2-D63A-05CC-717A-E6644F2FCC8B}"/>
              </a:ext>
            </a:extLst>
          </p:cNvPr>
          <p:cNvSpPr>
            <a:spLocks noChangeArrowheads="1"/>
          </p:cNvSpPr>
          <p:nvPr/>
        </p:nvSpPr>
        <p:spPr bwMode="auto">
          <a:xfrm>
            <a:off x="5267351" y="6050335"/>
            <a:ext cx="763243" cy="646331"/>
          </a:xfrm>
          <a:prstGeom prst="rect">
            <a:avLst/>
          </a:prstGeom>
          <a:solidFill>
            <a:srgbClr val="003300"/>
          </a:solidFill>
          <a:ln w="9525">
            <a:noFill/>
            <a:miter lim="800000"/>
            <a:headEnd/>
            <a:tailEnd/>
          </a:ln>
        </p:spPr>
        <p:txBody>
          <a:bodyPr wrap="square">
            <a:spAutoFit/>
          </a:bodyPr>
          <a:lstStyle/>
          <a:p>
            <a:r>
              <a:rPr lang="en-US" sz="1200" b="1" dirty="0">
                <a:solidFill>
                  <a:srgbClr val="EBE3B3"/>
                </a:solidFill>
                <a:latin typeface="Comic Sans MS" pitchFamily="66" charset="0"/>
                <a:ea typeface="ＭＳ Ｐゴシック" pitchFamily="34" charset="-128"/>
              </a:rPr>
              <a:t>MHC II </a:t>
            </a:r>
          </a:p>
          <a:p>
            <a:r>
              <a:rPr lang="en-US" sz="1200" b="1" dirty="0">
                <a:solidFill>
                  <a:srgbClr val="EBE3B3"/>
                </a:solidFill>
                <a:latin typeface="Comic Sans MS" pitchFamily="66" charset="0"/>
                <a:ea typeface="ＭＳ Ｐゴシック" pitchFamily="34" charset="-128"/>
              </a:rPr>
              <a:t>  Ag</a:t>
            </a:r>
            <a:endParaRPr lang="en-US" sz="1000" b="1" dirty="0">
              <a:solidFill>
                <a:srgbClr val="EBE3B3"/>
              </a:solidFill>
              <a:latin typeface="Comic Sans MS" pitchFamily="66" charset="0"/>
              <a:ea typeface="ＭＳ Ｐゴシック" pitchFamily="34" charset="-128"/>
            </a:endParaRPr>
          </a:p>
        </p:txBody>
      </p:sp>
    </p:spTree>
    <p:extLst>
      <p:ext uri="{BB962C8B-B14F-4D97-AF65-F5344CB8AC3E}">
        <p14:creationId xmlns:p14="http://schemas.microsoft.com/office/powerpoint/2010/main" val="189278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844824"/>
            <a:ext cx="6589199" cy="1280890"/>
          </a:xfrm>
        </p:spPr>
        <p:txBody>
          <a:bodyPr>
            <a:normAutofit/>
          </a:bodyPr>
          <a:lstStyle/>
          <a:p>
            <a:pPr algn="r"/>
            <a:r>
              <a:rPr lang="ar-SA" sz="3200" b="1" dirty="0">
                <a:solidFill>
                  <a:srgbClr val="FF3300"/>
                </a:solidFill>
                <a:cs typeface="B Nazanin" pitchFamily="2" charset="-78"/>
              </a:rPr>
              <a:t>پروتئینهای سیستم ایمنی </a:t>
            </a:r>
            <a:endParaRPr lang="fa-IR" sz="3200" b="1" dirty="0">
              <a:cs typeface="B Nazanin" pitchFamily="2" charset="-78"/>
            </a:endParaRPr>
          </a:p>
        </p:txBody>
      </p:sp>
      <p:sp>
        <p:nvSpPr>
          <p:cNvPr id="3" name="Content Placeholder 2"/>
          <p:cNvSpPr>
            <a:spLocks noGrp="1"/>
          </p:cNvSpPr>
          <p:nvPr>
            <p:ph idx="1"/>
          </p:nvPr>
        </p:nvSpPr>
        <p:spPr>
          <a:xfrm>
            <a:off x="1510167" y="2870920"/>
            <a:ext cx="6372212" cy="3557587"/>
          </a:xfrm>
        </p:spPr>
        <p:txBody>
          <a:bodyPr>
            <a:normAutofit/>
          </a:bodyPr>
          <a:lstStyle/>
          <a:p>
            <a:pPr marL="609600" indent="-609600" algn="r" rtl="1">
              <a:buNone/>
            </a:pPr>
            <a:r>
              <a:rPr lang="ar-SA" sz="2400" b="1" dirty="0">
                <a:solidFill>
                  <a:srgbClr val="0000FF"/>
                </a:solidFill>
                <a:cs typeface="B Nazanin" pitchFamily="2" charset="-78"/>
              </a:rPr>
              <a:t>سیستم کمپلمان </a:t>
            </a:r>
            <a:endParaRPr lang="fa-IR" sz="2400" b="1" dirty="0">
              <a:solidFill>
                <a:srgbClr val="0000FF"/>
              </a:solidFill>
              <a:cs typeface="B Nazanin" pitchFamily="2" charset="-78"/>
            </a:endParaRPr>
          </a:p>
          <a:p>
            <a:pPr marL="609600" indent="-609600" algn="r" rtl="1">
              <a:buNone/>
            </a:pPr>
            <a:r>
              <a:rPr lang="fa-IR" sz="2400" b="1" dirty="0">
                <a:solidFill>
                  <a:srgbClr val="0000FF"/>
                </a:solidFill>
                <a:cs typeface="B Nazanin" pitchFamily="2" charset="-78"/>
              </a:rPr>
              <a:t>پروتینهای فاز حاد</a:t>
            </a:r>
          </a:p>
          <a:p>
            <a:pPr algn="r" rtl="1">
              <a:buNone/>
            </a:pPr>
            <a:r>
              <a:rPr lang="ar-SA" sz="2400" b="1" dirty="0">
                <a:solidFill>
                  <a:srgbClr val="0000FF"/>
                </a:solidFill>
                <a:cs typeface="B Nazanin" pitchFamily="2" charset="-78"/>
              </a:rPr>
              <a:t>سیستم انعقادی </a:t>
            </a:r>
            <a:endParaRPr lang="fa-IR" sz="2400" b="1" dirty="0">
              <a:solidFill>
                <a:srgbClr val="0000FF"/>
              </a:solidFill>
              <a:cs typeface="B Nazanin" pitchFamily="2" charset="-78"/>
            </a:endParaRPr>
          </a:p>
          <a:p>
            <a:pPr algn="r" rtl="1">
              <a:buNone/>
            </a:pPr>
            <a:r>
              <a:rPr lang="ar-SA" sz="2400" b="1" dirty="0">
                <a:solidFill>
                  <a:srgbClr val="0000FF"/>
                </a:solidFill>
                <a:cs typeface="B Nazanin" pitchFamily="2" charset="-78"/>
              </a:rPr>
              <a:t>سایتوکاینهای مترشحه از</a:t>
            </a:r>
            <a:r>
              <a:rPr lang="fa-IR" sz="2400" b="1" dirty="0">
                <a:solidFill>
                  <a:srgbClr val="0000FF"/>
                </a:solidFill>
                <a:cs typeface="B Nazanin" pitchFamily="2" charset="-78"/>
              </a:rPr>
              <a:t> </a:t>
            </a:r>
            <a:r>
              <a:rPr lang="ar-SA" sz="2400" b="1" dirty="0">
                <a:solidFill>
                  <a:srgbClr val="0000FF"/>
                </a:solidFill>
                <a:cs typeface="B Nazanin" pitchFamily="2" charset="-78"/>
              </a:rPr>
              <a:t>سلولهای سیستم ایمنی</a:t>
            </a:r>
          </a:p>
          <a:p>
            <a:pPr algn="r" rtl="1"/>
            <a:endParaRPr lang="fa-IR" sz="24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ox(in)">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23_1"/>
          <p:cNvPicPr>
            <a:picLocks noChangeAspect="1" noChangeArrowheads="1"/>
          </p:cNvPicPr>
          <p:nvPr/>
        </p:nvPicPr>
        <p:blipFill>
          <a:blip r:embed="rId3"/>
          <a:srcRect/>
          <a:stretch>
            <a:fillRect/>
          </a:stretch>
        </p:blipFill>
        <p:spPr bwMode="auto">
          <a:xfrm>
            <a:off x="120643" y="3429000"/>
            <a:ext cx="2723165" cy="3087082"/>
          </a:xfrm>
          <a:prstGeom prst="rect">
            <a:avLst/>
          </a:prstGeom>
          <a:noFill/>
          <a:ln w="9525">
            <a:noFill/>
            <a:miter lim="800000"/>
            <a:headEnd/>
            <a:tailEnd/>
          </a:ln>
        </p:spPr>
      </p:pic>
      <p:sp>
        <p:nvSpPr>
          <p:cNvPr id="3" name="Rectangle 2"/>
          <p:cNvSpPr/>
          <p:nvPr/>
        </p:nvSpPr>
        <p:spPr>
          <a:xfrm>
            <a:off x="5359181" y="1337040"/>
            <a:ext cx="2960671" cy="461665"/>
          </a:xfrm>
          <a:prstGeom prst="rect">
            <a:avLst/>
          </a:prstGeom>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prstClr val="black"/>
                </a:solidFill>
                <a:effectLst/>
                <a:uLnTx/>
                <a:uFillTx/>
                <a:latin typeface="Perpetua"/>
                <a:ea typeface="+mn-ea"/>
                <a:cs typeface="B Nazanin" pitchFamily="2" charset="-78"/>
              </a:rPr>
              <a:t>اندام های لنفوئیدی</a:t>
            </a:r>
          </a:p>
        </p:txBody>
      </p:sp>
      <p:sp>
        <p:nvSpPr>
          <p:cNvPr id="4" name="Rectangle 3"/>
          <p:cNvSpPr/>
          <p:nvPr/>
        </p:nvSpPr>
        <p:spPr>
          <a:xfrm>
            <a:off x="4214810" y="4572008"/>
            <a:ext cx="500066" cy="571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5" name="TextBox 4">
            <a:extLst>
              <a:ext uri="{FF2B5EF4-FFF2-40B4-BE49-F238E27FC236}">
                <a16:creationId xmlns:a16="http://schemas.microsoft.com/office/drawing/2014/main" id="{97107060-F3F5-887A-2F94-4ABF3C518B0F}"/>
              </a:ext>
            </a:extLst>
          </p:cNvPr>
          <p:cNvSpPr txBox="1"/>
          <p:nvPr/>
        </p:nvSpPr>
        <p:spPr>
          <a:xfrm>
            <a:off x="2699792" y="1771241"/>
            <a:ext cx="6195635" cy="2800767"/>
          </a:xfrm>
          <a:prstGeom prst="rect">
            <a:avLst/>
          </a:prstGeom>
          <a:noFill/>
        </p:spPr>
        <p:txBody>
          <a:bodyPr wrap="square">
            <a:spAutoFit/>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a-IR" sz="1600" b="1" i="0" u="none" strike="noStrike" kern="1200" cap="none" spc="0" normalizeH="0" baseline="0" noProof="0" dirty="0">
                <a:ln>
                  <a:noFill/>
                </a:ln>
                <a:solidFill>
                  <a:prstClr val="black"/>
                </a:solidFill>
                <a:effectLst/>
                <a:uLnTx/>
                <a:uFillTx/>
                <a:latin typeface="B Nazanin Bold"/>
                <a:cs typeface="B Nazanin" panose="00000400000000000000" pitchFamily="2" charset="-78"/>
              </a:rPr>
              <a:t>عروق و ر </a:t>
            </a:r>
            <a:r>
              <a:rPr kumimoji="0" lang="fa-IR" sz="1600" b="1" i="0" u="none" strike="noStrike" kern="1200" cap="none" spc="0" normalizeH="0" baseline="0" noProof="0" dirty="0" err="1">
                <a:ln>
                  <a:noFill/>
                </a:ln>
                <a:solidFill>
                  <a:prstClr val="black"/>
                </a:solidFill>
                <a:effectLst/>
                <a:uLnTx/>
                <a:uFillTx/>
                <a:latin typeface="B Nazanin Bold"/>
                <a:cs typeface="B Nazanin" panose="00000400000000000000" pitchFamily="2" charset="-78"/>
              </a:rPr>
              <a:t>گهاي</a:t>
            </a:r>
            <a:r>
              <a:rPr kumimoji="0" lang="fa-IR" sz="1600" b="1" i="0" u="none" strike="noStrike" kern="1200" cap="none" spc="0" normalizeH="0" baseline="0" noProof="0" dirty="0">
                <a:ln>
                  <a:noFill/>
                </a:ln>
                <a:solidFill>
                  <a:prstClr val="black"/>
                </a:solidFill>
                <a:effectLst/>
                <a:uLnTx/>
                <a:uFillTx/>
                <a:latin typeface="B Nazanin Bold"/>
                <a:cs typeface="B Nazanin" panose="00000400000000000000" pitchFamily="2" charset="-78"/>
              </a:rPr>
              <a:t> </a:t>
            </a:r>
            <a:r>
              <a:rPr kumimoji="0" lang="fa-IR" sz="1600" b="1" i="0" u="none" strike="noStrike" kern="1200" cap="none" spc="0" normalizeH="0" baseline="0" noProof="0" dirty="0" err="1">
                <a:ln>
                  <a:noFill/>
                </a:ln>
                <a:solidFill>
                  <a:prstClr val="black"/>
                </a:solidFill>
                <a:effectLst/>
                <a:uLnTx/>
                <a:uFillTx/>
                <a:latin typeface="B Nazanin Bold"/>
                <a:cs typeface="B Nazanin" panose="00000400000000000000" pitchFamily="2" charset="-78"/>
              </a:rPr>
              <a:t>لنفاوي</a:t>
            </a:r>
            <a:r>
              <a:rPr kumimoji="0" lang="fa-IR" sz="1600" b="1" i="0" u="none" strike="noStrike" kern="1200" cap="none" spc="0" normalizeH="0" baseline="0" noProof="0" dirty="0">
                <a:ln>
                  <a:noFill/>
                </a:ln>
                <a:solidFill>
                  <a:prstClr val="black"/>
                </a:solidFill>
                <a:effectLst/>
                <a:uLnTx/>
                <a:uFillTx/>
                <a:latin typeface="B Nazanin Bold"/>
                <a:cs typeface="B Nazanin" panose="00000400000000000000" pitchFamily="2" charset="-78"/>
              </a:rPr>
              <a:t>: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مجموعه ر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گهایی</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هستند که در آن ها پلاسما و مایعات میان بافتی و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سلو</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لهاي</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ایمنی حضور دارند. آنتی ژنهای محلول و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سلو</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لهاي</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حمل کننده این آنتی ژ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نها</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ممکن درون لنف باشند.</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بافت هاي لنفاوي:</a:t>
            </a:r>
          </a:p>
          <a:p>
            <a:pPr marR="0" lvl="0" algn="r" defTabSz="914400" rtl="1" eaLnBrk="1" fontAlgn="auto" latinLnBrk="0" hangingPunct="1">
              <a:lnSpc>
                <a:spcPct val="100000"/>
              </a:lnSpc>
              <a:spcBef>
                <a:spcPts val="0"/>
              </a:spcBef>
              <a:spcAft>
                <a:spcPts val="0"/>
              </a:spcAft>
              <a:buClrTx/>
              <a:buSzTx/>
              <a:tabLst/>
              <a:defRPr/>
            </a:pPr>
            <a:endParaRPr kumimoji="0" lang="fa-IR" sz="1600" b="0" i="0" u="none" strike="noStrike" kern="1200" cap="none" spc="0" normalizeH="0" baseline="0" noProof="0" dirty="0">
              <a:ln>
                <a:noFill/>
              </a:ln>
              <a:solidFill>
                <a:srgbClr val="000000"/>
              </a:solidFill>
              <a:effectLst/>
              <a:uLnTx/>
              <a:uFillTx/>
              <a:latin typeface="Wingdings" panose="05000000000000000000" pitchFamily="2" charset="2"/>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a:ln>
                  <a:noFill/>
                </a:ln>
                <a:solidFill>
                  <a:srgbClr val="FF0000"/>
                </a:solidFill>
                <a:effectLst/>
                <a:uLnTx/>
                <a:uFillTx/>
                <a:latin typeface="B Nazanin Bold"/>
                <a:cs typeface="B Nazanin" panose="00000400000000000000" pitchFamily="2" charset="-78"/>
              </a:rPr>
              <a:t>بافت هاي لنفاوي اولیه</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مغز استخوان و تیموس</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a:ln>
                  <a:noFill/>
                </a:ln>
                <a:solidFill>
                  <a:srgbClr val="FF0000"/>
                </a:solidFill>
                <a:effectLst/>
                <a:uLnTx/>
                <a:uFillTx/>
                <a:latin typeface="B Nazanin Bold"/>
                <a:cs typeface="B Nazanin" panose="00000400000000000000" pitchFamily="2" charset="-78"/>
              </a:rPr>
              <a:t>بافت </a:t>
            </a:r>
            <a:r>
              <a:rPr kumimoji="0" lang="fa-IR" sz="1600" b="1" i="0" u="none" strike="noStrike" kern="1200" cap="none" spc="0" normalizeH="0" baseline="0" noProof="0" dirty="0" err="1">
                <a:ln>
                  <a:noFill/>
                </a:ln>
                <a:solidFill>
                  <a:srgbClr val="FF0000"/>
                </a:solidFill>
                <a:effectLst/>
                <a:uLnTx/>
                <a:uFillTx/>
                <a:latin typeface="B Nazanin Bold"/>
                <a:cs typeface="B Nazanin" panose="00000400000000000000" pitchFamily="2" charset="-78"/>
              </a:rPr>
              <a:t>هاي</a:t>
            </a:r>
            <a:r>
              <a:rPr kumimoji="0" lang="fa-IR" sz="1600" b="1" i="0" u="none" strike="noStrike" kern="1200" cap="none" spc="0" normalizeH="0" baseline="0" noProof="0" dirty="0">
                <a:ln>
                  <a:noFill/>
                </a:ln>
                <a:solidFill>
                  <a:srgbClr val="FF0000"/>
                </a:solidFill>
                <a:effectLst/>
                <a:uLnTx/>
                <a:uFillTx/>
                <a:latin typeface="B Nazanin Bold"/>
                <a:cs typeface="B Nazanin" panose="00000400000000000000" pitchFamily="2" charset="-78"/>
              </a:rPr>
              <a:t> </a:t>
            </a:r>
            <a:r>
              <a:rPr kumimoji="0" lang="fa-IR" sz="1600" b="1" i="0" u="none" strike="noStrike" kern="1200" cap="none" spc="0" normalizeH="0" baseline="0" noProof="0" dirty="0" err="1">
                <a:ln>
                  <a:noFill/>
                </a:ln>
                <a:solidFill>
                  <a:srgbClr val="FF0000"/>
                </a:solidFill>
                <a:effectLst/>
                <a:uLnTx/>
                <a:uFillTx/>
                <a:latin typeface="B Nazanin Bold"/>
                <a:cs typeface="B Nazanin" panose="00000400000000000000" pitchFamily="2" charset="-78"/>
              </a:rPr>
              <a:t>لنفاوي</a:t>
            </a:r>
            <a:r>
              <a:rPr kumimoji="0" lang="fa-IR" sz="1600" b="1" i="0" u="none" strike="noStrike" kern="1200" cap="none" spc="0" normalizeH="0" baseline="0" noProof="0" dirty="0">
                <a:ln>
                  <a:noFill/>
                </a:ln>
                <a:solidFill>
                  <a:srgbClr val="FF0000"/>
                </a:solidFill>
                <a:effectLst/>
                <a:uLnTx/>
                <a:uFillTx/>
                <a:latin typeface="B Nazanin Bold"/>
                <a:cs typeface="B Nazanin" panose="00000400000000000000" pitchFamily="2" charset="-78"/>
              </a:rPr>
              <a:t> ثانویه: </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غدد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لنفاوي</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طحال و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بافتهاي</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a:t>
            </a:r>
            <a:r>
              <a:rPr kumimoji="0" lang="fa-IR" sz="1600" b="1" i="0" u="none" strike="noStrike" kern="1200" cap="none" spc="0" normalizeH="0" baseline="0" noProof="0" dirty="0" err="1">
                <a:ln>
                  <a:noFill/>
                </a:ln>
                <a:solidFill>
                  <a:srgbClr val="000000"/>
                </a:solidFill>
                <a:effectLst/>
                <a:uLnTx/>
                <a:uFillTx/>
                <a:latin typeface="B Nazanin Bold"/>
                <a:cs typeface="B Nazanin" panose="00000400000000000000" pitchFamily="2" charset="-78"/>
              </a:rPr>
              <a:t>لنفاوي</a:t>
            </a:r>
            <a:r>
              <a:rPr kumimoji="0" lang="fa-IR" sz="1600" b="1" i="0" u="none" strike="noStrike" kern="1200" cap="none" spc="0" normalizeH="0" baseline="0" noProof="0" dirty="0">
                <a:ln>
                  <a:noFill/>
                </a:ln>
                <a:solidFill>
                  <a:srgbClr val="000000"/>
                </a:solidFill>
                <a:effectLst/>
                <a:uLnTx/>
                <a:uFillTx/>
                <a:latin typeface="B Nazanin Bold"/>
                <a:cs typeface="B Nazanin" panose="00000400000000000000" pitchFamily="2" charset="-78"/>
              </a:rPr>
              <a:t> منتشره</a:t>
            </a:r>
            <a:endParaRPr kumimoji="0" lang="en-US" sz="1600" b="0" i="0" u="none" strike="noStrike" kern="1200" cap="none" spc="0" normalizeH="0" baseline="0" noProof="0" dirty="0">
              <a:ln>
                <a:noFill/>
              </a:ln>
              <a:solidFill>
                <a:prstClr val="black"/>
              </a:solidFill>
              <a:effectLst/>
              <a:uLnTx/>
              <a:uFillTx/>
              <a:latin typeface="Perpetua"/>
              <a:cs typeface="B Nazanin" panose="00000400000000000000" pitchFamily="2" charset="-78"/>
            </a:endParaRPr>
          </a:p>
        </p:txBody>
      </p:sp>
      <p:pic>
        <p:nvPicPr>
          <p:cNvPr id="6" name="Picture 5" descr="02_03">
            <a:extLst>
              <a:ext uri="{FF2B5EF4-FFF2-40B4-BE49-F238E27FC236}">
                <a16:creationId xmlns:a16="http://schemas.microsoft.com/office/drawing/2014/main" id="{E492CE9C-6CEF-8147-7696-694BC5E22D08}"/>
              </a:ext>
            </a:extLst>
          </p:cNvPr>
          <p:cNvPicPr>
            <a:picLocks noChangeAspect="1" noChangeArrowheads="1"/>
          </p:cNvPicPr>
          <p:nvPr/>
        </p:nvPicPr>
        <p:blipFill>
          <a:blip r:embed="rId4">
            <a:lum bright="-6000"/>
          </a:blip>
          <a:srcRect l="4572" t="4922" r="6285" b="16307"/>
          <a:stretch>
            <a:fillRect/>
          </a:stretch>
        </p:blipFill>
        <p:spPr bwMode="auto">
          <a:xfrm>
            <a:off x="3870855" y="4696529"/>
            <a:ext cx="4438753" cy="2106535"/>
          </a:xfrm>
          <a:prstGeom prst="rect">
            <a:avLst/>
          </a:prstGeom>
          <a:noFill/>
        </p:spPr>
      </p:pic>
    </p:spTree>
  </p:cSld>
  <p:clrMapOvr>
    <a:masterClrMapping/>
  </p:clrMapOvr>
  <p:transition spd="med">
    <p:strips dir="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1280" y="2564904"/>
            <a:ext cx="6801440" cy="2590800"/>
          </a:xfrm>
        </p:spPr>
        <p:txBody>
          <a:bodyPr>
            <a:normAutofit/>
          </a:bodyPr>
          <a:lstStyle/>
          <a:p>
            <a:r>
              <a:rPr lang="fa-IR" sz="4000" b="1" dirty="0">
                <a:cs typeface="B Nazanin" pitchFamily="2" charset="-78"/>
              </a:rPr>
              <a:t>مقدمه ای بر ایمونولوژی</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7" name="Picture 5" descr="FG14_04"/>
          <p:cNvPicPr>
            <a:picLocks noGrp="1" noChangeAspect="1" noChangeArrowheads="1"/>
          </p:cNvPicPr>
          <p:nvPr>
            <p:ph/>
          </p:nvPr>
        </p:nvPicPr>
        <p:blipFill>
          <a:blip r:embed="rId3"/>
          <a:stretch>
            <a:fillRect/>
          </a:stretch>
        </p:blipFill>
        <p:spPr>
          <a:xfrm>
            <a:off x="482352" y="3580374"/>
            <a:ext cx="4161656" cy="3121242"/>
          </a:xfrm>
          <a:noFill/>
          <a:ln/>
        </p:spPr>
      </p:pic>
      <p:sp>
        <p:nvSpPr>
          <p:cNvPr id="3" name="Title 1"/>
          <p:cNvSpPr txBox="1">
            <a:spLocks/>
          </p:cNvSpPr>
          <p:nvPr/>
        </p:nvSpPr>
        <p:spPr bwMode="auto">
          <a:xfrm>
            <a:off x="457200" y="1534513"/>
            <a:ext cx="8229600" cy="10826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p>
            <a:pPr marL="342900" marR="0" lvl="0" indent="-342900" algn="ctr" defTabSz="914400" rtl="1" eaLnBrk="1" fontAlgn="base" latinLnBrk="0" hangingPunct="1">
              <a:lnSpc>
                <a:spcPct val="100000"/>
              </a:lnSpc>
              <a:spcBef>
                <a:spcPct val="20000"/>
              </a:spcBef>
              <a:spcAft>
                <a:spcPct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Cambria" pitchFamily="18" charset="0"/>
                <a:ea typeface="+mn-ea"/>
                <a:cs typeface="+mn-cs"/>
              </a:rPr>
              <a:t>Bone marrow</a:t>
            </a:r>
            <a:endParaRPr kumimoji="0" lang="fa-IR" sz="3600" b="1" i="0" u="none" strike="noStrike" kern="0" cap="none" spc="0" normalizeH="0" baseline="0" noProof="0" dirty="0">
              <a:ln>
                <a:noFill/>
              </a:ln>
              <a:solidFill>
                <a:srgbClr val="FF0000"/>
              </a:solidFill>
              <a:effectLst/>
              <a:uLnTx/>
              <a:uFillTx/>
              <a:latin typeface="Cambria"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81CA7855-C483-494E-E51A-42EB42A7761C}"/>
              </a:ext>
            </a:extLst>
          </p:cNvPr>
          <p:cNvSpPr txBox="1"/>
          <p:nvPr/>
        </p:nvSpPr>
        <p:spPr>
          <a:xfrm>
            <a:off x="1788840" y="2075843"/>
            <a:ext cx="6444208" cy="1538883"/>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Wingdings" panose="05000000000000000000" pitchFamily="2" charset="2"/>
                <a:ea typeface="+mn-ea"/>
                <a:cs typeface="B Nazanin" panose="00000400000000000000" pitchFamily="2" charset="-78"/>
              </a:rPr>
              <a:t></a:t>
            </a:r>
            <a:r>
              <a:rPr kumimoji="0" lang="fa-IR" sz="2000" b="1" i="0" u="none" strike="noStrike" kern="1200" cap="none" spc="0" normalizeH="0" baseline="0" noProof="0" dirty="0">
                <a:ln>
                  <a:noFill/>
                </a:ln>
                <a:solidFill>
                  <a:srgbClr val="C00000"/>
                </a:solidFill>
                <a:effectLst/>
                <a:uLnTx/>
                <a:uFillTx/>
                <a:latin typeface="Wingdings" panose="05000000000000000000" pitchFamily="2" charset="2"/>
                <a:ea typeface="+mn-ea"/>
                <a:cs typeface="B Nazanin" panose="00000400000000000000" pitchFamily="2" charset="-78"/>
              </a:rPr>
              <a:t>مغز استخوان</a:t>
            </a:r>
            <a:endParaRPr kumimoji="0" lang="en-US" sz="2000" b="1" i="0" u="none" strike="noStrike" kern="1200" cap="none" spc="0" normalizeH="0" baseline="0" noProof="0" dirty="0">
              <a:ln>
                <a:noFill/>
              </a:ln>
              <a:solidFill>
                <a:srgbClr val="C00000"/>
              </a:solidFill>
              <a:effectLst/>
              <a:uLnTx/>
              <a:uFillTx/>
              <a:latin typeface="Wingdings" panose="05000000000000000000" pitchFamily="2" charset="2"/>
              <a:ea typeface="+mn-ea"/>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C00000"/>
              </a:solidFill>
              <a:effectLst/>
              <a:uLnTx/>
              <a:uFillTx/>
              <a:latin typeface="Wingdings" panose="05000000000000000000" pitchFamily="2" charset="2"/>
              <a:ea typeface="+mn-ea"/>
              <a:cs typeface="B Nazanin" panose="000004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a-IR"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تولید لنفوسیت </a:t>
            </a:r>
            <a:r>
              <a:rPr kumimoji="0" lang="fa-IR" sz="1800" b="1" i="0" u="none" strike="noStrike" kern="1200" cap="none" spc="0" normalizeH="0" baseline="0" noProof="0" dirty="0" err="1">
                <a:ln>
                  <a:noFill/>
                </a:ln>
                <a:solidFill>
                  <a:prstClr val="black"/>
                </a:solidFill>
                <a:effectLst/>
                <a:uLnTx/>
                <a:uFillTx/>
                <a:latin typeface="B Nazanin Bold"/>
                <a:ea typeface="+mn-ea"/>
                <a:cs typeface="B Nazanin" panose="00000400000000000000" pitchFamily="2" charset="-78"/>
              </a:rPr>
              <a:t>هاي</a:t>
            </a:r>
            <a:r>
              <a:rPr kumimoji="0" lang="en-US" sz="1800" b="1" i="0" u="none" strike="noStrike" kern="1200" cap="none" spc="0" normalizeH="0" baseline="0" noProof="0" dirty="0">
                <a:ln>
                  <a:noFill/>
                </a:ln>
                <a:solidFill>
                  <a:prstClr val="black"/>
                </a:solidFill>
                <a:effectLst/>
                <a:uLnTx/>
                <a:uFillTx/>
                <a:latin typeface="Times New Roman Bold" panose="02020803070505020304" pitchFamily="18" charset="0"/>
                <a:ea typeface="+mn-ea"/>
                <a:cs typeface="B Nazanin" panose="00000400000000000000" pitchFamily="2" charset="-78"/>
              </a:rPr>
              <a:t>T </a:t>
            </a:r>
            <a:r>
              <a:rPr kumimoji="0" lang="fa-IR"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و </a:t>
            </a:r>
            <a:r>
              <a:rPr kumimoji="0" lang="en-US"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 </a:t>
            </a:r>
            <a:r>
              <a:rPr kumimoji="0" lang="en-US" sz="1800" b="1" i="0" u="none" strike="noStrike" kern="1200" cap="none" spc="0" normalizeH="0" baseline="0" noProof="0" dirty="0">
                <a:ln>
                  <a:noFill/>
                </a:ln>
                <a:solidFill>
                  <a:prstClr val="black"/>
                </a:solidFill>
                <a:effectLst/>
                <a:uLnTx/>
                <a:uFillTx/>
                <a:latin typeface="Times New Roman Bold" panose="02020803070505020304" pitchFamily="18" charset="0"/>
                <a:ea typeface="+mn-ea"/>
                <a:cs typeface="B Nazanin" panose="00000400000000000000" pitchFamily="2" charset="-78"/>
              </a:rPr>
              <a:t>B</a:t>
            </a:r>
            <a:r>
              <a:rPr kumimoji="0" lang="fa-IR"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و سایر </a:t>
            </a:r>
            <a:r>
              <a:rPr kumimoji="0" lang="fa-IR" sz="1800" b="1" i="0" u="none" strike="noStrike" kern="1200" cap="none" spc="0" normalizeH="0" baseline="0" noProof="0" dirty="0" err="1">
                <a:ln>
                  <a:noFill/>
                </a:ln>
                <a:solidFill>
                  <a:prstClr val="black"/>
                </a:solidFill>
                <a:effectLst/>
                <a:uLnTx/>
                <a:uFillTx/>
                <a:latin typeface="B Nazanin Bold"/>
                <a:ea typeface="+mn-ea"/>
                <a:cs typeface="B Nazanin" panose="00000400000000000000" pitchFamily="2" charset="-78"/>
              </a:rPr>
              <a:t>سلو</a:t>
            </a:r>
            <a:r>
              <a:rPr kumimoji="0" lang="fa-IR"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 </a:t>
            </a:r>
            <a:r>
              <a:rPr kumimoji="0" lang="fa-IR" sz="1800" b="1" i="0" u="none" strike="noStrike" kern="1200" cap="none" spc="0" normalizeH="0" baseline="0" noProof="0" dirty="0" err="1">
                <a:ln>
                  <a:noFill/>
                </a:ln>
                <a:solidFill>
                  <a:prstClr val="black"/>
                </a:solidFill>
                <a:effectLst/>
                <a:uLnTx/>
                <a:uFillTx/>
                <a:latin typeface="B Nazanin Bold"/>
                <a:ea typeface="+mn-ea"/>
                <a:cs typeface="B Nazanin" panose="00000400000000000000" pitchFamily="2" charset="-78"/>
              </a:rPr>
              <a:t>لهاي</a:t>
            </a:r>
            <a:r>
              <a:rPr kumimoji="0" lang="fa-IR"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 خونی </a:t>
            </a:r>
            <a:endParaRPr kumimoji="0" lang="en-US"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a-IR" sz="1800" b="0" i="0" u="none" strike="noStrike" kern="1200" cap="none" spc="0" normalizeH="0" baseline="0" noProof="0" dirty="0">
              <a:ln>
                <a:noFill/>
              </a:ln>
              <a:solidFill>
                <a:prstClr val="black"/>
              </a:solidFill>
              <a:effectLst/>
              <a:uLnTx/>
              <a:uFillTx/>
              <a:latin typeface="Wingdings" panose="05000000000000000000" pitchFamily="2" charset="2"/>
              <a:ea typeface="+mn-ea"/>
              <a:cs typeface="B Nazanin" panose="000004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a-IR"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 محل بلوغ اولیه </a:t>
            </a:r>
            <a:r>
              <a:rPr kumimoji="0" lang="fa-IR" sz="1800" b="1" i="0" u="none" strike="noStrike" kern="1200" cap="none" spc="0" normalizeH="0" baseline="0" noProof="0" dirty="0" err="1">
                <a:ln>
                  <a:noFill/>
                </a:ln>
                <a:solidFill>
                  <a:prstClr val="black"/>
                </a:solidFill>
                <a:effectLst/>
                <a:uLnTx/>
                <a:uFillTx/>
                <a:latin typeface="B Nazanin Bold"/>
                <a:ea typeface="+mn-ea"/>
                <a:cs typeface="B Nazanin" panose="00000400000000000000" pitchFamily="2" charset="-78"/>
              </a:rPr>
              <a:t>سلولهاي</a:t>
            </a:r>
            <a:r>
              <a:rPr kumimoji="0" lang="en-US" sz="1800" b="1" i="0" u="none" strike="noStrike" kern="1200" cap="none" spc="0" normalizeH="0" baseline="0" noProof="0" dirty="0">
                <a:ln>
                  <a:noFill/>
                </a:ln>
                <a:solidFill>
                  <a:prstClr val="black"/>
                </a:solidFill>
                <a:effectLst/>
                <a:uLnTx/>
                <a:uFillTx/>
                <a:latin typeface="Times New Roman Bold" panose="02020803070505020304" pitchFamily="18" charset="0"/>
                <a:ea typeface="+mn-ea"/>
                <a:cs typeface="B Nazanin" panose="00000400000000000000" pitchFamily="2" charset="-78"/>
              </a:rPr>
              <a:t>B</a:t>
            </a:r>
            <a:r>
              <a:rPr kumimoji="0" lang="fa-IR"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که در طحال این بلوغ کامل می شود</a:t>
            </a:r>
            <a:r>
              <a:rPr kumimoji="0" lang="en-US" sz="1800" b="1" i="0" u="none" strike="noStrike" kern="1200" cap="none" spc="0" normalizeH="0" baseline="0" noProof="0" dirty="0">
                <a:ln>
                  <a:noFill/>
                </a:ln>
                <a:solidFill>
                  <a:prstClr val="black"/>
                </a:solidFill>
                <a:effectLst/>
                <a:uLnTx/>
                <a:uFillTx/>
                <a:latin typeface="B Nazanin Bold"/>
                <a:ea typeface="+mn-ea"/>
                <a:cs typeface="B Nazanin" panose="00000400000000000000" pitchFamily="2" charset="-78"/>
              </a:rPr>
              <a:t>.</a:t>
            </a:r>
            <a:endParaRPr kumimoji="0" lang="fa-IR" sz="1800" b="0" i="0" u="none" strike="noStrike" kern="1200" cap="none" spc="0" normalizeH="0" baseline="0" noProof="0" dirty="0">
              <a:ln>
                <a:noFill/>
              </a:ln>
              <a:solidFill>
                <a:prstClr val="black"/>
              </a:solidFill>
              <a:effectLst/>
              <a:uLnTx/>
              <a:uFillTx/>
              <a:latin typeface="Wingdings" panose="05000000000000000000" pitchFamily="2" charset="2"/>
              <a:ea typeface="+mn-ea"/>
              <a:cs typeface="B Nazanin" panose="00000400000000000000" pitchFamily="2"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35665-00DC-109D-A5FD-F880827B55C0}"/>
              </a:ext>
            </a:extLst>
          </p:cNvPr>
          <p:cNvSpPr>
            <a:spLocks noGrp="1"/>
          </p:cNvSpPr>
          <p:nvPr>
            <p:ph type="title"/>
          </p:nvPr>
        </p:nvSpPr>
        <p:spPr>
          <a:xfrm>
            <a:off x="571500" y="618203"/>
            <a:ext cx="8001000" cy="1216025"/>
          </a:xfrm>
        </p:spPr>
        <p:txBody>
          <a:bodyPr>
            <a:normAutofit/>
          </a:bodyPr>
          <a:lstStyle/>
          <a:p>
            <a:pPr algn="ctr"/>
            <a:r>
              <a:rPr lang="fa-IR" sz="4000" b="1" dirty="0" err="1">
                <a:solidFill>
                  <a:srgbClr val="FF0000"/>
                </a:solidFill>
                <a:latin typeface="B Nazanin Bold"/>
                <a:cs typeface="B Nazanin" panose="00000400000000000000" pitchFamily="2" charset="-78"/>
              </a:rPr>
              <a:t>تیموس</a:t>
            </a:r>
            <a:r>
              <a:rPr lang="fa-IR" sz="4000" b="1" dirty="0">
                <a:solidFill>
                  <a:srgbClr val="FF0000"/>
                </a:solidFill>
                <a:latin typeface="B Nazanin Bold"/>
                <a:cs typeface="B Nazanin" panose="00000400000000000000" pitchFamily="2" charset="-78"/>
              </a:rPr>
              <a:t> </a:t>
            </a:r>
            <a:endParaRPr lang="en-US" dirty="0">
              <a:solidFill>
                <a:srgbClr val="FF0000"/>
              </a:solidFill>
            </a:endParaRPr>
          </a:p>
        </p:txBody>
      </p:sp>
      <p:sp>
        <p:nvSpPr>
          <p:cNvPr id="4" name="Content Placeholder 3">
            <a:extLst>
              <a:ext uri="{FF2B5EF4-FFF2-40B4-BE49-F238E27FC236}">
                <a16:creationId xmlns:a16="http://schemas.microsoft.com/office/drawing/2014/main" id="{61F74B1C-90AE-846F-F0B1-537AB9FEB04B}"/>
              </a:ext>
            </a:extLst>
          </p:cNvPr>
          <p:cNvSpPr>
            <a:spLocks noGrp="1"/>
          </p:cNvSpPr>
          <p:nvPr>
            <p:ph sz="half" idx="2"/>
          </p:nvPr>
        </p:nvSpPr>
        <p:spPr>
          <a:xfrm>
            <a:off x="4788024" y="2590800"/>
            <a:ext cx="3924300" cy="4267200"/>
          </a:xfrm>
        </p:spPr>
        <p:txBody>
          <a:bodyPr>
            <a:normAutofit/>
          </a:bodyPr>
          <a:lstStyle/>
          <a:p>
            <a:r>
              <a:rPr lang="fa-IR" sz="2000" dirty="0" err="1">
                <a:latin typeface="B Nazanin Bold"/>
                <a:cs typeface="B Nazanin" panose="00000400000000000000" pitchFamily="2" charset="-78"/>
              </a:rPr>
              <a:t>تیموس</a:t>
            </a:r>
            <a:r>
              <a:rPr lang="fa-IR" sz="2000" dirty="0">
                <a:latin typeface="B Nazanin Bold"/>
                <a:cs typeface="B Nazanin" panose="00000400000000000000" pitchFamily="2" charset="-78"/>
              </a:rPr>
              <a:t> محل بلوغ و گزینش سلولهای</a:t>
            </a:r>
            <a:r>
              <a:rPr lang="en-US" sz="2000" dirty="0">
                <a:latin typeface="Times New Roman Bold" panose="02020803070505020304" pitchFamily="18" charset="0"/>
                <a:cs typeface="B Nazanin" panose="00000400000000000000" pitchFamily="2" charset="-78"/>
              </a:rPr>
              <a:t>T </a:t>
            </a:r>
            <a:r>
              <a:rPr lang="fa-IR" sz="2000" dirty="0">
                <a:latin typeface="Times New Roman Bold" panose="02020803070505020304" pitchFamily="18" charset="0"/>
                <a:cs typeface="B Nazanin" panose="00000400000000000000" pitchFamily="2" charset="-78"/>
              </a:rPr>
              <a:t> </a:t>
            </a:r>
            <a:r>
              <a:rPr lang="fa-IR" sz="2000" dirty="0" err="1">
                <a:latin typeface="B Nazanin Bold"/>
                <a:cs typeface="B Nazanin" panose="00000400000000000000" pitchFamily="2" charset="-78"/>
              </a:rPr>
              <a:t>نابالغ</a:t>
            </a:r>
            <a:r>
              <a:rPr lang="fa-IR" sz="2000" dirty="0">
                <a:latin typeface="B Nazanin Bold"/>
                <a:cs typeface="B Nazanin" panose="00000400000000000000" pitchFamily="2" charset="-78"/>
              </a:rPr>
              <a:t> </a:t>
            </a:r>
            <a:r>
              <a:rPr lang="fa-IR" sz="2000" i="0" u="none" strike="noStrike" baseline="0" dirty="0">
                <a:latin typeface="B Nazanin Bold"/>
                <a:cs typeface="B Nazanin" panose="00000400000000000000" pitchFamily="2" charset="-78"/>
              </a:rPr>
              <a:t>تولید شده در مغز استخوان است. </a:t>
            </a:r>
            <a:endParaRPr lang="en-US" sz="2000" i="0" u="none" strike="noStrike" baseline="0" dirty="0">
              <a:latin typeface="B Nazanin Bold"/>
              <a:cs typeface="B Nazanin" panose="00000400000000000000" pitchFamily="2" charset="-78"/>
            </a:endParaRPr>
          </a:p>
          <a:p>
            <a:endParaRPr lang="fa-IR" sz="2000" i="0" u="none" strike="noStrike" baseline="0" dirty="0">
              <a:latin typeface="Wingdings" panose="05000000000000000000" pitchFamily="2" charset="2"/>
              <a:cs typeface="B Nazanin" panose="00000400000000000000" pitchFamily="2" charset="-78"/>
            </a:endParaRPr>
          </a:p>
          <a:p>
            <a:r>
              <a:rPr lang="fa-IR" sz="2000" dirty="0" err="1">
                <a:latin typeface="B Nazanin Bold"/>
                <a:cs typeface="B Nazanin" panose="00000400000000000000" pitchFamily="2" charset="-78"/>
              </a:rPr>
              <a:t>درتیموس</a:t>
            </a:r>
            <a:r>
              <a:rPr lang="fa-IR" sz="2000" dirty="0">
                <a:latin typeface="B Nazanin Bold"/>
                <a:cs typeface="B Nazanin" panose="00000400000000000000" pitchFamily="2" charset="-78"/>
              </a:rPr>
              <a:t> از هر 100 سلول </a:t>
            </a:r>
            <a:r>
              <a:rPr lang="en-US" sz="2000" dirty="0">
                <a:latin typeface="Times New Roman Bold" panose="02020803070505020304" pitchFamily="18" charset="0"/>
                <a:cs typeface="B Nazanin" panose="00000400000000000000" pitchFamily="2" charset="-78"/>
              </a:rPr>
              <a:t>T</a:t>
            </a:r>
            <a:r>
              <a:rPr lang="fa-IR" sz="2000" dirty="0">
                <a:latin typeface="B Nazanin Bold"/>
                <a:cs typeface="B Nazanin" panose="00000400000000000000" pitchFamily="2" charset="-78"/>
              </a:rPr>
              <a:t>وارد </a:t>
            </a:r>
            <a:r>
              <a:rPr lang="fa-IR" sz="2000" i="0" u="none" strike="noStrike" baseline="0" dirty="0">
                <a:latin typeface="B Nazanin Bold"/>
                <a:cs typeface="B Nazanin" panose="00000400000000000000" pitchFamily="2" charset="-78"/>
              </a:rPr>
              <a:t>شده 95 عدد ( 95 %) حذف (</a:t>
            </a:r>
            <a:r>
              <a:rPr lang="fa-IR" sz="2000" i="0" u="none" strike="noStrike" baseline="0" dirty="0" err="1">
                <a:latin typeface="B Nazanin Bold"/>
                <a:cs typeface="B Nazanin" panose="00000400000000000000" pitchFamily="2" charset="-78"/>
              </a:rPr>
              <a:t>آپوپتوز</a:t>
            </a:r>
            <a:r>
              <a:rPr lang="fa-IR" sz="2000" i="0" u="none" strike="noStrike" baseline="0" dirty="0">
                <a:latin typeface="B Nazanin Bold"/>
                <a:cs typeface="B Nazanin" panose="00000400000000000000" pitchFamily="2" charset="-78"/>
              </a:rPr>
              <a:t>) می گردند. </a:t>
            </a:r>
            <a:endParaRPr lang="en-US" sz="2000" i="0" u="none" strike="noStrike" baseline="0" dirty="0">
              <a:latin typeface="B Nazanin Bold"/>
              <a:cs typeface="B Nazanin" panose="00000400000000000000" pitchFamily="2" charset="-78"/>
            </a:endParaRPr>
          </a:p>
          <a:p>
            <a:endParaRPr lang="fa-IR" sz="2000" i="0" u="none" strike="noStrike" baseline="0" dirty="0">
              <a:latin typeface="B Nazanin Bold"/>
              <a:cs typeface="B Nazanin" panose="00000400000000000000" pitchFamily="2" charset="-78"/>
            </a:endParaRPr>
          </a:p>
          <a:p>
            <a:r>
              <a:rPr lang="fa-IR" sz="2000" i="0" u="none" strike="noStrike" baseline="0" dirty="0">
                <a:latin typeface="B Nazanin Bold"/>
                <a:cs typeface="B Nazanin" panose="00000400000000000000" pitchFamily="2" charset="-78"/>
              </a:rPr>
              <a:t>%5 این سلول ها در برخورد با آنتی ژ </a:t>
            </a:r>
            <a:r>
              <a:rPr lang="fa-IR" sz="2000" i="0" u="none" strike="noStrike" baseline="0" dirty="0" err="1">
                <a:latin typeface="B Nazanin Bold"/>
                <a:cs typeface="B Nazanin" panose="00000400000000000000" pitchFamily="2" charset="-78"/>
              </a:rPr>
              <a:t>نهاي</a:t>
            </a:r>
            <a:r>
              <a:rPr lang="fa-IR" sz="2000" i="0" u="none" strike="noStrike" baseline="0" dirty="0">
                <a:latin typeface="B Nazanin Bold"/>
                <a:cs typeface="B Nazanin" panose="00000400000000000000" pitchFamily="2" charset="-78"/>
              </a:rPr>
              <a:t> </a:t>
            </a:r>
            <a:r>
              <a:rPr lang="fa-IR" sz="2000" i="0" u="none" strike="noStrike" baseline="0" dirty="0" err="1">
                <a:latin typeface="B Nazanin Bold"/>
                <a:cs typeface="B Nazanin" panose="00000400000000000000" pitchFamily="2" charset="-78"/>
              </a:rPr>
              <a:t>خودي</a:t>
            </a:r>
            <a:r>
              <a:rPr lang="fa-IR" sz="2000" i="0" u="none" strike="noStrike" baseline="0" dirty="0">
                <a:latin typeface="B Nazanin Bold"/>
                <a:cs typeface="B Nazanin" panose="00000400000000000000" pitchFamily="2" charset="-78"/>
              </a:rPr>
              <a:t> بالغ شده، وارد گردش خون میشوند.</a:t>
            </a:r>
            <a:endParaRPr lang="en-US" sz="2000" i="0" u="none" strike="noStrike" baseline="0" dirty="0">
              <a:latin typeface="B Nazanin Bold"/>
              <a:cs typeface="B Nazanin" panose="00000400000000000000" pitchFamily="2" charset="-78"/>
            </a:endParaRPr>
          </a:p>
          <a:p>
            <a:endParaRPr lang="fa-IR" sz="2000" i="0" u="none" strike="noStrike" baseline="0" dirty="0">
              <a:latin typeface="Wingdings" panose="05000000000000000000" pitchFamily="2" charset="2"/>
              <a:cs typeface="B Nazanin" panose="00000400000000000000" pitchFamily="2" charset="-78"/>
            </a:endParaRPr>
          </a:p>
          <a:p>
            <a:r>
              <a:rPr lang="fa-IR" sz="2000" dirty="0">
                <a:latin typeface="B Nazanin Bold"/>
                <a:cs typeface="B Nazanin" panose="00000400000000000000" pitchFamily="2" charset="-78"/>
              </a:rPr>
              <a:t>به </a:t>
            </a:r>
            <a:r>
              <a:rPr lang="fa-IR" sz="2000" dirty="0" err="1">
                <a:latin typeface="B Nazanin Bold"/>
                <a:cs typeface="B Nazanin" panose="00000400000000000000" pitchFamily="2" charset="-78"/>
              </a:rPr>
              <a:t>سلو</a:t>
            </a:r>
            <a:r>
              <a:rPr lang="fa-IR" sz="2000" dirty="0">
                <a:latin typeface="B Nazanin Bold"/>
                <a:cs typeface="B Nazanin" panose="00000400000000000000" pitchFamily="2" charset="-78"/>
              </a:rPr>
              <a:t> </a:t>
            </a:r>
            <a:r>
              <a:rPr lang="fa-IR" sz="2000" dirty="0" err="1">
                <a:latin typeface="B Nazanin Bold"/>
                <a:cs typeface="B Nazanin" panose="00000400000000000000" pitchFamily="2" charset="-78"/>
              </a:rPr>
              <a:t>لهاي</a:t>
            </a:r>
            <a:r>
              <a:rPr lang="fa-IR" sz="2000" dirty="0">
                <a:latin typeface="B Nazanin Bold"/>
                <a:cs typeface="B Nazanin" panose="00000400000000000000" pitchFamily="2" charset="-78"/>
              </a:rPr>
              <a:t> </a:t>
            </a:r>
            <a:r>
              <a:rPr lang="en-US" sz="2000" dirty="0">
                <a:latin typeface="Times New Roman Bold" panose="02020803070505020304" pitchFamily="18" charset="0"/>
                <a:cs typeface="B Nazanin" panose="00000400000000000000" pitchFamily="2" charset="-78"/>
              </a:rPr>
              <a:t>T</a:t>
            </a:r>
            <a:r>
              <a:rPr lang="fa-IR" sz="2000" dirty="0">
                <a:cs typeface="B Nazanin" panose="00000400000000000000" pitchFamily="2" charset="-78"/>
              </a:rPr>
              <a:t> </a:t>
            </a:r>
            <a:r>
              <a:rPr lang="fa-IR" sz="2000" dirty="0" err="1">
                <a:latin typeface="B Nazanin Bold"/>
                <a:cs typeface="B Nazanin" panose="00000400000000000000" pitchFamily="2" charset="-78"/>
              </a:rPr>
              <a:t>نابالغ</a:t>
            </a:r>
            <a:r>
              <a:rPr lang="fa-IR" sz="2000" dirty="0">
                <a:latin typeface="B Nazanin Bold"/>
                <a:cs typeface="B Nazanin" panose="00000400000000000000" pitchFamily="2" charset="-78"/>
              </a:rPr>
              <a:t> </a:t>
            </a:r>
            <a:r>
              <a:rPr lang="fa-IR" sz="2000" i="0" u="none" strike="noStrike" baseline="0" dirty="0">
                <a:latin typeface="B Nazanin Bold"/>
                <a:cs typeface="B Nazanin" panose="00000400000000000000" pitchFamily="2" charset="-78"/>
              </a:rPr>
              <a:t>در </a:t>
            </a:r>
            <a:r>
              <a:rPr lang="fa-IR" sz="2000" i="0" u="none" strike="noStrike" baseline="0" dirty="0" err="1">
                <a:latin typeface="B Nazanin Bold"/>
                <a:cs typeface="B Nazanin" panose="00000400000000000000" pitchFamily="2" charset="-78"/>
              </a:rPr>
              <a:t>تیموس</a:t>
            </a:r>
            <a:r>
              <a:rPr lang="fa-IR" sz="2000" i="0" u="none" strike="noStrike" baseline="0" dirty="0">
                <a:latin typeface="B Nazanin Bold"/>
                <a:cs typeface="B Nazanin" panose="00000400000000000000" pitchFamily="2" charset="-78"/>
              </a:rPr>
              <a:t>، </a:t>
            </a:r>
            <a:r>
              <a:rPr lang="fa-IR" sz="2000" i="0" u="none" strike="noStrike" baseline="0" dirty="0" err="1">
                <a:latin typeface="B Nazanin Bold"/>
                <a:cs typeface="B Nazanin" panose="00000400000000000000" pitchFamily="2" charset="-78"/>
              </a:rPr>
              <a:t>تیموسیت</a:t>
            </a:r>
            <a:r>
              <a:rPr lang="fa-IR" sz="2000" i="0" u="none" strike="noStrike" baseline="0" dirty="0">
                <a:latin typeface="B Nazanin Bold"/>
                <a:cs typeface="B Nazanin" panose="00000400000000000000" pitchFamily="2" charset="-78"/>
              </a:rPr>
              <a:t> گفته میشود. </a:t>
            </a:r>
            <a:endParaRPr lang="en-US" sz="2000" dirty="0"/>
          </a:p>
          <a:p>
            <a:endParaRPr lang="en-US" sz="1800" dirty="0"/>
          </a:p>
        </p:txBody>
      </p:sp>
      <p:pic>
        <p:nvPicPr>
          <p:cNvPr id="6" name="Picture 2">
            <a:extLst>
              <a:ext uri="{FF2B5EF4-FFF2-40B4-BE49-F238E27FC236}">
                <a16:creationId xmlns:a16="http://schemas.microsoft.com/office/drawing/2014/main" id="{3660A490-FF27-7871-BAA1-B5340A8653BF}"/>
              </a:ext>
            </a:extLst>
          </p:cNvPr>
          <p:cNvPicPr>
            <a:picLocks noChangeAspect="1" noChangeArrowheads="1"/>
          </p:cNvPicPr>
          <p:nvPr/>
        </p:nvPicPr>
        <p:blipFill rotWithShape="1">
          <a:blip r:embed="rId3">
            <a:lum bright="-6000" contrast="6000"/>
          </a:blip>
          <a:srcRect l="204" t="2936" r="1" b="3455"/>
          <a:stretch/>
        </p:blipFill>
        <p:spPr bwMode="auto">
          <a:xfrm>
            <a:off x="778720" y="2873192"/>
            <a:ext cx="3793280" cy="3490767"/>
          </a:xfrm>
          <a:prstGeom prst="rect">
            <a:avLst/>
          </a:prstGeom>
          <a:noFill/>
          <a:ln w="9525">
            <a:noFill/>
            <a:miter lim="800000"/>
            <a:headEnd/>
            <a:tailEnd/>
          </a:ln>
        </p:spPr>
      </p:pic>
      <p:pic>
        <p:nvPicPr>
          <p:cNvPr id="8" name="Picture 7">
            <a:extLst>
              <a:ext uri="{FF2B5EF4-FFF2-40B4-BE49-F238E27FC236}">
                <a16:creationId xmlns:a16="http://schemas.microsoft.com/office/drawing/2014/main" id="{8A90D659-614D-6AA5-8452-9CC024E24770}"/>
              </a:ext>
            </a:extLst>
          </p:cNvPr>
          <p:cNvPicPr>
            <a:picLocks noChangeAspect="1" noChangeArrowheads="1"/>
          </p:cNvPicPr>
          <p:nvPr/>
        </p:nvPicPr>
        <p:blipFill rotWithShape="1">
          <a:blip r:embed="rId4"/>
          <a:srcRect l="14029" t="15303" r="45465" b="47617"/>
          <a:stretch/>
        </p:blipFill>
        <p:spPr bwMode="auto">
          <a:xfrm>
            <a:off x="19633" y="713010"/>
            <a:ext cx="2818656" cy="1994202"/>
          </a:xfrm>
          <a:prstGeom prst="rect">
            <a:avLst/>
          </a:prstGeom>
          <a:noFill/>
        </p:spPr>
      </p:pic>
      <p:sp>
        <p:nvSpPr>
          <p:cNvPr id="10" name="TextBox 9">
            <a:extLst>
              <a:ext uri="{FF2B5EF4-FFF2-40B4-BE49-F238E27FC236}">
                <a16:creationId xmlns:a16="http://schemas.microsoft.com/office/drawing/2014/main" id="{675EF998-232C-9043-56A7-6A808311C7B0}"/>
              </a:ext>
            </a:extLst>
          </p:cNvPr>
          <p:cNvSpPr txBox="1"/>
          <p:nvPr/>
        </p:nvSpPr>
        <p:spPr>
          <a:xfrm>
            <a:off x="-337033" y="4325930"/>
            <a:ext cx="1419423" cy="523220"/>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400" i="0" u="none" strike="noStrike" kern="1200" cap="none" spc="0" normalizeH="0" baseline="0" noProof="0" dirty="0">
                <a:ln>
                  <a:noFill/>
                </a:ln>
                <a:effectLst/>
                <a:uLnTx/>
                <a:uFillTx/>
                <a:latin typeface="B Nazanin Bold"/>
                <a:ea typeface="+mn-ea"/>
                <a:cs typeface="B Nazanin" panose="00000400000000000000" pitchFamily="2" charset="-78"/>
              </a:rPr>
              <a:t>محل بالغ شدن </a:t>
            </a:r>
            <a:r>
              <a:rPr kumimoji="0" lang="fa-IR" sz="1400" i="0" u="none" strike="noStrike" kern="1200" cap="none" spc="0" normalizeH="0" baseline="0" noProof="0" dirty="0" err="1">
                <a:ln>
                  <a:noFill/>
                </a:ln>
                <a:effectLst/>
                <a:uLnTx/>
                <a:uFillTx/>
                <a:latin typeface="B Nazanin Bold"/>
                <a:ea typeface="+mn-ea"/>
                <a:cs typeface="B Nazanin" panose="00000400000000000000" pitchFamily="2" charset="-78"/>
              </a:rPr>
              <a:t>تیموسیت</a:t>
            </a:r>
            <a:r>
              <a:rPr kumimoji="0" lang="fa-IR" sz="1400" i="0" u="none" strike="noStrike" kern="1200" cap="none" spc="0" normalizeH="0" baseline="0" noProof="0" dirty="0">
                <a:ln>
                  <a:noFill/>
                </a:ln>
                <a:effectLst/>
                <a:uLnTx/>
                <a:uFillTx/>
                <a:latin typeface="B Nazanin Bold"/>
                <a:ea typeface="+mn-ea"/>
                <a:cs typeface="B Nazanin" panose="00000400000000000000" pitchFamily="2" charset="-78"/>
              </a:rPr>
              <a:t> ها</a:t>
            </a:r>
            <a:endParaRPr kumimoji="0" lang="en-US" sz="1400" i="0" u="none" strike="noStrike" kern="1200" cap="none" spc="0" normalizeH="0" baseline="0" noProof="0" dirty="0">
              <a:ln>
                <a:noFill/>
              </a:ln>
              <a:effectLst/>
              <a:uLnTx/>
              <a:uFillTx/>
              <a:latin typeface="Arial"/>
              <a:ea typeface="+mn-ea"/>
              <a:cs typeface="B Nazanin" panose="00000400000000000000" pitchFamily="2" charset="-78"/>
            </a:endParaRPr>
          </a:p>
        </p:txBody>
      </p:sp>
      <p:sp>
        <p:nvSpPr>
          <p:cNvPr id="12" name="TextBox 11">
            <a:extLst>
              <a:ext uri="{FF2B5EF4-FFF2-40B4-BE49-F238E27FC236}">
                <a16:creationId xmlns:a16="http://schemas.microsoft.com/office/drawing/2014/main" id="{AD54FA41-6B7C-3861-8843-58D07910205B}"/>
              </a:ext>
            </a:extLst>
          </p:cNvPr>
          <p:cNvSpPr txBox="1"/>
          <p:nvPr/>
        </p:nvSpPr>
        <p:spPr>
          <a:xfrm>
            <a:off x="-2684265" y="5961375"/>
            <a:ext cx="4694464" cy="307777"/>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400" i="0" u="none" strike="noStrike" kern="1200" cap="none" spc="0" normalizeH="0" baseline="0" noProof="0" dirty="0">
                <a:ln>
                  <a:noFill/>
                </a:ln>
                <a:effectLst/>
                <a:uLnTx/>
                <a:uFillTx/>
                <a:latin typeface="Arial"/>
                <a:ea typeface="+mn-ea"/>
                <a:cs typeface="B Nazanin" panose="00000400000000000000" pitchFamily="2" charset="-78"/>
              </a:rPr>
              <a:t>محل حضور سلول های </a:t>
            </a:r>
            <a:r>
              <a:rPr kumimoji="0" lang="en-US" sz="1400" i="0" u="none" strike="noStrike" kern="1200" cap="none" spc="0" normalizeH="0" baseline="0" noProof="0" dirty="0">
                <a:ln>
                  <a:noFill/>
                </a:ln>
                <a:effectLst/>
                <a:uLnTx/>
                <a:uFillTx/>
                <a:latin typeface="Arial"/>
                <a:ea typeface="+mn-ea"/>
                <a:cs typeface="B Nazanin" panose="00000400000000000000" pitchFamily="2" charset="-78"/>
              </a:rPr>
              <a:t>T</a:t>
            </a:r>
            <a:r>
              <a:rPr kumimoji="0" lang="fa-IR" sz="1400" i="0" u="none" strike="noStrike" kern="1200" cap="none" spc="0" normalizeH="0" baseline="0" noProof="0" dirty="0">
                <a:ln>
                  <a:noFill/>
                </a:ln>
                <a:effectLst/>
                <a:uLnTx/>
                <a:uFillTx/>
                <a:latin typeface="Arial"/>
                <a:ea typeface="+mn-ea"/>
                <a:cs typeface="B Nazanin" panose="00000400000000000000" pitchFamily="2" charset="-78"/>
              </a:rPr>
              <a:t> بالغ شده</a:t>
            </a:r>
            <a:endParaRPr kumimoji="0" lang="en-US" sz="1400" i="0" u="none" strike="noStrike" kern="1200" cap="none" spc="0" normalizeH="0" baseline="0" noProof="0" dirty="0">
              <a:ln>
                <a:noFill/>
              </a:ln>
              <a:effectLst/>
              <a:uLnTx/>
              <a:uFillTx/>
              <a:latin typeface="Arial"/>
              <a:ea typeface="+mn-ea"/>
              <a:cs typeface="B Nazanin" panose="00000400000000000000" pitchFamily="2" charset="-78"/>
            </a:endParaRPr>
          </a:p>
        </p:txBody>
      </p:sp>
    </p:spTree>
    <p:extLst>
      <p:ext uri="{BB962C8B-B14F-4D97-AF65-F5344CB8AC3E}">
        <p14:creationId xmlns:p14="http://schemas.microsoft.com/office/powerpoint/2010/main" val="298637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13E243-0829-F4EE-C525-2F82252EC85E}"/>
              </a:ext>
            </a:extLst>
          </p:cNvPr>
          <p:cNvSpPr>
            <a:spLocks noGrp="1"/>
          </p:cNvSpPr>
          <p:nvPr>
            <p:ph/>
          </p:nvPr>
        </p:nvSpPr>
        <p:spPr>
          <a:xfrm>
            <a:off x="228600" y="1772816"/>
            <a:ext cx="8686800" cy="5851525"/>
          </a:xfrm>
        </p:spPr>
        <p:txBody>
          <a:bodyPr>
            <a:normAutofit/>
          </a:bodyPr>
          <a:lstStyle/>
          <a:p>
            <a:r>
              <a:rPr lang="fa-IR" sz="2000" dirty="0">
                <a:solidFill>
                  <a:srgbClr val="000000"/>
                </a:solidFill>
                <a:latin typeface="B Nazanin Bold"/>
                <a:cs typeface="B Nazanin" panose="00000400000000000000" pitchFamily="2" charset="-78"/>
              </a:rPr>
              <a:t>سلول </a:t>
            </a:r>
            <a:r>
              <a:rPr lang="fa-IR" sz="2000" dirty="0" err="1">
                <a:solidFill>
                  <a:srgbClr val="000000"/>
                </a:solidFill>
                <a:latin typeface="B Nazanin Bold"/>
                <a:cs typeface="B Nazanin" panose="00000400000000000000" pitchFamily="2" charset="-78"/>
              </a:rPr>
              <a:t>هاي</a:t>
            </a:r>
            <a:r>
              <a:rPr lang="en-US" sz="2000" dirty="0">
                <a:solidFill>
                  <a:srgbClr val="000000"/>
                </a:solidFill>
                <a:latin typeface="Times New Roman Bold" panose="02020803070505020304" pitchFamily="18" charset="0"/>
                <a:cs typeface="B Nazanin" panose="00000400000000000000" pitchFamily="2" charset="-78"/>
              </a:rPr>
              <a:t>T</a:t>
            </a:r>
            <a:r>
              <a:rPr lang="fa-IR" sz="2000" dirty="0">
                <a:solidFill>
                  <a:srgbClr val="000000"/>
                </a:solidFill>
                <a:latin typeface="B Nazanin Bold"/>
                <a:cs typeface="B Nazanin" panose="00000400000000000000" pitchFamily="2" charset="-78"/>
              </a:rPr>
              <a:t>تولید شده در مغز استخوان </a:t>
            </a:r>
            <a:r>
              <a:rPr lang="fa-IR" sz="2000" dirty="0" err="1">
                <a:solidFill>
                  <a:srgbClr val="FF0000"/>
                </a:solidFill>
                <a:latin typeface="B Nazanin Bold"/>
                <a:cs typeface="B Nazanin" panose="00000400000000000000" pitchFamily="2" charset="-78"/>
              </a:rPr>
              <a:t>نابالغ</a:t>
            </a:r>
            <a:r>
              <a:rPr lang="fa-IR" sz="2000" dirty="0">
                <a:solidFill>
                  <a:srgbClr val="FF0000"/>
                </a:solidFill>
                <a:latin typeface="B Nazanin Bold"/>
                <a:cs typeface="B Nazanin" panose="00000400000000000000" pitchFamily="2" charset="-78"/>
              </a:rPr>
              <a:t> </a:t>
            </a:r>
            <a:r>
              <a:rPr lang="fa-IR" sz="2000" dirty="0" err="1">
                <a:solidFill>
                  <a:srgbClr val="000000"/>
                </a:solidFill>
                <a:latin typeface="B Nazanin Bold"/>
                <a:cs typeface="B Nazanin" panose="00000400000000000000" pitchFamily="2" charset="-78"/>
              </a:rPr>
              <a:t>اند</a:t>
            </a:r>
            <a:r>
              <a:rPr lang="fa-IR" sz="2000" dirty="0">
                <a:solidFill>
                  <a:srgbClr val="000000"/>
                </a:solidFill>
                <a:latin typeface="B Nazanin Bold"/>
                <a:cs typeface="B Nazanin" panose="00000400000000000000" pitchFamily="2" charset="-78"/>
              </a:rPr>
              <a:t>.</a:t>
            </a:r>
          </a:p>
          <a:p>
            <a:endParaRPr lang="fa-IR" sz="2000" i="0" u="none" strike="noStrike" baseline="0" dirty="0">
              <a:solidFill>
                <a:srgbClr val="000000"/>
              </a:solidFill>
              <a:latin typeface="B Nazanin Bold"/>
              <a:cs typeface="B Nazanin" panose="00000400000000000000" pitchFamily="2" charset="-78"/>
            </a:endParaRPr>
          </a:p>
          <a:p>
            <a:r>
              <a:rPr lang="fa-IR" sz="2000" dirty="0">
                <a:solidFill>
                  <a:srgbClr val="000000"/>
                </a:solidFill>
                <a:latin typeface="B Nazanin Bold"/>
                <a:cs typeface="B Nazanin" panose="00000400000000000000" pitchFamily="2" charset="-78"/>
              </a:rPr>
              <a:t>سلول </a:t>
            </a:r>
            <a:r>
              <a:rPr lang="fa-IR" sz="2000" dirty="0" err="1">
                <a:solidFill>
                  <a:srgbClr val="000000"/>
                </a:solidFill>
                <a:latin typeface="B Nazanin Bold"/>
                <a:cs typeface="B Nazanin" panose="00000400000000000000" pitchFamily="2" charset="-78"/>
              </a:rPr>
              <a:t>هاي</a:t>
            </a:r>
            <a:r>
              <a:rPr lang="en-US" sz="2000" dirty="0">
                <a:solidFill>
                  <a:srgbClr val="000000"/>
                </a:solidFill>
                <a:latin typeface="Times New Roman Bold" panose="02020803070505020304" pitchFamily="18" charset="0"/>
                <a:cs typeface="B Nazanin" panose="00000400000000000000" pitchFamily="2" charset="-78"/>
              </a:rPr>
              <a:t>T </a:t>
            </a:r>
            <a:r>
              <a:rPr lang="fa-IR" sz="2000" dirty="0">
                <a:solidFill>
                  <a:srgbClr val="000000"/>
                </a:solidFill>
                <a:latin typeface="B Nazanin Bold"/>
                <a:cs typeface="B Nazanin" panose="00000400000000000000" pitchFamily="2" charset="-78"/>
              </a:rPr>
              <a:t> </a:t>
            </a:r>
            <a:r>
              <a:rPr lang="fa-IR" sz="2000" i="0" u="none" strike="noStrike" baseline="0" dirty="0">
                <a:solidFill>
                  <a:srgbClr val="000000"/>
                </a:solidFill>
                <a:latin typeface="B Nazanin Bold"/>
                <a:cs typeface="B Nazanin" panose="00000400000000000000" pitchFamily="2" charset="-78"/>
              </a:rPr>
              <a:t>گزینش شده در </a:t>
            </a:r>
            <a:r>
              <a:rPr lang="fa-IR" sz="2000" i="0" u="none" strike="noStrike" baseline="0" dirty="0" err="1">
                <a:solidFill>
                  <a:srgbClr val="000000"/>
                </a:solidFill>
                <a:latin typeface="B Nazanin Bold"/>
                <a:cs typeface="B Nazanin" panose="00000400000000000000" pitchFamily="2" charset="-78"/>
              </a:rPr>
              <a:t>تیموس</a:t>
            </a:r>
            <a:r>
              <a:rPr lang="fa-IR" sz="2000" i="0" u="none" strike="noStrike" baseline="0" dirty="0">
                <a:solidFill>
                  <a:srgbClr val="000000"/>
                </a:solidFill>
                <a:latin typeface="B Nazanin Bold"/>
                <a:cs typeface="B Nazanin" panose="00000400000000000000" pitchFamily="2" charset="-78"/>
              </a:rPr>
              <a:t> </a:t>
            </a:r>
            <a:r>
              <a:rPr lang="fa-IR" sz="2000" i="0" u="none" strike="noStrike" baseline="0" dirty="0">
                <a:solidFill>
                  <a:srgbClr val="FF0000"/>
                </a:solidFill>
                <a:latin typeface="B Nazanin Bold"/>
                <a:cs typeface="B Nazanin" panose="00000400000000000000" pitchFamily="2" charset="-78"/>
              </a:rPr>
              <a:t>بالغ </a:t>
            </a:r>
            <a:r>
              <a:rPr lang="fa-IR" sz="2000" i="0" u="none" strike="noStrike" baseline="0" dirty="0">
                <a:solidFill>
                  <a:srgbClr val="000000"/>
                </a:solidFill>
                <a:latin typeface="B Nazanin Bold"/>
                <a:cs typeface="B Nazanin" panose="00000400000000000000" pitchFamily="2" charset="-78"/>
              </a:rPr>
              <a:t>می گردند و به خون و </a:t>
            </a:r>
            <a:r>
              <a:rPr lang="fa-IR" sz="2000" i="0" u="none" strike="noStrike" baseline="0" dirty="0" err="1">
                <a:solidFill>
                  <a:srgbClr val="000000"/>
                </a:solidFill>
                <a:latin typeface="B Nazanin Bold"/>
                <a:cs typeface="B Nazanin" panose="00000400000000000000" pitchFamily="2" charset="-78"/>
              </a:rPr>
              <a:t>بافتهاي</a:t>
            </a:r>
            <a:r>
              <a:rPr lang="fa-IR" sz="2000" i="0" u="none" strike="noStrike" baseline="0" dirty="0">
                <a:solidFill>
                  <a:srgbClr val="000000"/>
                </a:solidFill>
                <a:latin typeface="B Nazanin Bold"/>
                <a:cs typeface="B Nazanin" panose="00000400000000000000" pitchFamily="2" charset="-78"/>
              </a:rPr>
              <a:t> </a:t>
            </a:r>
            <a:r>
              <a:rPr lang="fa-IR" sz="2000" dirty="0">
                <a:solidFill>
                  <a:srgbClr val="000000"/>
                </a:solidFill>
                <a:latin typeface="B Nazanin Bold"/>
                <a:cs typeface="B Nazanin" panose="00000400000000000000" pitchFamily="2" charset="-78"/>
              </a:rPr>
              <a:t>بدن </a:t>
            </a:r>
            <a:r>
              <a:rPr lang="fa-IR" sz="2000" dirty="0" err="1">
                <a:solidFill>
                  <a:srgbClr val="000000"/>
                </a:solidFill>
                <a:latin typeface="B Nazanin Bold"/>
                <a:cs typeface="B Nazanin" panose="00000400000000000000" pitchFamily="2" charset="-78"/>
              </a:rPr>
              <a:t>وغدد</a:t>
            </a:r>
            <a:r>
              <a:rPr lang="fa-IR" sz="2000" dirty="0">
                <a:solidFill>
                  <a:srgbClr val="000000"/>
                </a:solidFill>
                <a:latin typeface="B Nazanin Bold"/>
                <a:cs typeface="B Nazanin" panose="00000400000000000000" pitchFamily="2" charset="-78"/>
              </a:rPr>
              <a:t> </a:t>
            </a:r>
            <a:r>
              <a:rPr lang="fa-IR" sz="2000" dirty="0" err="1">
                <a:solidFill>
                  <a:srgbClr val="000000"/>
                </a:solidFill>
                <a:latin typeface="B Nazanin Bold"/>
                <a:cs typeface="B Nazanin" panose="00000400000000000000" pitchFamily="2" charset="-78"/>
              </a:rPr>
              <a:t>لنفاوي</a:t>
            </a:r>
            <a:r>
              <a:rPr lang="fa-IR" sz="2000" dirty="0">
                <a:solidFill>
                  <a:srgbClr val="000000"/>
                </a:solidFill>
                <a:latin typeface="B Nazanin Bold"/>
                <a:cs typeface="B Nazanin" panose="00000400000000000000" pitchFamily="2" charset="-78"/>
              </a:rPr>
              <a:t> مهاجرت می کنند و سلول </a:t>
            </a:r>
            <a:r>
              <a:rPr lang="fa-IR" sz="2000" dirty="0" err="1">
                <a:solidFill>
                  <a:srgbClr val="000000"/>
                </a:solidFill>
                <a:latin typeface="B Nazanin Bold"/>
                <a:cs typeface="B Nazanin" panose="00000400000000000000" pitchFamily="2" charset="-78"/>
              </a:rPr>
              <a:t>هاي</a:t>
            </a:r>
            <a:r>
              <a:rPr lang="en-US" sz="2000" dirty="0">
                <a:solidFill>
                  <a:srgbClr val="000000"/>
                </a:solidFill>
                <a:latin typeface="Times New Roman Bold" panose="02020803070505020304" pitchFamily="18" charset="0"/>
                <a:cs typeface="B Nazanin" panose="00000400000000000000" pitchFamily="2" charset="-78"/>
              </a:rPr>
              <a:t>T</a:t>
            </a:r>
            <a:r>
              <a:rPr lang="fa-IR" sz="2000" dirty="0">
                <a:solidFill>
                  <a:srgbClr val="000000"/>
                </a:solidFill>
                <a:latin typeface="B Nazanin Bold"/>
                <a:cs typeface="B Nazanin" panose="00000400000000000000" pitchFamily="2" charset="-78"/>
              </a:rPr>
              <a:t> </a:t>
            </a:r>
            <a:r>
              <a:rPr lang="fa-IR" sz="2000" i="0" u="none" strike="noStrike" baseline="0" dirty="0">
                <a:solidFill>
                  <a:srgbClr val="000000"/>
                </a:solidFill>
                <a:latin typeface="B Nazanin Bold"/>
                <a:cs typeface="B Nazanin" panose="00000400000000000000" pitchFamily="2" charset="-78"/>
              </a:rPr>
              <a:t>بالغ در برخورد با آنتی ژن </a:t>
            </a:r>
            <a:r>
              <a:rPr lang="fa-IR" sz="2000" i="0" u="none" strike="noStrike" baseline="0" dirty="0">
                <a:solidFill>
                  <a:srgbClr val="FF0000"/>
                </a:solidFill>
                <a:latin typeface="B Nazanin Bold"/>
                <a:cs typeface="B Nazanin" panose="00000400000000000000" pitchFamily="2" charset="-78"/>
              </a:rPr>
              <a:t>فعال</a:t>
            </a:r>
            <a:r>
              <a:rPr lang="fa-IR" sz="2000" i="0" u="none" strike="noStrike" baseline="0" dirty="0">
                <a:solidFill>
                  <a:srgbClr val="000000"/>
                </a:solidFill>
                <a:latin typeface="B Nazanin Bold"/>
                <a:cs typeface="B Nazanin" panose="00000400000000000000" pitchFamily="2" charset="-78"/>
              </a:rPr>
              <a:t> میشوند.</a:t>
            </a:r>
          </a:p>
          <a:p>
            <a:endParaRPr lang="fa-IR" sz="2000" i="0" u="none" strike="noStrike" baseline="0" dirty="0">
              <a:solidFill>
                <a:srgbClr val="000000"/>
              </a:solidFill>
              <a:latin typeface="B Nazanin Bold"/>
              <a:cs typeface="B Nazanin" panose="00000400000000000000" pitchFamily="2" charset="-78"/>
            </a:endParaRPr>
          </a:p>
          <a:p>
            <a:r>
              <a:rPr lang="fa-IR" sz="2000" dirty="0">
                <a:solidFill>
                  <a:srgbClr val="000000"/>
                </a:solidFill>
                <a:latin typeface="B Nazanin Bold"/>
                <a:cs typeface="B Nazanin" panose="00000400000000000000" pitchFamily="2" charset="-78"/>
              </a:rPr>
              <a:t>برخی از سلول </a:t>
            </a:r>
            <a:r>
              <a:rPr lang="fa-IR" sz="2000" dirty="0" err="1">
                <a:solidFill>
                  <a:srgbClr val="000000"/>
                </a:solidFill>
                <a:latin typeface="B Nazanin Bold"/>
                <a:cs typeface="B Nazanin" panose="00000400000000000000" pitchFamily="2" charset="-78"/>
              </a:rPr>
              <a:t>هاي</a:t>
            </a:r>
            <a:r>
              <a:rPr lang="en-US" sz="2000" dirty="0">
                <a:solidFill>
                  <a:srgbClr val="000000"/>
                </a:solidFill>
                <a:latin typeface="Times New Roman Bold" panose="02020803070505020304" pitchFamily="18" charset="0"/>
                <a:cs typeface="B Nazanin" panose="00000400000000000000" pitchFamily="2" charset="-78"/>
              </a:rPr>
              <a:t>T</a:t>
            </a:r>
            <a:r>
              <a:rPr lang="fa-IR" sz="2000" dirty="0">
                <a:solidFill>
                  <a:srgbClr val="000000"/>
                </a:solidFill>
                <a:latin typeface="B Nazanin Bold"/>
                <a:cs typeface="B Nazanin" panose="00000400000000000000" pitchFamily="2" charset="-78"/>
              </a:rPr>
              <a:t> </a:t>
            </a:r>
            <a:r>
              <a:rPr lang="fa-IR" sz="2000" i="0" u="none" strike="noStrike" baseline="0" dirty="0">
                <a:solidFill>
                  <a:srgbClr val="000000"/>
                </a:solidFill>
                <a:latin typeface="B Nazanin Bold"/>
                <a:cs typeface="B Nazanin" panose="00000400000000000000" pitchFamily="2" charset="-78"/>
              </a:rPr>
              <a:t>بالغ در برخورد با </a:t>
            </a:r>
            <a:r>
              <a:rPr lang="fa-IR" sz="2000" dirty="0">
                <a:solidFill>
                  <a:srgbClr val="000000"/>
                </a:solidFill>
                <a:latin typeface="B Nazanin Bold"/>
                <a:cs typeface="B Nazanin" panose="00000400000000000000" pitchFamily="2" charset="-78"/>
              </a:rPr>
              <a:t>آنتی ژن </a:t>
            </a:r>
            <a:r>
              <a:rPr lang="fa-IR" sz="2000" i="0" u="none" strike="noStrike" baseline="0" dirty="0">
                <a:solidFill>
                  <a:srgbClr val="000000"/>
                </a:solidFill>
                <a:latin typeface="B Nazanin Bold"/>
                <a:cs typeface="B Nazanin" panose="00000400000000000000" pitchFamily="2" charset="-78"/>
              </a:rPr>
              <a:t>تکثیر و تبدیل به سلول </a:t>
            </a:r>
            <a:r>
              <a:rPr lang="en-US" sz="2000" i="0" u="none" strike="noStrike" baseline="0" dirty="0">
                <a:solidFill>
                  <a:srgbClr val="000000"/>
                </a:solidFill>
                <a:latin typeface="Times New Roman Bold" panose="02020803070505020304" pitchFamily="18" charset="0"/>
                <a:cs typeface="B Nazanin" panose="00000400000000000000" pitchFamily="2" charset="-78"/>
              </a:rPr>
              <a:t>T </a:t>
            </a:r>
            <a:r>
              <a:rPr lang="fa-IR" sz="2000" i="0" u="none" strike="noStrike" baseline="0" dirty="0">
                <a:solidFill>
                  <a:srgbClr val="FF0000"/>
                </a:solidFill>
                <a:latin typeface="B Nazanin Bold"/>
                <a:cs typeface="B Nazanin" panose="00000400000000000000" pitchFamily="2" charset="-78"/>
              </a:rPr>
              <a:t>خاطره </a:t>
            </a:r>
            <a:r>
              <a:rPr lang="fa-IR" sz="2000" i="0" u="none" strike="noStrike" baseline="0" dirty="0" err="1">
                <a:solidFill>
                  <a:srgbClr val="FF0000"/>
                </a:solidFill>
                <a:latin typeface="B Nazanin Bold"/>
                <a:cs typeface="B Nazanin" panose="00000400000000000000" pitchFamily="2" charset="-78"/>
              </a:rPr>
              <a:t>اي</a:t>
            </a:r>
            <a:r>
              <a:rPr lang="fa-IR" sz="2000" i="0" u="none" strike="noStrike" baseline="0" dirty="0">
                <a:solidFill>
                  <a:srgbClr val="FF0000"/>
                </a:solidFill>
                <a:latin typeface="B Nazanin Bold"/>
                <a:cs typeface="B Nazanin" panose="00000400000000000000" pitchFamily="2" charset="-78"/>
              </a:rPr>
              <a:t> </a:t>
            </a:r>
            <a:r>
              <a:rPr lang="fa-IR" sz="2000" i="0" u="none" strike="noStrike" baseline="0" dirty="0">
                <a:solidFill>
                  <a:srgbClr val="000000"/>
                </a:solidFill>
                <a:latin typeface="B Nazanin Bold"/>
                <a:cs typeface="B Nazanin" panose="00000400000000000000" pitchFamily="2" charset="-78"/>
              </a:rPr>
              <a:t>تبدیل میشوند</a:t>
            </a:r>
          </a:p>
          <a:p>
            <a:r>
              <a:rPr lang="fa-IR" sz="2000" dirty="0">
                <a:solidFill>
                  <a:srgbClr val="000000"/>
                </a:solidFill>
                <a:latin typeface="B Nazanin Bold"/>
                <a:cs typeface="B Nazanin" panose="00000400000000000000" pitchFamily="2" charset="-78"/>
              </a:rPr>
              <a:t>. </a:t>
            </a:r>
          </a:p>
          <a:p>
            <a:r>
              <a:rPr lang="fa-IR" sz="2000" dirty="0">
                <a:solidFill>
                  <a:srgbClr val="000000"/>
                </a:solidFill>
                <a:latin typeface="B Nazanin Bold"/>
                <a:cs typeface="B Nazanin" panose="00000400000000000000" pitchFamily="2" charset="-78"/>
              </a:rPr>
              <a:t>سلول </a:t>
            </a:r>
            <a:r>
              <a:rPr lang="fa-IR" sz="2000" dirty="0" err="1">
                <a:solidFill>
                  <a:srgbClr val="000000"/>
                </a:solidFill>
                <a:latin typeface="B Nazanin Bold"/>
                <a:cs typeface="B Nazanin" panose="00000400000000000000" pitchFamily="2" charset="-78"/>
              </a:rPr>
              <a:t>هاي</a:t>
            </a:r>
            <a:r>
              <a:rPr lang="en-US" sz="2000" dirty="0">
                <a:solidFill>
                  <a:srgbClr val="000000"/>
                </a:solidFill>
                <a:latin typeface="Times New Roman Bold" panose="02020803070505020304" pitchFamily="18" charset="0"/>
                <a:cs typeface="B Nazanin" panose="00000400000000000000" pitchFamily="2" charset="-78"/>
              </a:rPr>
              <a:t>T</a:t>
            </a:r>
            <a:r>
              <a:rPr lang="fa-IR" sz="2000" dirty="0">
                <a:solidFill>
                  <a:srgbClr val="000000"/>
                </a:solidFill>
                <a:latin typeface="B Nazanin Bold"/>
                <a:cs typeface="B Nazanin" panose="00000400000000000000" pitchFamily="2" charset="-78"/>
              </a:rPr>
              <a:t> </a:t>
            </a:r>
            <a:r>
              <a:rPr lang="fa-IR" sz="2000" i="0" u="none" strike="noStrike" baseline="0" dirty="0">
                <a:solidFill>
                  <a:srgbClr val="000000"/>
                </a:solidFill>
                <a:latin typeface="B Nazanin Bold"/>
                <a:cs typeface="B Nazanin" panose="00000400000000000000" pitchFamily="2" charset="-78"/>
              </a:rPr>
              <a:t>خاطره </a:t>
            </a:r>
            <a:r>
              <a:rPr lang="fa-IR" sz="2000" i="0" u="none" strike="noStrike" baseline="0" dirty="0" err="1">
                <a:solidFill>
                  <a:srgbClr val="000000"/>
                </a:solidFill>
                <a:latin typeface="B Nazanin Bold"/>
                <a:cs typeface="B Nazanin" panose="00000400000000000000" pitchFamily="2" charset="-78"/>
              </a:rPr>
              <a:t>اي</a:t>
            </a:r>
            <a:r>
              <a:rPr lang="fa-IR" sz="2000" i="0" u="none" strike="noStrike" baseline="0" dirty="0">
                <a:solidFill>
                  <a:srgbClr val="000000"/>
                </a:solidFill>
                <a:latin typeface="B Nazanin Bold"/>
                <a:cs typeface="B Nazanin" panose="00000400000000000000" pitchFamily="2" charset="-78"/>
              </a:rPr>
              <a:t> در کودکان 5% و در بزرگسالان 50 % </a:t>
            </a:r>
            <a:r>
              <a:rPr lang="fa-IR" sz="2000" i="0" u="none" strike="noStrike" baseline="0" dirty="0" err="1">
                <a:solidFill>
                  <a:srgbClr val="000000"/>
                </a:solidFill>
                <a:latin typeface="B Nazanin Bold"/>
                <a:cs typeface="B Nazanin" panose="00000400000000000000" pitchFamily="2" charset="-78"/>
              </a:rPr>
              <a:t>سلو</a:t>
            </a:r>
            <a:r>
              <a:rPr lang="fa-IR" sz="2000" i="0" u="none" strike="noStrike" baseline="0" dirty="0">
                <a:solidFill>
                  <a:srgbClr val="000000"/>
                </a:solidFill>
                <a:latin typeface="B Nazanin Bold"/>
                <a:cs typeface="B Nazanin" panose="00000400000000000000" pitchFamily="2" charset="-78"/>
              </a:rPr>
              <a:t> </a:t>
            </a:r>
            <a:r>
              <a:rPr lang="fa-IR" sz="2000" i="0" u="none" strike="noStrike" baseline="0" dirty="0" err="1">
                <a:solidFill>
                  <a:srgbClr val="000000"/>
                </a:solidFill>
                <a:latin typeface="B Nazanin Bold"/>
                <a:cs typeface="B Nazanin" panose="00000400000000000000" pitchFamily="2" charset="-78"/>
              </a:rPr>
              <a:t>لهاي</a:t>
            </a:r>
            <a:r>
              <a:rPr lang="fa-IR" sz="2000" i="0" u="none" strike="noStrike" baseline="0" dirty="0">
                <a:solidFill>
                  <a:srgbClr val="000000"/>
                </a:solidFill>
                <a:latin typeface="B Nazanin Bold"/>
                <a:cs typeface="B Nazanin" panose="00000400000000000000" pitchFamily="2" charset="-78"/>
              </a:rPr>
              <a:t> خون محیطی را تشکیل می دهند.</a:t>
            </a:r>
          </a:p>
          <a:p>
            <a:endParaRPr lang="fa-IR" sz="2000" i="0" u="none" strike="noStrike" baseline="0" dirty="0">
              <a:solidFill>
                <a:srgbClr val="000000"/>
              </a:solidFill>
              <a:latin typeface="B Nazanin Bold"/>
              <a:cs typeface="B Nazanin" panose="00000400000000000000" pitchFamily="2" charset="-78"/>
            </a:endParaRPr>
          </a:p>
          <a:p>
            <a:r>
              <a:rPr lang="fa-IR" sz="2000" dirty="0">
                <a:solidFill>
                  <a:srgbClr val="000000"/>
                </a:solidFill>
                <a:latin typeface="B Nazanin Bold"/>
                <a:cs typeface="B Nazanin" panose="00000400000000000000" pitchFamily="2" charset="-78"/>
              </a:rPr>
              <a:t>سلول </a:t>
            </a:r>
            <a:r>
              <a:rPr lang="fa-IR" sz="2000" dirty="0" err="1">
                <a:solidFill>
                  <a:srgbClr val="000000"/>
                </a:solidFill>
                <a:latin typeface="B Nazanin Bold"/>
                <a:cs typeface="B Nazanin" panose="00000400000000000000" pitchFamily="2" charset="-78"/>
              </a:rPr>
              <a:t>هاي</a:t>
            </a:r>
            <a:r>
              <a:rPr lang="en-US" sz="2000" dirty="0">
                <a:solidFill>
                  <a:srgbClr val="000000"/>
                </a:solidFill>
                <a:latin typeface="Times New Roman Bold" panose="02020803070505020304" pitchFamily="18" charset="0"/>
                <a:cs typeface="B Nazanin" panose="00000400000000000000" pitchFamily="2" charset="-78"/>
              </a:rPr>
              <a:t>T</a:t>
            </a:r>
            <a:r>
              <a:rPr lang="fa-IR" sz="2000" dirty="0">
                <a:solidFill>
                  <a:srgbClr val="000000"/>
                </a:solidFill>
                <a:latin typeface="Times New Roman Bold" panose="02020803070505020304" pitchFamily="18" charset="0"/>
                <a:cs typeface="B Nazanin" panose="00000400000000000000" pitchFamily="2" charset="-78"/>
              </a:rPr>
              <a:t> </a:t>
            </a:r>
            <a:r>
              <a:rPr lang="fa-IR" sz="2000" i="0" u="none" strike="noStrike" baseline="0" dirty="0">
                <a:solidFill>
                  <a:srgbClr val="000000"/>
                </a:solidFill>
                <a:latin typeface="B Nazanin Bold"/>
                <a:cs typeface="B Nazanin" panose="00000400000000000000" pitchFamily="2" charset="-78"/>
              </a:rPr>
              <a:t>خاطره </a:t>
            </a:r>
            <a:r>
              <a:rPr lang="fa-IR" sz="2000" i="0" u="none" strike="noStrike" baseline="0" dirty="0" err="1">
                <a:solidFill>
                  <a:srgbClr val="000000"/>
                </a:solidFill>
                <a:latin typeface="B Nazanin Bold"/>
                <a:cs typeface="B Nazanin" panose="00000400000000000000" pitchFamily="2" charset="-78"/>
              </a:rPr>
              <a:t>اي</a:t>
            </a:r>
            <a:r>
              <a:rPr lang="fa-IR" sz="2000" i="0" u="none" strike="noStrike" baseline="0" dirty="0">
                <a:solidFill>
                  <a:srgbClr val="000000"/>
                </a:solidFill>
                <a:latin typeface="B Nazanin Bold"/>
                <a:cs typeface="B Nazanin" panose="00000400000000000000" pitchFamily="2" charset="-78"/>
              </a:rPr>
              <a:t> در برخورد مجدد با آنتی ژن بی درنگ فعال و تکثیر می </a:t>
            </a:r>
            <a:r>
              <a:rPr lang="fa-IR" sz="2000" dirty="0">
                <a:solidFill>
                  <a:srgbClr val="000000"/>
                </a:solidFill>
                <a:latin typeface="B Nazanin Bold"/>
                <a:cs typeface="B Nazanin" panose="00000400000000000000" pitchFamily="2" charset="-78"/>
              </a:rPr>
              <a:t>شوند و سلول</a:t>
            </a:r>
            <a:r>
              <a:rPr lang="en-US" sz="2000" dirty="0">
                <a:solidFill>
                  <a:srgbClr val="000000"/>
                </a:solidFill>
                <a:latin typeface="Times New Roman Bold" panose="02020803070505020304" pitchFamily="18" charset="0"/>
                <a:cs typeface="B Nazanin" panose="00000400000000000000" pitchFamily="2" charset="-78"/>
              </a:rPr>
              <a:t>T</a:t>
            </a:r>
            <a:r>
              <a:rPr lang="fa-IR" sz="2000" dirty="0">
                <a:solidFill>
                  <a:srgbClr val="000000"/>
                </a:solidFill>
                <a:latin typeface="B Nazanin Bold"/>
                <a:cs typeface="B Nazanin" panose="00000400000000000000" pitchFamily="2" charset="-78"/>
              </a:rPr>
              <a:t> خاطره </a:t>
            </a:r>
            <a:r>
              <a:rPr lang="fa-IR" sz="2000" dirty="0" err="1">
                <a:solidFill>
                  <a:srgbClr val="000000"/>
                </a:solidFill>
                <a:latin typeface="B Nazanin Bold"/>
                <a:cs typeface="B Nazanin" panose="00000400000000000000" pitchFamily="2" charset="-78"/>
              </a:rPr>
              <a:t>اي</a:t>
            </a:r>
            <a:r>
              <a:rPr lang="fa-IR" sz="2000" dirty="0">
                <a:solidFill>
                  <a:srgbClr val="000000"/>
                </a:solidFill>
                <a:latin typeface="B Nazanin Bold"/>
                <a:cs typeface="B Nazanin" panose="00000400000000000000" pitchFamily="2" charset="-78"/>
              </a:rPr>
              <a:t>(</a:t>
            </a:r>
            <a:r>
              <a:rPr lang="fa-IR" sz="2000" dirty="0" err="1">
                <a:solidFill>
                  <a:srgbClr val="000000"/>
                </a:solidFill>
                <a:latin typeface="B Nazanin Bold"/>
                <a:cs typeface="B Nazanin" panose="00000400000000000000" pitchFamily="2" charset="-78"/>
              </a:rPr>
              <a:t>براي</a:t>
            </a:r>
            <a:r>
              <a:rPr lang="fa-IR" sz="2000" dirty="0">
                <a:solidFill>
                  <a:srgbClr val="000000"/>
                </a:solidFill>
                <a:latin typeface="B Nazanin Bold"/>
                <a:cs typeface="B Nazanin" panose="00000400000000000000" pitchFamily="2" charset="-78"/>
              </a:rPr>
              <a:t> آینده) و سلول </a:t>
            </a:r>
            <a:r>
              <a:rPr lang="en-US" sz="2000" dirty="0">
                <a:solidFill>
                  <a:srgbClr val="000000"/>
                </a:solidFill>
                <a:latin typeface="Times New Roman Bold" panose="02020803070505020304" pitchFamily="18" charset="0"/>
                <a:cs typeface="B Nazanin" panose="00000400000000000000" pitchFamily="2" charset="-78"/>
              </a:rPr>
              <a:t>T</a:t>
            </a:r>
            <a:r>
              <a:rPr lang="fa-IR" sz="2000" dirty="0">
                <a:solidFill>
                  <a:srgbClr val="000000"/>
                </a:solidFill>
                <a:latin typeface="B Nazanin Bold"/>
                <a:cs typeface="B Nazanin" panose="00000400000000000000" pitchFamily="2" charset="-78"/>
              </a:rPr>
              <a:t> </a:t>
            </a:r>
            <a:r>
              <a:rPr lang="fa-IR" sz="2000" dirty="0" err="1">
                <a:solidFill>
                  <a:srgbClr val="000000"/>
                </a:solidFill>
                <a:latin typeface="B Nazanin Bold"/>
                <a:cs typeface="B Nazanin" panose="00000400000000000000" pitchFamily="2" charset="-78"/>
              </a:rPr>
              <a:t>افکتور</a:t>
            </a:r>
            <a:r>
              <a:rPr lang="fa-IR" sz="2000" i="0" u="none" strike="noStrike" baseline="0" dirty="0">
                <a:solidFill>
                  <a:srgbClr val="000000"/>
                </a:solidFill>
                <a:latin typeface="B Nazanin Bold"/>
                <a:cs typeface="B Nazanin" panose="00000400000000000000" pitchFamily="2" charset="-78"/>
              </a:rPr>
              <a:t>(حذف آنتی ژن) را میسازند.</a:t>
            </a:r>
            <a:endParaRPr lang="en-US" sz="2800" dirty="0">
              <a:cs typeface="B Nazanin" panose="00000400000000000000" pitchFamily="2" charset="-78"/>
            </a:endParaRPr>
          </a:p>
        </p:txBody>
      </p:sp>
    </p:spTree>
    <p:extLst>
      <p:ext uri="{BB962C8B-B14F-4D97-AF65-F5344CB8AC3E}">
        <p14:creationId xmlns:p14="http://schemas.microsoft.com/office/powerpoint/2010/main" val="1613641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B84F94-FB51-95F6-E60A-869FF406F72F}"/>
              </a:ext>
            </a:extLst>
          </p:cNvPr>
          <p:cNvPicPr>
            <a:picLocks noChangeAspect="1"/>
          </p:cNvPicPr>
          <p:nvPr/>
        </p:nvPicPr>
        <p:blipFill>
          <a:blip r:embed="rId3"/>
          <a:stretch>
            <a:fillRect/>
          </a:stretch>
        </p:blipFill>
        <p:spPr>
          <a:xfrm>
            <a:off x="2228088" y="1274941"/>
            <a:ext cx="6915912" cy="4308117"/>
          </a:xfrm>
          <a:prstGeom prst="rect">
            <a:avLst/>
          </a:prstGeom>
        </p:spPr>
      </p:pic>
      <p:pic>
        <p:nvPicPr>
          <p:cNvPr id="6" name="Picture 4" descr="ax_nodes">
            <a:extLst>
              <a:ext uri="{FF2B5EF4-FFF2-40B4-BE49-F238E27FC236}">
                <a16:creationId xmlns:a16="http://schemas.microsoft.com/office/drawing/2014/main" id="{3079C18E-4817-5009-4851-66F6F857767A}"/>
              </a:ext>
            </a:extLst>
          </p:cNvPr>
          <p:cNvPicPr>
            <a:picLocks noChangeAspect="1" noChangeArrowheads="1"/>
          </p:cNvPicPr>
          <p:nvPr/>
        </p:nvPicPr>
        <p:blipFill>
          <a:blip r:embed="rId4"/>
          <a:srcRect/>
          <a:stretch>
            <a:fillRect/>
          </a:stretch>
        </p:blipFill>
        <p:spPr bwMode="auto">
          <a:xfrm>
            <a:off x="3127757" y="5433309"/>
            <a:ext cx="1309955" cy="1129542"/>
          </a:xfrm>
          <a:prstGeom prst="rect">
            <a:avLst/>
          </a:prstGeom>
          <a:noFill/>
          <a:ln w="9525">
            <a:noFill/>
            <a:miter lim="800000"/>
            <a:headEnd/>
            <a:tailEnd/>
          </a:ln>
          <a:effectLst/>
        </p:spPr>
      </p:pic>
      <p:pic>
        <p:nvPicPr>
          <p:cNvPr id="7" name="Picture 6" descr="neck_nodes">
            <a:extLst>
              <a:ext uri="{FF2B5EF4-FFF2-40B4-BE49-F238E27FC236}">
                <a16:creationId xmlns:a16="http://schemas.microsoft.com/office/drawing/2014/main" id="{CB960925-58A2-A5C9-51DF-F26290E4E6A2}"/>
              </a:ext>
            </a:extLst>
          </p:cNvPr>
          <p:cNvPicPr>
            <a:picLocks noChangeAspect="1" noChangeArrowheads="1"/>
          </p:cNvPicPr>
          <p:nvPr/>
        </p:nvPicPr>
        <p:blipFill>
          <a:blip r:embed="rId5"/>
          <a:srcRect/>
          <a:stretch>
            <a:fillRect/>
          </a:stretch>
        </p:blipFill>
        <p:spPr>
          <a:xfrm>
            <a:off x="5262297" y="5252287"/>
            <a:ext cx="2120063" cy="1515500"/>
          </a:xfrm>
          <a:prstGeom prst="rect">
            <a:avLst/>
          </a:prstGeom>
          <a:noFill/>
          <a:ln/>
        </p:spPr>
      </p:pic>
      <p:pic>
        <p:nvPicPr>
          <p:cNvPr id="8" name="Picture 4" descr="lymph_node">
            <a:extLst>
              <a:ext uri="{FF2B5EF4-FFF2-40B4-BE49-F238E27FC236}">
                <a16:creationId xmlns:a16="http://schemas.microsoft.com/office/drawing/2014/main" id="{5F0C3BF7-C998-B831-3844-6D35D475677F}"/>
              </a:ext>
            </a:extLst>
          </p:cNvPr>
          <p:cNvPicPr>
            <a:picLocks noChangeAspect="1" noChangeArrowheads="1"/>
          </p:cNvPicPr>
          <p:nvPr/>
        </p:nvPicPr>
        <p:blipFill>
          <a:blip r:embed="rId6"/>
          <a:srcRect/>
          <a:stretch>
            <a:fillRect/>
          </a:stretch>
        </p:blipFill>
        <p:spPr bwMode="auto">
          <a:xfrm>
            <a:off x="307833" y="3988304"/>
            <a:ext cx="1963688" cy="2527966"/>
          </a:xfrm>
          <a:prstGeom prst="rect">
            <a:avLst/>
          </a:prstGeom>
          <a:noFill/>
          <a:ln w="9525">
            <a:noFill/>
            <a:miter lim="800000"/>
            <a:headEnd/>
            <a:tailEnd/>
          </a:ln>
          <a:effectLst/>
        </p:spPr>
      </p:pic>
      <p:sp>
        <p:nvSpPr>
          <p:cNvPr id="9" name="Rectangle 2">
            <a:extLst>
              <a:ext uri="{FF2B5EF4-FFF2-40B4-BE49-F238E27FC236}">
                <a16:creationId xmlns:a16="http://schemas.microsoft.com/office/drawing/2014/main" id="{9CCB96F1-76EA-7302-9336-7DCFE8A0810C}"/>
              </a:ext>
            </a:extLst>
          </p:cNvPr>
          <p:cNvSpPr>
            <a:spLocks noGrp="1" noChangeArrowheads="1"/>
          </p:cNvSpPr>
          <p:nvPr>
            <p:ph type="title"/>
          </p:nvPr>
        </p:nvSpPr>
        <p:spPr>
          <a:xfrm>
            <a:off x="467544" y="980728"/>
            <a:ext cx="7772400" cy="787524"/>
          </a:xfrm>
        </p:spPr>
        <p:txBody>
          <a:bodyPr>
            <a:normAutofit/>
          </a:bodyPr>
          <a:lstStyle/>
          <a:p>
            <a:r>
              <a:rPr lang="en-US" sz="3600" b="1" dirty="0">
                <a:solidFill>
                  <a:srgbClr val="FF0000"/>
                </a:solidFill>
              </a:rPr>
              <a:t> Lymph Nodes</a:t>
            </a:r>
          </a:p>
        </p:txBody>
      </p:sp>
    </p:spTree>
    <p:extLst>
      <p:ext uri="{BB962C8B-B14F-4D97-AF65-F5344CB8AC3E}">
        <p14:creationId xmlns:p14="http://schemas.microsoft.com/office/powerpoint/2010/main" val="4132593382"/>
      </p:ext>
    </p:extLst>
  </p:cSld>
  <p:clrMapOvr>
    <a:masterClrMapping/>
  </p:clrMapOvr>
  <p:transition spd="med">
    <p:strips dir="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3C9D2B5-2D8E-62BB-9D48-AC66FB49C72B}"/>
              </a:ext>
            </a:extLst>
          </p:cNvPr>
          <p:cNvPicPr>
            <a:picLocks noChangeAspect="1"/>
          </p:cNvPicPr>
          <p:nvPr/>
        </p:nvPicPr>
        <p:blipFill>
          <a:blip r:embed="rId3"/>
          <a:stretch>
            <a:fillRect/>
          </a:stretch>
        </p:blipFill>
        <p:spPr>
          <a:xfrm>
            <a:off x="863895" y="1556792"/>
            <a:ext cx="7416210" cy="494309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E43C-EA63-AF4C-E940-BDC7C05D52E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4D66423-073A-F264-0691-1E320EEDF66B}"/>
              </a:ext>
            </a:extLst>
          </p:cNvPr>
          <p:cNvSpPr>
            <a:spLocks noGrp="1"/>
          </p:cNvSpPr>
          <p:nvPr>
            <p:ph type="body" sz="half" idx="1"/>
          </p:nvPr>
        </p:nvSpPr>
        <p:spPr/>
        <p:txBody>
          <a:bodyPr/>
          <a:lstStyle/>
          <a:p>
            <a:endParaRPr lang="en-US"/>
          </a:p>
        </p:txBody>
      </p:sp>
      <p:sp>
        <p:nvSpPr>
          <p:cNvPr id="4" name="Content Placeholder 3">
            <a:extLst>
              <a:ext uri="{FF2B5EF4-FFF2-40B4-BE49-F238E27FC236}">
                <a16:creationId xmlns:a16="http://schemas.microsoft.com/office/drawing/2014/main" id="{B64303C9-C258-C916-95A0-6D070E9AC394}"/>
              </a:ext>
            </a:extLst>
          </p:cNvPr>
          <p:cNvSpPr>
            <a:spLocks noGrp="1"/>
          </p:cNvSpPr>
          <p:nvPr>
            <p:ph sz="half" idx="2"/>
          </p:nvPr>
        </p:nvSpPr>
        <p:spPr/>
        <p:txBody>
          <a:bodyPr/>
          <a:lstStyle/>
          <a:p>
            <a:endParaRPr lang="en-US"/>
          </a:p>
        </p:txBody>
      </p:sp>
      <p:pic>
        <p:nvPicPr>
          <p:cNvPr id="6" name="Picture 5">
            <a:extLst>
              <a:ext uri="{FF2B5EF4-FFF2-40B4-BE49-F238E27FC236}">
                <a16:creationId xmlns:a16="http://schemas.microsoft.com/office/drawing/2014/main" id="{0A9F9068-4E9C-859D-2458-CBCAC4B17AE1}"/>
              </a:ext>
            </a:extLst>
          </p:cNvPr>
          <p:cNvPicPr>
            <a:picLocks noChangeAspect="1"/>
          </p:cNvPicPr>
          <p:nvPr/>
        </p:nvPicPr>
        <p:blipFill>
          <a:blip r:embed="rId2"/>
          <a:stretch>
            <a:fillRect/>
          </a:stretch>
        </p:blipFill>
        <p:spPr>
          <a:xfrm>
            <a:off x="1043608" y="1752600"/>
            <a:ext cx="6640315" cy="4515810"/>
          </a:xfrm>
          <a:prstGeom prst="rect">
            <a:avLst/>
          </a:prstGeom>
        </p:spPr>
      </p:pic>
    </p:spTree>
    <p:extLst>
      <p:ext uri="{BB962C8B-B14F-4D97-AF65-F5344CB8AC3E}">
        <p14:creationId xmlns:p14="http://schemas.microsoft.com/office/powerpoint/2010/main" val="1056472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F5865C-F3BC-EC1C-FE54-FB1E625F877A}"/>
              </a:ext>
            </a:extLst>
          </p:cNvPr>
          <p:cNvPicPr>
            <a:picLocks noChangeAspect="1"/>
          </p:cNvPicPr>
          <p:nvPr/>
        </p:nvPicPr>
        <p:blipFill>
          <a:blip r:embed="rId3"/>
          <a:stretch>
            <a:fillRect/>
          </a:stretch>
        </p:blipFill>
        <p:spPr>
          <a:xfrm>
            <a:off x="683569" y="1641579"/>
            <a:ext cx="7560840" cy="4288898"/>
          </a:xfrm>
          <a:prstGeom prst="rect">
            <a:avLst/>
          </a:prstGeom>
        </p:spPr>
      </p:pic>
      <p:sp>
        <p:nvSpPr>
          <p:cNvPr id="6" name="Rectangle 2">
            <a:extLst>
              <a:ext uri="{FF2B5EF4-FFF2-40B4-BE49-F238E27FC236}">
                <a16:creationId xmlns:a16="http://schemas.microsoft.com/office/drawing/2014/main" id="{EA548832-7F43-417E-154D-D4BA6CBC9FB4}"/>
              </a:ext>
            </a:extLst>
          </p:cNvPr>
          <p:cNvSpPr>
            <a:spLocks noGrp="1" noChangeArrowheads="1"/>
          </p:cNvSpPr>
          <p:nvPr>
            <p:ph type="title"/>
          </p:nvPr>
        </p:nvSpPr>
        <p:spPr>
          <a:xfrm>
            <a:off x="618458" y="922961"/>
            <a:ext cx="2088232" cy="854968"/>
          </a:xfrm>
        </p:spPr>
        <p:txBody>
          <a:bodyPr>
            <a:normAutofit/>
          </a:bodyPr>
          <a:lstStyle/>
          <a:p>
            <a:r>
              <a:rPr lang="en-US" sz="3600" b="1" dirty="0">
                <a:solidFill>
                  <a:srgbClr val="FF0000"/>
                </a:solidFill>
                <a:cs typeface="+mn-cs"/>
              </a:rPr>
              <a:t>Spleen</a:t>
            </a:r>
            <a:r>
              <a:rPr lang="fa-IR" sz="3600" b="1" dirty="0">
                <a:solidFill>
                  <a:srgbClr val="FF0000"/>
                </a:solidFill>
                <a:cs typeface="+mn-cs"/>
              </a:rPr>
              <a:t>  </a:t>
            </a:r>
            <a:endParaRPr lang="en-US" sz="3600" b="1" dirty="0">
              <a:solidFill>
                <a:srgbClr val="FF0000"/>
              </a:solidFill>
              <a:cs typeface="+mn-cs"/>
            </a:endParaRPr>
          </a:p>
        </p:txBody>
      </p:sp>
      <p:graphicFrame>
        <p:nvGraphicFramePr>
          <p:cNvPr id="7" name="Object 2">
            <a:extLst>
              <a:ext uri="{FF2B5EF4-FFF2-40B4-BE49-F238E27FC236}">
                <a16:creationId xmlns:a16="http://schemas.microsoft.com/office/drawing/2014/main" id="{AA89A08E-730F-47EA-9004-52411939D93F}"/>
              </a:ext>
            </a:extLst>
          </p:cNvPr>
          <p:cNvGraphicFramePr>
            <a:graphicFrameLocks noChangeAspect="1"/>
          </p:cNvGraphicFramePr>
          <p:nvPr>
            <p:extLst>
              <p:ext uri="{D42A27DB-BD31-4B8C-83A1-F6EECF244321}">
                <p14:modId xmlns:p14="http://schemas.microsoft.com/office/powerpoint/2010/main" val="455634406"/>
              </p:ext>
            </p:extLst>
          </p:nvPr>
        </p:nvGraphicFramePr>
        <p:xfrm>
          <a:off x="1043608" y="3068960"/>
          <a:ext cx="2417358" cy="2520280"/>
        </p:xfrm>
        <a:graphic>
          <a:graphicData uri="http://schemas.openxmlformats.org/presentationml/2006/ole">
            <mc:AlternateContent xmlns:mc="http://schemas.openxmlformats.org/markup-compatibility/2006">
              <mc:Choice xmlns:v="urn:schemas-microsoft-com:vml" Requires="v">
                <p:oleObj name="Bitmap Image" r:id="rId4" imgW="3657143" imgH="2771429" progId="PBrush">
                  <p:embed/>
                </p:oleObj>
              </mc:Choice>
              <mc:Fallback>
                <p:oleObj name="Bitmap Image" r:id="rId4" imgW="3657143" imgH="2771429" progId="PBrush">
                  <p:embed/>
                  <p:pic>
                    <p:nvPicPr>
                      <p:cNvPr id="7" name="Object 2">
                        <a:extLst>
                          <a:ext uri="{FF2B5EF4-FFF2-40B4-BE49-F238E27FC236}">
                            <a16:creationId xmlns:a16="http://schemas.microsoft.com/office/drawing/2014/main" id="{AA89A08E-730F-47EA-9004-52411939D9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3068960"/>
                        <a:ext cx="2417358" cy="2520280"/>
                      </a:xfrm>
                      <a:prstGeom prst="rect">
                        <a:avLst/>
                      </a:prstGeom>
                      <a:noFill/>
                      <a:ln>
                        <a:noFill/>
                      </a:ln>
                      <a:effectLst/>
                    </p:spPr>
                  </p:pic>
                </p:oleObj>
              </mc:Fallback>
            </mc:AlternateContent>
          </a:graphicData>
        </a:graphic>
      </p:graphicFrame>
      <p:pic>
        <p:nvPicPr>
          <p:cNvPr id="8" name="Picture 7">
            <a:extLst>
              <a:ext uri="{FF2B5EF4-FFF2-40B4-BE49-F238E27FC236}">
                <a16:creationId xmlns:a16="http://schemas.microsoft.com/office/drawing/2014/main" id="{6A97F900-5F4A-3BDA-9AEA-5B25DDA2F404}"/>
              </a:ext>
            </a:extLst>
          </p:cNvPr>
          <p:cNvPicPr>
            <a:picLocks noChangeAspect="1" noChangeArrowheads="1"/>
          </p:cNvPicPr>
          <p:nvPr/>
        </p:nvPicPr>
        <p:blipFill>
          <a:blip r:embed="rId6"/>
          <a:srcRect r="20449" b="43318"/>
          <a:stretch>
            <a:fillRect/>
          </a:stretch>
        </p:blipFill>
        <p:spPr bwMode="auto">
          <a:xfrm>
            <a:off x="3577588" y="5117365"/>
            <a:ext cx="4001760" cy="1743011"/>
          </a:xfrm>
          <a:prstGeom prst="rect">
            <a:avLst/>
          </a:prstGeom>
          <a:noFill/>
          <a:ln w="9525">
            <a:noFill/>
            <a:miter lim="800000"/>
            <a:headEnd/>
            <a:tailEnd/>
          </a:ln>
        </p:spPr>
      </p:pic>
      <p:sp>
        <p:nvSpPr>
          <p:cNvPr id="9" name="TextBox 8">
            <a:extLst>
              <a:ext uri="{FF2B5EF4-FFF2-40B4-BE49-F238E27FC236}">
                <a16:creationId xmlns:a16="http://schemas.microsoft.com/office/drawing/2014/main" id="{8F247049-A5F9-9F73-46E5-2A64F9F58DD6}"/>
              </a:ext>
            </a:extLst>
          </p:cNvPr>
          <p:cNvSpPr txBox="1"/>
          <p:nvPr/>
        </p:nvSpPr>
        <p:spPr>
          <a:xfrm>
            <a:off x="4932040" y="1178468"/>
            <a:ext cx="2808312" cy="52322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1" i="0" u="none" strike="noStrike" kern="1200" cap="none" spc="0" normalizeH="0" baseline="0" noProof="0" dirty="0">
                <a:ln>
                  <a:noFill/>
                </a:ln>
                <a:solidFill>
                  <a:prstClr val="black"/>
                </a:solidFill>
                <a:effectLst/>
                <a:uLnTx/>
                <a:uFillTx/>
                <a:latin typeface="Perpetua"/>
                <a:ea typeface="+mn-ea"/>
                <a:cs typeface="B Nazanin" panose="00000400000000000000" pitchFamily="2" charset="-78"/>
              </a:rPr>
              <a:t>طحال</a:t>
            </a:r>
            <a:endParaRPr kumimoji="0" lang="en-US" sz="2800" b="1" i="0" u="none" strike="noStrike" kern="1200" cap="none" spc="0" normalizeH="0" baseline="0" noProof="0" dirty="0">
              <a:ln>
                <a:noFill/>
              </a:ln>
              <a:solidFill>
                <a:prstClr val="black"/>
              </a:solidFill>
              <a:effectLst/>
              <a:uLnTx/>
              <a:uFillTx/>
              <a:latin typeface="Perpetua"/>
              <a:ea typeface="+mn-ea"/>
              <a:cs typeface="B Nazanin" panose="00000400000000000000" pitchFamily="2" charset="-78"/>
            </a:endParaRPr>
          </a:p>
        </p:txBody>
      </p:sp>
    </p:spTree>
    <p:extLst>
      <p:ext uri="{BB962C8B-B14F-4D97-AF65-F5344CB8AC3E}">
        <p14:creationId xmlns:p14="http://schemas.microsoft.com/office/powerpoint/2010/main" val="3556920730"/>
      </p:ext>
    </p:extLst>
  </p:cSld>
  <p:clrMapOvr>
    <a:masterClrMapping/>
  </p:clrMapOvr>
  <p:transition spd="med">
    <p:strips dir="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B228E-2139-0F81-2D4E-1CF149F3C8C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1DF3CEF-D50B-2BB5-9BD2-EDA8A761C055}"/>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49E2B3A5-2341-5DD8-66DB-21D880332A2A}"/>
              </a:ext>
            </a:extLst>
          </p:cNvPr>
          <p:cNvPicPr>
            <a:picLocks noChangeAspect="1"/>
          </p:cNvPicPr>
          <p:nvPr/>
        </p:nvPicPr>
        <p:blipFill>
          <a:blip r:embed="rId3"/>
          <a:stretch>
            <a:fillRect/>
          </a:stretch>
        </p:blipFill>
        <p:spPr>
          <a:xfrm>
            <a:off x="1297005" y="1711742"/>
            <a:ext cx="7007189" cy="4338220"/>
          </a:xfrm>
          <a:prstGeom prst="rect">
            <a:avLst/>
          </a:prstGeom>
        </p:spPr>
      </p:pic>
    </p:spTree>
    <p:extLst>
      <p:ext uri="{BB962C8B-B14F-4D97-AF65-F5344CB8AC3E}">
        <p14:creationId xmlns:p14="http://schemas.microsoft.com/office/powerpoint/2010/main" val="1380026002"/>
      </p:ext>
    </p:extLst>
  </p:cSld>
  <p:clrMapOvr>
    <a:masterClrMapping/>
  </p:clrMapOvr>
  <p:transition spd="med">
    <p:strips dir="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11" name="Text Box 135"/>
          <p:cNvSpPr txBox="1">
            <a:spLocks noChangeArrowheads="1"/>
          </p:cNvSpPr>
          <p:nvPr/>
        </p:nvSpPr>
        <p:spPr bwMode="auto">
          <a:xfrm>
            <a:off x="1989107" y="711128"/>
            <a:ext cx="1136650" cy="457200"/>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2400" b="0" i="0" u="none" strike="noStrike" kern="1200" cap="none" spc="0" normalizeH="0" baseline="0" noProof="0" dirty="0">
                <a:ln>
                  <a:noFill/>
                </a:ln>
                <a:solidFill>
                  <a:srgbClr val="FF0000"/>
                </a:solidFill>
                <a:effectLst/>
                <a:uLnTx/>
                <a:uFillTx/>
                <a:latin typeface="Comic Sans MS" pitchFamily="66" charset="0"/>
                <a:ea typeface="宋体" charset="-122"/>
                <a:cs typeface="+mn-cs"/>
              </a:rPr>
              <a:t>Spleen</a:t>
            </a:r>
          </a:p>
        </p:txBody>
      </p:sp>
      <p:grpSp>
        <p:nvGrpSpPr>
          <p:cNvPr id="2" name="Group 165"/>
          <p:cNvGrpSpPr>
            <a:grpSpLocks/>
          </p:cNvGrpSpPr>
          <p:nvPr/>
        </p:nvGrpSpPr>
        <p:grpSpPr bwMode="auto">
          <a:xfrm>
            <a:off x="230157" y="1354119"/>
            <a:ext cx="7162800" cy="5029200"/>
            <a:chOff x="202" y="816"/>
            <a:chExt cx="4512" cy="3168"/>
          </a:xfrm>
        </p:grpSpPr>
        <p:sp>
          <p:nvSpPr>
            <p:cNvPr id="50258" name="Rectangle 82"/>
            <p:cNvSpPr>
              <a:spLocks noChangeArrowheads="1"/>
            </p:cNvSpPr>
            <p:nvPr/>
          </p:nvSpPr>
          <p:spPr bwMode="auto">
            <a:xfrm>
              <a:off x="202" y="816"/>
              <a:ext cx="4512" cy="3168"/>
            </a:xfrm>
            <a:prstGeom prst="rect">
              <a:avLst/>
            </a:prstGeom>
            <a:solidFill>
              <a:srgbClr val="FF0000"/>
            </a:solidFill>
            <a:ln w="9525">
              <a:solidFill>
                <a:schemeClr val="tx1"/>
              </a:solidFill>
              <a:miter lim="800000"/>
              <a:headEnd/>
              <a:tailEnd/>
            </a:ln>
            <a:effectLst/>
          </p:spPr>
          <p:txBody>
            <a:bodyPr wrap="none"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mic Sans MS" pitchFamily="66" charset="0"/>
                <a:ea typeface="+mn-ea"/>
                <a:cs typeface="+mn-cs"/>
              </a:endParaRPr>
            </a:p>
          </p:txBody>
        </p:sp>
        <p:sp>
          <p:nvSpPr>
            <p:cNvPr id="50178" name="Oval 2"/>
            <p:cNvSpPr>
              <a:spLocks noChangeArrowheads="1"/>
            </p:cNvSpPr>
            <p:nvPr/>
          </p:nvSpPr>
          <p:spPr bwMode="auto">
            <a:xfrm>
              <a:off x="2314" y="2544"/>
              <a:ext cx="192" cy="144"/>
            </a:xfrm>
            <a:prstGeom prst="ellipse">
              <a:avLst/>
            </a:prstGeom>
            <a:solidFill>
              <a:srgbClr val="FF0000"/>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79" name="Freeform 3"/>
            <p:cNvSpPr>
              <a:spLocks/>
            </p:cNvSpPr>
            <p:nvPr/>
          </p:nvSpPr>
          <p:spPr bwMode="auto">
            <a:xfrm>
              <a:off x="490" y="976"/>
              <a:ext cx="4145" cy="2896"/>
            </a:xfrm>
            <a:custGeom>
              <a:avLst/>
              <a:gdLst/>
              <a:ahLst/>
              <a:cxnLst>
                <a:cxn ang="0">
                  <a:pos x="408" y="1400"/>
                </a:cxn>
                <a:cxn ang="0">
                  <a:pos x="416" y="904"/>
                </a:cxn>
                <a:cxn ang="0">
                  <a:pos x="304" y="768"/>
                </a:cxn>
                <a:cxn ang="0">
                  <a:pos x="408" y="472"/>
                </a:cxn>
                <a:cxn ang="0">
                  <a:pos x="464" y="256"/>
                </a:cxn>
                <a:cxn ang="0">
                  <a:pos x="704" y="72"/>
                </a:cxn>
                <a:cxn ang="0">
                  <a:pos x="888" y="8"/>
                </a:cxn>
                <a:cxn ang="0">
                  <a:pos x="1112" y="8"/>
                </a:cxn>
                <a:cxn ang="0">
                  <a:pos x="1600" y="256"/>
                </a:cxn>
                <a:cxn ang="0">
                  <a:pos x="1800" y="440"/>
                </a:cxn>
                <a:cxn ang="0">
                  <a:pos x="1864" y="496"/>
                </a:cxn>
                <a:cxn ang="0">
                  <a:pos x="1976" y="616"/>
                </a:cxn>
                <a:cxn ang="0">
                  <a:pos x="2392" y="752"/>
                </a:cxn>
                <a:cxn ang="0">
                  <a:pos x="2672" y="488"/>
                </a:cxn>
                <a:cxn ang="0">
                  <a:pos x="3192" y="184"/>
                </a:cxn>
                <a:cxn ang="0">
                  <a:pos x="3376" y="224"/>
                </a:cxn>
                <a:cxn ang="0">
                  <a:pos x="3552" y="360"/>
                </a:cxn>
                <a:cxn ang="0">
                  <a:pos x="3760" y="424"/>
                </a:cxn>
                <a:cxn ang="0">
                  <a:pos x="3912" y="640"/>
                </a:cxn>
                <a:cxn ang="0">
                  <a:pos x="3960" y="904"/>
                </a:cxn>
                <a:cxn ang="0">
                  <a:pos x="4048" y="1024"/>
                </a:cxn>
                <a:cxn ang="0">
                  <a:pos x="4056" y="1368"/>
                </a:cxn>
                <a:cxn ang="0">
                  <a:pos x="4128" y="1664"/>
                </a:cxn>
                <a:cxn ang="0">
                  <a:pos x="4088" y="1968"/>
                </a:cxn>
                <a:cxn ang="0">
                  <a:pos x="3960" y="2328"/>
                </a:cxn>
                <a:cxn ang="0">
                  <a:pos x="3704" y="2400"/>
                </a:cxn>
                <a:cxn ang="0">
                  <a:pos x="3632" y="2424"/>
                </a:cxn>
                <a:cxn ang="0">
                  <a:pos x="2936" y="2800"/>
                </a:cxn>
                <a:cxn ang="0">
                  <a:pos x="2640" y="2880"/>
                </a:cxn>
                <a:cxn ang="0">
                  <a:pos x="2296" y="2824"/>
                </a:cxn>
                <a:cxn ang="0">
                  <a:pos x="1912" y="2688"/>
                </a:cxn>
                <a:cxn ang="0">
                  <a:pos x="1704" y="2616"/>
                </a:cxn>
                <a:cxn ang="0">
                  <a:pos x="1168" y="2672"/>
                </a:cxn>
                <a:cxn ang="0">
                  <a:pos x="1088" y="2760"/>
                </a:cxn>
                <a:cxn ang="0">
                  <a:pos x="680" y="2848"/>
                </a:cxn>
                <a:cxn ang="0">
                  <a:pos x="304" y="2872"/>
                </a:cxn>
                <a:cxn ang="0">
                  <a:pos x="208" y="2304"/>
                </a:cxn>
                <a:cxn ang="0">
                  <a:pos x="8" y="2032"/>
                </a:cxn>
                <a:cxn ang="0">
                  <a:pos x="8" y="1936"/>
                </a:cxn>
                <a:cxn ang="0">
                  <a:pos x="264" y="1680"/>
                </a:cxn>
                <a:cxn ang="0">
                  <a:pos x="456" y="1584"/>
                </a:cxn>
              </a:cxnLst>
              <a:rect l="0" t="0" r="r" b="b"/>
              <a:pathLst>
                <a:path w="4145" h="2896">
                  <a:moveTo>
                    <a:pt x="456" y="1584"/>
                  </a:moveTo>
                  <a:cubicBezTo>
                    <a:pt x="427" y="1525"/>
                    <a:pt x="421" y="1464"/>
                    <a:pt x="408" y="1400"/>
                  </a:cubicBezTo>
                  <a:cubicBezTo>
                    <a:pt x="412" y="1279"/>
                    <a:pt x="400" y="1144"/>
                    <a:pt x="456" y="1032"/>
                  </a:cubicBezTo>
                  <a:cubicBezTo>
                    <a:pt x="470" y="962"/>
                    <a:pt x="465" y="948"/>
                    <a:pt x="416" y="904"/>
                  </a:cubicBezTo>
                  <a:cubicBezTo>
                    <a:pt x="351" y="846"/>
                    <a:pt x="393" y="864"/>
                    <a:pt x="344" y="848"/>
                  </a:cubicBezTo>
                  <a:cubicBezTo>
                    <a:pt x="327" y="822"/>
                    <a:pt x="314" y="797"/>
                    <a:pt x="304" y="768"/>
                  </a:cubicBezTo>
                  <a:cubicBezTo>
                    <a:pt x="321" y="684"/>
                    <a:pt x="393" y="678"/>
                    <a:pt x="432" y="600"/>
                  </a:cubicBezTo>
                  <a:cubicBezTo>
                    <a:pt x="423" y="557"/>
                    <a:pt x="417" y="515"/>
                    <a:pt x="408" y="472"/>
                  </a:cubicBezTo>
                  <a:cubicBezTo>
                    <a:pt x="411" y="421"/>
                    <a:pt x="408" y="370"/>
                    <a:pt x="416" y="320"/>
                  </a:cubicBezTo>
                  <a:cubicBezTo>
                    <a:pt x="422" y="285"/>
                    <a:pt x="446" y="281"/>
                    <a:pt x="464" y="256"/>
                  </a:cubicBezTo>
                  <a:cubicBezTo>
                    <a:pt x="524" y="172"/>
                    <a:pt x="502" y="187"/>
                    <a:pt x="584" y="160"/>
                  </a:cubicBezTo>
                  <a:cubicBezTo>
                    <a:pt x="620" y="124"/>
                    <a:pt x="655" y="88"/>
                    <a:pt x="704" y="72"/>
                  </a:cubicBezTo>
                  <a:cubicBezTo>
                    <a:pt x="736" y="48"/>
                    <a:pt x="769" y="34"/>
                    <a:pt x="808" y="24"/>
                  </a:cubicBezTo>
                  <a:cubicBezTo>
                    <a:pt x="834" y="17"/>
                    <a:pt x="861" y="13"/>
                    <a:pt x="888" y="8"/>
                  </a:cubicBezTo>
                  <a:cubicBezTo>
                    <a:pt x="901" y="5"/>
                    <a:pt x="928" y="0"/>
                    <a:pt x="928" y="0"/>
                  </a:cubicBezTo>
                  <a:cubicBezTo>
                    <a:pt x="989" y="3"/>
                    <a:pt x="1051" y="2"/>
                    <a:pt x="1112" y="8"/>
                  </a:cubicBezTo>
                  <a:cubicBezTo>
                    <a:pt x="1246" y="22"/>
                    <a:pt x="1334" y="155"/>
                    <a:pt x="1440" y="216"/>
                  </a:cubicBezTo>
                  <a:cubicBezTo>
                    <a:pt x="1485" y="242"/>
                    <a:pt x="1549" y="243"/>
                    <a:pt x="1600" y="256"/>
                  </a:cubicBezTo>
                  <a:cubicBezTo>
                    <a:pt x="1628" y="263"/>
                    <a:pt x="1653" y="279"/>
                    <a:pt x="1680" y="288"/>
                  </a:cubicBezTo>
                  <a:cubicBezTo>
                    <a:pt x="1697" y="356"/>
                    <a:pt x="1753" y="393"/>
                    <a:pt x="1800" y="440"/>
                  </a:cubicBezTo>
                  <a:cubicBezTo>
                    <a:pt x="1812" y="452"/>
                    <a:pt x="1819" y="469"/>
                    <a:pt x="1832" y="480"/>
                  </a:cubicBezTo>
                  <a:cubicBezTo>
                    <a:pt x="1841" y="488"/>
                    <a:pt x="1854" y="489"/>
                    <a:pt x="1864" y="496"/>
                  </a:cubicBezTo>
                  <a:cubicBezTo>
                    <a:pt x="1888" y="513"/>
                    <a:pt x="1905" y="545"/>
                    <a:pt x="1920" y="568"/>
                  </a:cubicBezTo>
                  <a:cubicBezTo>
                    <a:pt x="1931" y="585"/>
                    <a:pt x="1961" y="605"/>
                    <a:pt x="1976" y="616"/>
                  </a:cubicBezTo>
                  <a:cubicBezTo>
                    <a:pt x="1993" y="684"/>
                    <a:pt x="2031" y="760"/>
                    <a:pt x="2096" y="792"/>
                  </a:cubicBezTo>
                  <a:cubicBezTo>
                    <a:pt x="2215" y="787"/>
                    <a:pt x="2287" y="787"/>
                    <a:pt x="2392" y="752"/>
                  </a:cubicBezTo>
                  <a:cubicBezTo>
                    <a:pt x="2466" y="678"/>
                    <a:pt x="2534" y="621"/>
                    <a:pt x="2616" y="552"/>
                  </a:cubicBezTo>
                  <a:cubicBezTo>
                    <a:pt x="2638" y="534"/>
                    <a:pt x="2652" y="508"/>
                    <a:pt x="2672" y="488"/>
                  </a:cubicBezTo>
                  <a:cubicBezTo>
                    <a:pt x="2716" y="444"/>
                    <a:pt x="2763" y="403"/>
                    <a:pt x="2808" y="360"/>
                  </a:cubicBezTo>
                  <a:cubicBezTo>
                    <a:pt x="2911" y="263"/>
                    <a:pt x="3055" y="204"/>
                    <a:pt x="3192" y="184"/>
                  </a:cubicBezTo>
                  <a:cubicBezTo>
                    <a:pt x="3237" y="190"/>
                    <a:pt x="3284" y="195"/>
                    <a:pt x="3328" y="208"/>
                  </a:cubicBezTo>
                  <a:cubicBezTo>
                    <a:pt x="3344" y="213"/>
                    <a:pt x="3376" y="224"/>
                    <a:pt x="3376" y="224"/>
                  </a:cubicBezTo>
                  <a:cubicBezTo>
                    <a:pt x="3410" y="258"/>
                    <a:pt x="3441" y="270"/>
                    <a:pt x="3480" y="296"/>
                  </a:cubicBezTo>
                  <a:cubicBezTo>
                    <a:pt x="3503" y="311"/>
                    <a:pt x="3525" y="353"/>
                    <a:pt x="3552" y="360"/>
                  </a:cubicBezTo>
                  <a:cubicBezTo>
                    <a:pt x="3575" y="366"/>
                    <a:pt x="3600" y="365"/>
                    <a:pt x="3624" y="368"/>
                  </a:cubicBezTo>
                  <a:cubicBezTo>
                    <a:pt x="3670" y="383"/>
                    <a:pt x="3713" y="408"/>
                    <a:pt x="3760" y="424"/>
                  </a:cubicBezTo>
                  <a:cubicBezTo>
                    <a:pt x="3791" y="447"/>
                    <a:pt x="3809" y="475"/>
                    <a:pt x="3840" y="496"/>
                  </a:cubicBezTo>
                  <a:cubicBezTo>
                    <a:pt x="3860" y="555"/>
                    <a:pt x="3868" y="596"/>
                    <a:pt x="3912" y="640"/>
                  </a:cubicBezTo>
                  <a:cubicBezTo>
                    <a:pt x="3926" y="695"/>
                    <a:pt x="3976" y="744"/>
                    <a:pt x="4008" y="792"/>
                  </a:cubicBezTo>
                  <a:cubicBezTo>
                    <a:pt x="4000" y="846"/>
                    <a:pt x="3997" y="867"/>
                    <a:pt x="3960" y="904"/>
                  </a:cubicBezTo>
                  <a:cubicBezTo>
                    <a:pt x="3975" y="949"/>
                    <a:pt x="3958" y="909"/>
                    <a:pt x="4000" y="960"/>
                  </a:cubicBezTo>
                  <a:cubicBezTo>
                    <a:pt x="4017" y="980"/>
                    <a:pt x="4048" y="1024"/>
                    <a:pt x="4048" y="1024"/>
                  </a:cubicBezTo>
                  <a:cubicBezTo>
                    <a:pt x="4055" y="1102"/>
                    <a:pt x="4093" y="1219"/>
                    <a:pt x="4032" y="1280"/>
                  </a:cubicBezTo>
                  <a:cubicBezTo>
                    <a:pt x="4019" y="1320"/>
                    <a:pt x="4031" y="1335"/>
                    <a:pt x="4056" y="1368"/>
                  </a:cubicBezTo>
                  <a:cubicBezTo>
                    <a:pt x="4069" y="1419"/>
                    <a:pt x="4087" y="1470"/>
                    <a:pt x="4104" y="1520"/>
                  </a:cubicBezTo>
                  <a:cubicBezTo>
                    <a:pt x="4111" y="1568"/>
                    <a:pt x="4118" y="1616"/>
                    <a:pt x="4128" y="1664"/>
                  </a:cubicBezTo>
                  <a:cubicBezTo>
                    <a:pt x="4135" y="1765"/>
                    <a:pt x="4145" y="1791"/>
                    <a:pt x="4120" y="1888"/>
                  </a:cubicBezTo>
                  <a:cubicBezTo>
                    <a:pt x="4113" y="1916"/>
                    <a:pt x="4088" y="1968"/>
                    <a:pt x="4088" y="1968"/>
                  </a:cubicBezTo>
                  <a:cubicBezTo>
                    <a:pt x="4073" y="2059"/>
                    <a:pt x="4052" y="2154"/>
                    <a:pt x="4016" y="2240"/>
                  </a:cubicBezTo>
                  <a:cubicBezTo>
                    <a:pt x="4003" y="2270"/>
                    <a:pt x="3991" y="2312"/>
                    <a:pt x="3960" y="2328"/>
                  </a:cubicBezTo>
                  <a:cubicBezTo>
                    <a:pt x="3906" y="2355"/>
                    <a:pt x="3811" y="2376"/>
                    <a:pt x="3752" y="2392"/>
                  </a:cubicBezTo>
                  <a:cubicBezTo>
                    <a:pt x="3736" y="2396"/>
                    <a:pt x="3720" y="2396"/>
                    <a:pt x="3704" y="2400"/>
                  </a:cubicBezTo>
                  <a:cubicBezTo>
                    <a:pt x="3688" y="2404"/>
                    <a:pt x="3672" y="2411"/>
                    <a:pt x="3656" y="2416"/>
                  </a:cubicBezTo>
                  <a:cubicBezTo>
                    <a:pt x="3648" y="2419"/>
                    <a:pt x="3632" y="2424"/>
                    <a:pt x="3632" y="2424"/>
                  </a:cubicBezTo>
                  <a:cubicBezTo>
                    <a:pt x="3585" y="2471"/>
                    <a:pt x="3548" y="2536"/>
                    <a:pt x="3496" y="2576"/>
                  </a:cubicBezTo>
                  <a:cubicBezTo>
                    <a:pt x="3340" y="2696"/>
                    <a:pt x="3116" y="2738"/>
                    <a:pt x="2936" y="2800"/>
                  </a:cubicBezTo>
                  <a:cubicBezTo>
                    <a:pt x="2724" y="2873"/>
                    <a:pt x="2956" y="2797"/>
                    <a:pt x="2744" y="2848"/>
                  </a:cubicBezTo>
                  <a:cubicBezTo>
                    <a:pt x="2709" y="2856"/>
                    <a:pt x="2676" y="2873"/>
                    <a:pt x="2640" y="2880"/>
                  </a:cubicBezTo>
                  <a:cubicBezTo>
                    <a:pt x="2598" y="2889"/>
                    <a:pt x="2512" y="2896"/>
                    <a:pt x="2512" y="2896"/>
                  </a:cubicBezTo>
                  <a:cubicBezTo>
                    <a:pt x="2392" y="2883"/>
                    <a:pt x="2368" y="2896"/>
                    <a:pt x="2296" y="2824"/>
                  </a:cubicBezTo>
                  <a:cubicBezTo>
                    <a:pt x="2284" y="2787"/>
                    <a:pt x="2245" y="2787"/>
                    <a:pt x="2208" y="2776"/>
                  </a:cubicBezTo>
                  <a:cubicBezTo>
                    <a:pt x="2111" y="2747"/>
                    <a:pt x="2004" y="2728"/>
                    <a:pt x="1912" y="2688"/>
                  </a:cubicBezTo>
                  <a:cubicBezTo>
                    <a:pt x="1865" y="2668"/>
                    <a:pt x="1817" y="2647"/>
                    <a:pt x="1768" y="2632"/>
                  </a:cubicBezTo>
                  <a:cubicBezTo>
                    <a:pt x="1747" y="2626"/>
                    <a:pt x="1704" y="2616"/>
                    <a:pt x="1704" y="2616"/>
                  </a:cubicBezTo>
                  <a:cubicBezTo>
                    <a:pt x="1548" y="2655"/>
                    <a:pt x="1714" y="2616"/>
                    <a:pt x="1296" y="2632"/>
                  </a:cubicBezTo>
                  <a:cubicBezTo>
                    <a:pt x="1250" y="2634"/>
                    <a:pt x="1211" y="2658"/>
                    <a:pt x="1168" y="2672"/>
                  </a:cubicBezTo>
                  <a:cubicBezTo>
                    <a:pt x="1151" y="2689"/>
                    <a:pt x="1128" y="2701"/>
                    <a:pt x="1112" y="2720"/>
                  </a:cubicBezTo>
                  <a:cubicBezTo>
                    <a:pt x="1102" y="2732"/>
                    <a:pt x="1099" y="2749"/>
                    <a:pt x="1088" y="2760"/>
                  </a:cubicBezTo>
                  <a:cubicBezTo>
                    <a:pt x="1063" y="2785"/>
                    <a:pt x="1019" y="2776"/>
                    <a:pt x="984" y="2784"/>
                  </a:cubicBezTo>
                  <a:cubicBezTo>
                    <a:pt x="882" y="2807"/>
                    <a:pt x="784" y="2838"/>
                    <a:pt x="680" y="2848"/>
                  </a:cubicBezTo>
                  <a:cubicBezTo>
                    <a:pt x="604" y="2865"/>
                    <a:pt x="534" y="2873"/>
                    <a:pt x="456" y="2880"/>
                  </a:cubicBezTo>
                  <a:cubicBezTo>
                    <a:pt x="405" y="2877"/>
                    <a:pt x="354" y="2881"/>
                    <a:pt x="304" y="2872"/>
                  </a:cubicBezTo>
                  <a:cubicBezTo>
                    <a:pt x="251" y="2863"/>
                    <a:pt x="224" y="2759"/>
                    <a:pt x="200" y="2720"/>
                  </a:cubicBezTo>
                  <a:cubicBezTo>
                    <a:pt x="173" y="2583"/>
                    <a:pt x="163" y="2438"/>
                    <a:pt x="208" y="2304"/>
                  </a:cubicBezTo>
                  <a:cubicBezTo>
                    <a:pt x="140" y="2236"/>
                    <a:pt x="82" y="2157"/>
                    <a:pt x="24" y="2080"/>
                  </a:cubicBezTo>
                  <a:cubicBezTo>
                    <a:pt x="19" y="2064"/>
                    <a:pt x="13" y="2048"/>
                    <a:pt x="8" y="2032"/>
                  </a:cubicBezTo>
                  <a:cubicBezTo>
                    <a:pt x="5" y="2024"/>
                    <a:pt x="0" y="2008"/>
                    <a:pt x="0" y="2008"/>
                  </a:cubicBezTo>
                  <a:cubicBezTo>
                    <a:pt x="3" y="1984"/>
                    <a:pt x="2" y="1959"/>
                    <a:pt x="8" y="1936"/>
                  </a:cubicBezTo>
                  <a:cubicBezTo>
                    <a:pt x="17" y="1898"/>
                    <a:pt x="64" y="1853"/>
                    <a:pt x="88" y="1824"/>
                  </a:cubicBezTo>
                  <a:cubicBezTo>
                    <a:pt x="135" y="1770"/>
                    <a:pt x="198" y="1713"/>
                    <a:pt x="264" y="1680"/>
                  </a:cubicBezTo>
                  <a:cubicBezTo>
                    <a:pt x="318" y="1653"/>
                    <a:pt x="383" y="1640"/>
                    <a:pt x="440" y="1624"/>
                  </a:cubicBezTo>
                  <a:cubicBezTo>
                    <a:pt x="450" y="1594"/>
                    <a:pt x="444" y="1608"/>
                    <a:pt x="456" y="1584"/>
                  </a:cubicBezTo>
                  <a:close/>
                </a:path>
              </a:pathLst>
            </a:custGeom>
            <a:solidFill>
              <a:srgbClr val="FFFFCC"/>
            </a:solidFill>
            <a:ln w="76200" cmpd="sng">
              <a:solidFill>
                <a:srgbClr val="6666FF"/>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84" name="Oval 8"/>
            <p:cNvSpPr>
              <a:spLocks noChangeArrowheads="1"/>
            </p:cNvSpPr>
            <p:nvPr/>
          </p:nvSpPr>
          <p:spPr bwMode="auto">
            <a:xfrm>
              <a:off x="2266" y="235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85" name="Oval 9"/>
            <p:cNvSpPr>
              <a:spLocks noChangeArrowheads="1"/>
            </p:cNvSpPr>
            <p:nvPr/>
          </p:nvSpPr>
          <p:spPr bwMode="auto">
            <a:xfrm>
              <a:off x="2362"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86" name="Oval 10"/>
            <p:cNvSpPr>
              <a:spLocks noChangeArrowheads="1"/>
            </p:cNvSpPr>
            <p:nvPr/>
          </p:nvSpPr>
          <p:spPr bwMode="auto">
            <a:xfrm>
              <a:off x="2602" y="297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87" name="Oval 11"/>
            <p:cNvSpPr>
              <a:spLocks noChangeArrowheads="1"/>
            </p:cNvSpPr>
            <p:nvPr/>
          </p:nvSpPr>
          <p:spPr bwMode="auto">
            <a:xfrm>
              <a:off x="2458" y="235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88" name="Oval 12"/>
            <p:cNvSpPr>
              <a:spLocks noChangeArrowheads="1"/>
            </p:cNvSpPr>
            <p:nvPr/>
          </p:nvSpPr>
          <p:spPr bwMode="auto">
            <a:xfrm>
              <a:off x="2314" y="268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89" name="Oval 13"/>
            <p:cNvSpPr>
              <a:spLocks noChangeArrowheads="1"/>
            </p:cNvSpPr>
            <p:nvPr/>
          </p:nvSpPr>
          <p:spPr bwMode="auto">
            <a:xfrm>
              <a:off x="2554"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0" name="Oval 14"/>
            <p:cNvSpPr>
              <a:spLocks noChangeArrowheads="1"/>
            </p:cNvSpPr>
            <p:nvPr/>
          </p:nvSpPr>
          <p:spPr bwMode="auto">
            <a:xfrm>
              <a:off x="2458" y="273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1" name="Oval 15"/>
            <p:cNvSpPr>
              <a:spLocks noChangeArrowheads="1"/>
            </p:cNvSpPr>
            <p:nvPr/>
          </p:nvSpPr>
          <p:spPr bwMode="auto">
            <a:xfrm>
              <a:off x="2170" y="249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2" name="Oval 16"/>
            <p:cNvSpPr>
              <a:spLocks noChangeArrowheads="1"/>
            </p:cNvSpPr>
            <p:nvPr/>
          </p:nvSpPr>
          <p:spPr bwMode="auto">
            <a:xfrm>
              <a:off x="2170" y="264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3" name="Oval 17"/>
            <p:cNvSpPr>
              <a:spLocks noChangeArrowheads="1"/>
            </p:cNvSpPr>
            <p:nvPr/>
          </p:nvSpPr>
          <p:spPr bwMode="auto">
            <a:xfrm>
              <a:off x="2218" y="278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4" name="Oval 18"/>
            <p:cNvSpPr>
              <a:spLocks noChangeArrowheads="1"/>
            </p:cNvSpPr>
            <p:nvPr/>
          </p:nvSpPr>
          <p:spPr bwMode="auto">
            <a:xfrm>
              <a:off x="2362" y="283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5" name="Oval 19"/>
            <p:cNvSpPr>
              <a:spLocks noChangeArrowheads="1"/>
            </p:cNvSpPr>
            <p:nvPr/>
          </p:nvSpPr>
          <p:spPr bwMode="auto">
            <a:xfrm>
              <a:off x="2602" y="278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6" name="Oval 20"/>
            <p:cNvSpPr>
              <a:spLocks noChangeArrowheads="1"/>
            </p:cNvSpPr>
            <p:nvPr/>
          </p:nvSpPr>
          <p:spPr bwMode="auto">
            <a:xfrm>
              <a:off x="2362"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7" name="Oval 21"/>
            <p:cNvSpPr>
              <a:spLocks noChangeArrowheads="1"/>
            </p:cNvSpPr>
            <p:nvPr/>
          </p:nvSpPr>
          <p:spPr bwMode="auto">
            <a:xfrm>
              <a:off x="2554" y="259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8" name="Oval 22"/>
            <p:cNvSpPr>
              <a:spLocks noChangeArrowheads="1"/>
            </p:cNvSpPr>
            <p:nvPr/>
          </p:nvSpPr>
          <p:spPr bwMode="auto">
            <a:xfrm>
              <a:off x="2650" y="273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199" name="Oval 23"/>
            <p:cNvSpPr>
              <a:spLocks noChangeArrowheads="1"/>
            </p:cNvSpPr>
            <p:nvPr/>
          </p:nvSpPr>
          <p:spPr bwMode="auto">
            <a:xfrm>
              <a:off x="2554"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0" name="Oval 24"/>
            <p:cNvSpPr>
              <a:spLocks noChangeArrowheads="1"/>
            </p:cNvSpPr>
            <p:nvPr/>
          </p:nvSpPr>
          <p:spPr bwMode="auto">
            <a:xfrm>
              <a:off x="2410" y="278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1" name="Oval 25"/>
            <p:cNvSpPr>
              <a:spLocks noChangeArrowheads="1"/>
            </p:cNvSpPr>
            <p:nvPr/>
          </p:nvSpPr>
          <p:spPr bwMode="auto">
            <a:xfrm>
              <a:off x="2650" y="254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2" name="Oval 26"/>
            <p:cNvSpPr>
              <a:spLocks noChangeArrowheads="1"/>
            </p:cNvSpPr>
            <p:nvPr/>
          </p:nvSpPr>
          <p:spPr bwMode="auto">
            <a:xfrm>
              <a:off x="2554" y="283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3" name="Oval 27"/>
            <p:cNvSpPr>
              <a:spLocks noChangeArrowheads="1"/>
            </p:cNvSpPr>
            <p:nvPr/>
          </p:nvSpPr>
          <p:spPr bwMode="auto">
            <a:xfrm>
              <a:off x="2074" y="254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4" name="Oval 28"/>
            <p:cNvSpPr>
              <a:spLocks noChangeArrowheads="1"/>
            </p:cNvSpPr>
            <p:nvPr/>
          </p:nvSpPr>
          <p:spPr bwMode="auto">
            <a:xfrm>
              <a:off x="2266" y="273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5" name="Oval 29"/>
            <p:cNvSpPr>
              <a:spLocks noChangeArrowheads="1"/>
            </p:cNvSpPr>
            <p:nvPr/>
          </p:nvSpPr>
          <p:spPr bwMode="auto">
            <a:xfrm>
              <a:off x="2314" y="288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6" name="Oval 30"/>
            <p:cNvSpPr>
              <a:spLocks noChangeArrowheads="1"/>
            </p:cNvSpPr>
            <p:nvPr/>
          </p:nvSpPr>
          <p:spPr bwMode="auto">
            <a:xfrm>
              <a:off x="2458" y="292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7" name="Oval 31"/>
            <p:cNvSpPr>
              <a:spLocks noChangeArrowheads="1"/>
            </p:cNvSpPr>
            <p:nvPr/>
          </p:nvSpPr>
          <p:spPr bwMode="auto">
            <a:xfrm>
              <a:off x="2698" y="288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nvGrpSpPr>
            <p:cNvPr id="3" name="Group 44"/>
            <p:cNvGrpSpPr>
              <a:grpSpLocks/>
            </p:cNvGrpSpPr>
            <p:nvPr/>
          </p:nvGrpSpPr>
          <p:grpSpPr bwMode="auto">
            <a:xfrm>
              <a:off x="2074" y="1968"/>
              <a:ext cx="528" cy="576"/>
              <a:chOff x="2592" y="2160"/>
              <a:chExt cx="528" cy="576"/>
            </a:xfrm>
          </p:grpSpPr>
          <p:sp>
            <p:nvSpPr>
              <p:cNvPr id="50208" name="Oval 32"/>
              <p:cNvSpPr>
                <a:spLocks noChangeArrowheads="1"/>
              </p:cNvSpPr>
              <p:nvPr/>
            </p:nvSpPr>
            <p:spPr bwMode="auto">
              <a:xfrm>
                <a:off x="2688" y="216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09" name="Oval 33"/>
              <p:cNvSpPr>
                <a:spLocks noChangeArrowheads="1"/>
              </p:cNvSpPr>
              <p:nvPr/>
            </p:nvSpPr>
            <p:spPr bwMode="auto">
              <a:xfrm>
                <a:off x="2784" y="225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0" name="Oval 34"/>
              <p:cNvSpPr>
                <a:spLocks noChangeArrowheads="1"/>
              </p:cNvSpPr>
              <p:nvPr/>
            </p:nvSpPr>
            <p:spPr bwMode="auto">
              <a:xfrm>
                <a:off x="2976"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1" name="Oval 35"/>
              <p:cNvSpPr>
                <a:spLocks noChangeArrowheads="1"/>
              </p:cNvSpPr>
              <p:nvPr/>
            </p:nvSpPr>
            <p:spPr bwMode="auto">
              <a:xfrm>
                <a:off x="2880" y="216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2" name="Oval 36"/>
              <p:cNvSpPr>
                <a:spLocks noChangeArrowheads="1"/>
              </p:cNvSpPr>
              <p:nvPr/>
            </p:nvSpPr>
            <p:spPr bwMode="auto">
              <a:xfrm>
                <a:off x="2736" y="249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3" name="Oval 37"/>
              <p:cNvSpPr>
                <a:spLocks noChangeArrowheads="1"/>
              </p:cNvSpPr>
              <p:nvPr/>
            </p:nvSpPr>
            <p:spPr bwMode="auto">
              <a:xfrm>
                <a:off x="2976" y="225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4" name="Oval 38"/>
              <p:cNvSpPr>
                <a:spLocks noChangeArrowheads="1"/>
              </p:cNvSpPr>
              <p:nvPr/>
            </p:nvSpPr>
            <p:spPr bwMode="auto">
              <a:xfrm>
                <a:off x="2880" y="254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5" name="Oval 39"/>
              <p:cNvSpPr>
                <a:spLocks noChangeArrowheads="1"/>
              </p:cNvSpPr>
              <p:nvPr/>
            </p:nvSpPr>
            <p:spPr bwMode="auto">
              <a:xfrm>
                <a:off x="2592" y="230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6" name="Oval 40"/>
              <p:cNvSpPr>
                <a:spLocks noChangeArrowheads="1"/>
              </p:cNvSpPr>
              <p:nvPr/>
            </p:nvSpPr>
            <p:spPr bwMode="auto">
              <a:xfrm>
                <a:off x="2592"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7" name="Oval 41"/>
              <p:cNvSpPr>
                <a:spLocks noChangeArrowheads="1"/>
              </p:cNvSpPr>
              <p:nvPr/>
            </p:nvSpPr>
            <p:spPr bwMode="auto">
              <a:xfrm>
                <a:off x="2640" y="259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8" name="Oval 42"/>
              <p:cNvSpPr>
                <a:spLocks noChangeArrowheads="1"/>
              </p:cNvSpPr>
              <p:nvPr/>
            </p:nvSpPr>
            <p:spPr bwMode="auto">
              <a:xfrm>
                <a:off x="2784" y="264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19" name="Oval 43"/>
              <p:cNvSpPr>
                <a:spLocks noChangeArrowheads="1"/>
              </p:cNvSpPr>
              <p:nvPr/>
            </p:nvSpPr>
            <p:spPr bwMode="auto">
              <a:xfrm>
                <a:off x="3024" y="259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4" name="Group 57"/>
            <p:cNvGrpSpPr>
              <a:grpSpLocks/>
            </p:cNvGrpSpPr>
            <p:nvPr/>
          </p:nvGrpSpPr>
          <p:grpSpPr bwMode="auto">
            <a:xfrm>
              <a:off x="2074" y="2736"/>
              <a:ext cx="528" cy="576"/>
              <a:chOff x="2592" y="2160"/>
              <a:chExt cx="528" cy="576"/>
            </a:xfrm>
          </p:grpSpPr>
          <p:sp>
            <p:nvSpPr>
              <p:cNvPr id="50221" name="Oval 45"/>
              <p:cNvSpPr>
                <a:spLocks noChangeArrowheads="1"/>
              </p:cNvSpPr>
              <p:nvPr/>
            </p:nvSpPr>
            <p:spPr bwMode="auto">
              <a:xfrm>
                <a:off x="2688" y="216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2" name="Oval 46"/>
              <p:cNvSpPr>
                <a:spLocks noChangeArrowheads="1"/>
              </p:cNvSpPr>
              <p:nvPr/>
            </p:nvSpPr>
            <p:spPr bwMode="auto">
              <a:xfrm>
                <a:off x="2784" y="225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3" name="Oval 47"/>
              <p:cNvSpPr>
                <a:spLocks noChangeArrowheads="1"/>
              </p:cNvSpPr>
              <p:nvPr/>
            </p:nvSpPr>
            <p:spPr bwMode="auto">
              <a:xfrm>
                <a:off x="2976"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4" name="Oval 48"/>
              <p:cNvSpPr>
                <a:spLocks noChangeArrowheads="1"/>
              </p:cNvSpPr>
              <p:nvPr/>
            </p:nvSpPr>
            <p:spPr bwMode="auto">
              <a:xfrm>
                <a:off x="2880" y="216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5" name="Oval 49"/>
              <p:cNvSpPr>
                <a:spLocks noChangeArrowheads="1"/>
              </p:cNvSpPr>
              <p:nvPr/>
            </p:nvSpPr>
            <p:spPr bwMode="auto">
              <a:xfrm>
                <a:off x="2736" y="249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6" name="Oval 50"/>
              <p:cNvSpPr>
                <a:spLocks noChangeArrowheads="1"/>
              </p:cNvSpPr>
              <p:nvPr/>
            </p:nvSpPr>
            <p:spPr bwMode="auto">
              <a:xfrm>
                <a:off x="2976" y="225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7" name="Oval 51"/>
              <p:cNvSpPr>
                <a:spLocks noChangeArrowheads="1"/>
              </p:cNvSpPr>
              <p:nvPr/>
            </p:nvSpPr>
            <p:spPr bwMode="auto">
              <a:xfrm>
                <a:off x="2880" y="254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8" name="Oval 52"/>
              <p:cNvSpPr>
                <a:spLocks noChangeArrowheads="1"/>
              </p:cNvSpPr>
              <p:nvPr/>
            </p:nvSpPr>
            <p:spPr bwMode="auto">
              <a:xfrm>
                <a:off x="2592" y="230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29" name="Oval 53"/>
              <p:cNvSpPr>
                <a:spLocks noChangeArrowheads="1"/>
              </p:cNvSpPr>
              <p:nvPr/>
            </p:nvSpPr>
            <p:spPr bwMode="auto">
              <a:xfrm>
                <a:off x="2592"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0" name="Oval 54"/>
              <p:cNvSpPr>
                <a:spLocks noChangeArrowheads="1"/>
              </p:cNvSpPr>
              <p:nvPr/>
            </p:nvSpPr>
            <p:spPr bwMode="auto">
              <a:xfrm>
                <a:off x="2640" y="259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1" name="Oval 55"/>
              <p:cNvSpPr>
                <a:spLocks noChangeArrowheads="1"/>
              </p:cNvSpPr>
              <p:nvPr/>
            </p:nvSpPr>
            <p:spPr bwMode="auto">
              <a:xfrm>
                <a:off x="2784" y="264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2" name="Oval 56"/>
              <p:cNvSpPr>
                <a:spLocks noChangeArrowheads="1"/>
              </p:cNvSpPr>
              <p:nvPr/>
            </p:nvSpPr>
            <p:spPr bwMode="auto">
              <a:xfrm>
                <a:off x="3024" y="259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sp>
          <p:nvSpPr>
            <p:cNvPr id="50234" name="Oval 58"/>
            <p:cNvSpPr>
              <a:spLocks noChangeArrowheads="1"/>
            </p:cNvSpPr>
            <p:nvPr/>
          </p:nvSpPr>
          <p:spPr bwMode="auto">
            <a:xfrm>
              <a:off x="2554" y="225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5" name="Oval 59"/>
            <p:cNvSpPr>
              <a:spLocks noChangeArrowheads="1"/>
            </p:cNvSpPr>
            <p:nvPr/>
          </p:nvSpPr>
          <p:spPr bwMode="auto">
            <a:xfrm>
              <a:off x="2314" y="211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6" name="Oval 60"/>
            <p:cNvSpPr>
              <a:spLocks noChangeArrowheads="1"/>
            </p:cNvSpPr>
            <p:nvPr/>
          </p:nvSpPr>
          <p:spPr bwMode="auto">
            <a:xfrm>
              <a:off x="2506" y="2112"/>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7" name="Oval 61"/>
            <p:cNvSpPr>
              <a:spLocks noChangeArrowheads="1"/>
            </p:cNvSpPr>
            <p:nvPr/>
          </p:nvSpPr>
          <p:spPr bwMode="auto">
            <a:xfrm>
              <a:off x="2266" y="216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8" name="Oval 62"/>
            <p:cNvSpPr>
              <a:spLocks noChangeArrowheads="1"/>
            </p:cNvSpPr>
            <p:nvPr/>
          </p:nvSpPr>
          <p:spPr bwMode="auto">
            <a:xfrm>
              <a:off x="2410" y="220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39" name="Oval 63"/>
            <p:cNvSpPr>
              <a:spLocks noChangeArrowheads="1"/>
            </p:cNvSpPr>
            <p:nvPr/>
          </p:nvSpPr>
          <p:spPr bwMode="auto">
            <a:xfrm>
              <a:off x="2650" y="216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0" name="Oval 64"/>
            <p:cNvSpPr>
              <a:spLocks noChangeArrowheads="1"/>
            </p:cNvSpPr>
            <p:nvPr/>
          </p:nvSpPr>
          <p:spPr bwMode="auto">
            <a:xfrm>
              <a:off x="2842" y="254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1" name="Oval 65"/>
            <p:cNvSpPr>
              <a:spLocks noChangeArrowheads="1"/>
            </p:cNvSpPr>
            <p:nvPr/>
          </p:nvSpPr>
          <p:spPr bwMode="auto">
            <a:xfrm>
              <a:off x="2602" y="240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2" name="Oval 66"/>
            <p:cNvSpPr>
              <a:spLocks noChangeArrowheads="1"/>
            </p:cNvSpPr>
            <p:nvPr/>
          </p:nvSpPr>
          <p:spPr bwMode="auto">
            <a:xfrm>
              <a:off x="2794" y="240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3" name="Oval 67"/>
            <p:cNvSpPr>
              <a:spLocks noChangeArrowheads="1"/>
            </p:cNvSpPr>
            <p:nvPr/>
          </p:nvSpPr>
          <p:spPr bwMode="auto">
            <a:xfrm>
              <a:off x="2554"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4" name="Oval 68"/>
            <p:cNvSpPr>
              <a:spLocks noChangeArrowheads="1"/>
            </p:cNvSpPr>
            <p:nvPr/>
          </p:nvSpPr>
          <p:spPr bwMode="auto">
            <a:xfrm>
              <a:off x="2698" y="249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5" name="Oval 69"/>
            <p:cNvSpPr>
              <a:spLocks noChangeArrowheads="1"/>
            </p:cNvSpPr>
            <p:nvPr/>
          </p:nvSpPr>
          <p:spPr bwMode="auto">
            <a:xfrm>
              <a:off x="2938" y="244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6" name="Text Box 70"/>
            <p:cNvSpPr txBox="1">
              <a:spLocks noChangeArrowheads="1"/>
            </p:cNvSpPr>
            <p:nvPr/>
          </p:nvSpPr>
          <p:spPr bwMode="auto">
            <a:xfrm>
              <a:off x="2832" y="2954"/>
              <a:ext cx="214"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T</a:t>
              </a:r>
            </a:p>
          </p:txBody>
        </p:sp>
        <p:sp>
          <p:nvSpPr>
            <p:cNvPr id="50247" name="Oval 71"/>
            <p:cNvSpPr>
              <a:spLocks noChangeArrowheads="1"/>
            </p:cNvSpPr>
            <p:nvPr/>
          </p:nvSpPr>
          <p:spPr bwMode="auto">
            <a:xfrm>
              <a:off x="2314" y="3024"/>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8" name="Oval 72"/>
            <p:cNvSpPr>
              <a:spLocks noChangeArrowheads="1"/>
            </p:cNvSpPr>
            <p:nvPr/>
          </p:nvSpPr>
          <p:spPr bwMode="auto">
            <a:xfrm>
              <a:off x="2074" y="288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49" name="Oval 73"/>
            <p:cNvSpPr>
              <a:spLocks noChangeArrowheads="1"/>
            </p:cNvSpPr>
            <p:nvPr/>
          </p:nvSpPr>
          <p:spPr bwMode="auto">
            <a:xfrm>
              <a:off x="2266" y="2880"/>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50" name="Oval 74"/>
            <p:cNvSpPr>
              <a:spLocks noChangeArrowheads="1"/>
            </p:cNvSpPr>
            <p:nvPr/>
          </p:nvSpPr>
          <p:spPr bwMode="auto">
            <a:xfrm>
              <a:off x="2026" y="292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51" name="Oval 75"/>
            <p:cNvSpPr>
              <a:spLocks noChangeArrowheads="1"/>
            </p:cNvSpPr>
            <p:nvPr/>
          </p:nvSpPr>
          <p:spPr bwMode="auto">
            <a:xfrm>
              <a:off x="2170" y="2976"/>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52" name="Oval 76"/>
            <p:cNvSpPr>
              <a:spLocks noChangeArrowheads="1"/>
            </p:cNvSpPr>
            <p:nvPr/>
          </p:nvSpPr>
          <p:spPr bwMode="auto">
            <a:xfrm>
              <a:off x="2410" y="2928"/>
              <a:ext cx="96" cy="96"/>
            </a:xfrm>
            <a:prstGeom prst="ellipse">
              <a:avLst/>
            </a:prstGeom>
            <a:solidFill>
              <a:schemeClr val="accent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53" name="Text Box 77"/>
            <p:cNvSpPr txBox="1">
              <a:spLocks noChangeArrowheads="1"/>
            </p:cNvSpPr>
            <p:nvPr/>
          </p:nvSpPr>
          <p:spPr bwMode="auto">
            <a:xfrm>
              <a:off x="1930" y="2643"/>
              <a:ext cx="214"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T</a:t>
              </a:r>
            </a:p>
          </p:txBody>
        </p:sp>
        <p:sp>
          <p:nvSpPr>
            <p:cNvPr id="50254" name="Text Box 78"/>
            <p:cNvSpPr txBox="1">
              <a:spLocks noChangeArrowheads="1"/>
            </p:cNvSpPr>
            <p:nvPr/>
          </p:nvSpPr>
          <p:spPr bwMode="auto">
            <a:xfrm>
              <a:off x="2698" y="2211"/>
              <a:ext cx="214"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T</a:t>
              </a:r>
            </a:p>
          </p:txBody>
        </p:sp>
        <p:sp>
          <p:nvSpPr>
            <p:cNvPr id="50255" name="Freeform 79"/>
            <p:cNvSpPr>
              <a:spLocks/>
            </p:cNvSpPr>
            <p:nvPr/>
          </p:nvSpPr>
          <p:spPr bwMode="auto">
            <a:xfrm>
              <a:off x="1258" y="1364"/>
              <a:ext cx="768" cy="700"/>
            </a:xfrm>
            <a:custGeom>
              <a:avLst/>
              <a:gdLst/>
              <a:ahLst/>
              <a:cxnLst>
                <a:cxn ang="0">
                  <a:pos x="328" y="60"/>
                </a:cxn>
                <a:cxn ang="0">
                  <a:pos x="216" y="84"/>
                </a:cxn>
                <a:cxn ang="0">
                  <a:pos x="128" y="156"/>
                </a:cxn>
                <a:cxn ang="0">
                  <a:pos x="48" y="252"/>
                </a:cxn>
                <a:cxn ang="0">
                  <a:pos x="0" y="324"/>
                </a:cxn>
                <a:cxn ang="0">
                  <a:pos x="8" y="372"/>
                </a:cxn>
                <a:cxn ang="0">
                  <a:pos x="24" y="420"/>
                </a:cxn>
                <a:cxn ang="0">
                  <a:pos x="40" y="524"/>
                </a:cxn>
                <a:cxn ang="0">
                  <a:pos x="160" y="532"/>
                </a:cxn>
                <a:cxn ang="0">
                  <a:pos x="248" y="572"/>
                </a:cxn>
                <a:cxn ang="0">
                  <a:pos x="304" y="700"/>
                </a:cxn>
                <a:cxn ang="0">
                  <a:pos x="408" y="652"/>
                </a:cxn>
                <a:cxn ang="0">
                  <a:pos x="504" y="612"/>
                </a:cxn>
                <a:cxn ang="0">
                  <a:pos x="672" y="452"/>
                </a:cxn>
                <a:cxn ang="0">
                  <a:pos x="768" y="340"/>
                </a:cxn>
                <a:cxn ang="0">
                  <a:pos x="728" y="188"/>
                </a:cxn>
                <a:cxn ang="0">
                  <a:pos x="696" y="164"/>
                </a:cxn>
                <a:cxn ang="0">
                  <a:pos x="624" y="116"/>
                </a:cxn>
                <a:cxn ang="0">
                  <a:pos x="448" y="124"/>
                </a:cxn>
                <a:cxn ang="0">
                  <a:pos x="400" y="116"/>
                </a:cxn>
                <a:cxn ang="0">
                  <a:pos x="392" y="92"/>
                </a:cxn>
                <a:cxn ang="0">
                  <a:pos x="328" y="60"/>
                </a:cxn>
              </a:cxnLst>
              <a:rect l="0" t="0" r="r" b="b"/>
              <a:pathLst>
                <a:path w="768" h="700">
                  <a:moveTo>
                    <a:pt x="328" y="60"/>
                  </a:moveTo>
                  <a:cubicBezTo>
                    <a:pt x="260" y="83"/>
                    <a:pt x="297" y="74"/>
                    <a:pt x="216" y="84"/>
                  </a:cubicBezTo>
                  <a:cubicBezTo>
                    <a:pt x="186" y="104"/>
                    <a:pt x="153" y="131"/>
                    <a:pt x="128" y="156"/>
                  </a:cubicBezTo>
                  <a:cubicBezTo>
                    <a:pt x="97" y="187"/>
                    <a:pt x="85" y="227"/>
                    <a:pt x="48" y="252"/>
                  </a:cubicBezTo>
                  <a:cubicBezTo>
                    <a:pt x="31" y="278"/>
                    <a:pt x="10" y="294"/>
                    <a:pt x="0" y="324"/>
                  </a:cubicBezTo>
                  <a:cubicBezTo>
                    <a:pt x="3" y="340"/>
                    <a:pt x="4" y="356"/>
                    <a:pt x="8" y="372"/>
                  </a:cubicBezTo>
                  <a:cubicBezTo>
                    <a:pt x="12" y="388"/>
                    <a:pt x="24" y="420"/>
                    <a:pt x="24" y="420"/>
                  </a:cubicBezTo>
                  <a:cubicBezTo>
                    <a:pt x="29" y="455"/>
                    <a:pt x="13" y="502"/>
                    <a:pt x="40" y="524"/>
                  </a:cubicBezTo>
                  <a:cubicBezTo>
                    <a:pt x="71" y="549"/>
                    <a:pt x="120" y="528"/>
                    <a:pt x="160" y="532"/>
                  </a:cubicBezTo>
                  <a:cubicBezTo>
                    <a:pt x="192" y="536"/>
                    <a:pt x="248" y="572"/>
                    <a:pt x="248" y="572"/>
                  </a:cubicBezTo>
                  <a:cubicBezTo>
                    <a:pt x="287" y="631"/>
                    <a:pt x="226" y="681"/>
                    <a:pt x="304" y="700"/>
                  </a:cubicBezTo>
                  <a:cubicBezTo>
                    <a:pt x="345" y="686"/>
                    <a:pt x="369" y="669"/>
                    <a:pt x="408" y="652"/>
                  </a:cubicBezTo>
                  <a:cubicBezTo>
                    <a:pt x="435" y="640"/>
                    <a:pt x="481" y="632"/>
                    <a:pt x="504" y="612"/>
                  </a:cubicBezTo>
                  <a:cubicBezTo>
                    <a:pt x="560" y="565"/>
                    <a:pt x="621" y="503"/>
                    <a:pt x="672" y="452"/>
                  </a:cubicBezTo>
                  <a:cubicBezTo>
                    <a:pt x="707" y="417"/>
                    <a:pt x="733" y="375"/>
                    <a:pt x="768" y="340"/>
                  </a:cubicBezTo>
                  <a:cubicBezTo>
                    <a:pt x="763" y="293"/>
                    <a:pt x="762" y="228"/>
                    <a:pt x="728" y="188"/>
                  </a:cubicBezTo>
                  <a:cubicBezTo>
                    <a:pt x="719" y="178"/>
                    <a:pt x="705" y="173"/>
                    <a:pt x="696" y="164"/>
                  </a:cubicBezTo>
                  <a:cubicBezTo>
                    <a:pt x="668" y="136"/>
                    <a:pt x="664" y="129"/>
                    <a:pt x="624" y="116"/>
                  </a:cubicBezTo>
                  <a:cubicBezTo>
                    <a:pt x="565" y="119"/>
                    <a:pt x="507" y="124"/>
                    <a:pt x="448" y="124"/>
                  </a:cubicBezTo>
                  <a:cubicBezTo>
                    <a:pt x="432" y="124"/>
                    <a:pt x="414" y="124"/>
                    <a:pt x="400" y="116"/>
                  </a:cubicBezTo>
                  <a:cubicBezTo>
                    <a:pt x="393" y="112"/>
                    <a:pt x="399" y="97"/>
                    <a:pt x="392" y="92"/>
                  </a:cubicBezTo>
                  <a:cubicBezTo>
                    <a:pt x="263" y="0"/>
                    <a:pt x="389" y="121"/>
                    <a:pt x="328" y="60"/>
                  </a:cubicBezTo>
                  <a:close/>
                </a:path>
              </a:pathLst>
            </a:custGeom>
            <a:solidFill>
              <a:srgbClr val="CDD2CC"/>
            </a:solidFill>
            <a:ln w="9525">
              <a:solidFill>
                <a:schemeClr val="tx1"/>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56" name="Freeform 80"/>
            <p:cNvSpPr>
              <a:spLocks/>
            </p:cNvSpPr>
            <p:nvPr/>
          </p:nvSpPr>
          <p:spPr bwMode="auto">
            <a:xfrm>
              <a:off x="859" y="2773"/>
              <a:ext cx="805" cy="715"/>
            </a:xfrm>
            <a:custGeom>
              <a:avLst/>
              <a:gdLst/>
              <a:ahLst/>
              <a:cxnLst>
                <a:cxn ang="0">
                  <a:pos x="143" y="35"/>
                </a:cxn>
                <a:cxn ang="0">
                  <a:pos x="343" y="99"/>
                </a:cxn>
                <a:cxn ang="0">
                  <a:pos x="367" y="91"/>
                </a:cxn>
                <a:cxn ang="0">
                  <a:pos x="399" y="43"/>
                </a:cxn>
                <a:cxn ang="0">
                  <a:pos x="455" y="19"/>
                </a:cxn>
                <a:cxn ang="0">
                  <a:pos x="511" y="35"/>
                </a:cxn>
                <a:cxn ang="0">
                  <a:pos x="615" y="99"/>
                </a:cxn>
                <a:cxn ang="0">
                  <a:pos x="703" y="179"/>
                </a:cxn>
                <a:cxn ang="0">
                  <a:pos x="751" y="227"/>
                </a:cxn>
                <a:cxn ang="0">
                  <a:pos x="791" y="283"/>
                </a:cxn>
                <a:cxn ang="0">
                  <a:pos x="679" y="459"/>
                </a:cxn>
                <a:cxn ang="0">
                  <a:pos x="639" y="499"/>
                </a:cxn>
                <a:cxn ang="0">
                  <a:pos x="583" y="523"/>
                </a:cxn>
                <a:cxn ang="0">
                  <a:pos x="511" y="571"/>
                </a:cxn>
                <a:cxn ang="0">
                  <a:pos x="367" y="587"/>
                </a:cxn>
                <a:cxn ang="0">
                  <a:pos x="263" y="619"/>
                </a:cxn>
                <a:cxn ang="0">
                  <a:pos x="231" y="667"/>
                </a:cxn>
                <a:cxn ang="0">
                  <a:pos x="215" y="699"/>
                </a:cxn>
                <a:cxn ang="0">
                  <a:pos x="183" y="715"/>
                </a:cxn>
                <a:cxn ang="0">
                  <a:pos x="31" y="651"/>
                </a:cxn>
                <a:cxn ang="0">
                  <a:pos x="71" y="387"/>
                </a:cxn>
                <a:cxn ang="0">
                  <a:pos x="95" y="323"/>
                </a:cxn>
                <a:cxn ang="0">
                  <a:pos x="127" y="275"/>
                </a:cxn>
                <a:cxn ang="0">
                  <a:pos x="167" y="171"/>
                </a:cxn>
                <a:cxn ang="0">
                  <a:pos x="151" y="147"/>
                </a:cxn>
                <a:cxn ang="0">
                  <a:pos x="39" y="123"/>
                </a:cxn>
                <a:cxn ang="0">
                  <a:pos x="127" y="83"/>
                </a:cxn>
                <a:cxn ang="0">
                  <a:pos x="143" y="35"/>
                </a:cxn>
              </a:cxnLst>
              <a:rect l="0" t="0" r="r" b="b"/>
              <a:pathLst>
                <a:path w="805" h="715">
                  <a:moveTo>
                    <a:pt x="143" y="35"/>
                  </a:moveTo>
                  <a:cubicBezTo>
                    <a:pt x="209" y="43"/>
                    <a:pt x="287" y="62"/>
                    <a:pt x="343" y="99"/>
                  </a:cubicBezTo>
                  <a:cubicBezTo>
                    <a:pt x="351" y="96"/>
                    <a:pt x="361" y="97"/>
                    <a:pt x="367" y="91"/>
                  </a:cubicBezTo>
                  <a:cubicBezTo>
                    <a:pt x="381" y="77"/>
                    <a:pt x="382" y="52"/>
                    <a:pt x="399" y="43"/>
                  </a:cubicBezTo>
                  <a:cubicBezTo>
                    <a:pt x="439" y="23"/>
                    <a:pt x="420" y="31"/>
                    <a:pt x="455" y="19"/>
                  </a:cubicBezTo>
                  <a:cubicBezTo>
                    <a:pt x="474" y="24"/>
                    <a:pt x="494" y="25"/>
                    <a:pt x="511" y="35"/>
                  </a:cubicBezTo>
                  <a:cubicBezTo>
                    <a:pt x="647" y="112"/>
                    <a:pt x="533" y="79"/>
                    <a:pt x="615" y="99"/>
                  </a:cubicBezTo>
                  <a:cubicBezTo>
                    <a:pt x="643" y="127"/>
                    <a:pt x="675" y="151"/>
                    <a:pt x="703" y="179"/>
                  </a:cubicBezTo>
                  <a:cubicBezTo>
                    <a:pt x="763" y="239"/>
                    <a:pt x="694" y="189"/>
                    <a:pt x="751" y="227"/>
                  </a:cubicBezTo>
                  <a:cubicBezTo>
                    <a:pt x="764" y="246"/>
                    <a:pt x="787" y="260"/>
                    <a:pt x="791" y="283"/>
                  </a:cubicBezTo>
                  <a:cubicBezTo>
                    <a:pt x="805" y="366"/>
                    <a:pt x="727" y="411"/>
                    <a:pt x="679" y="459"/>
                  </a:cubicBezTo>
                  <a:cubicBezTo>
                    <a:pt x="647" y="491"/>
                    <a:pt x="682" y="478"/>
                    <a:pt x="639" y="499"/>
                  </a:cubicBezTo>
                  <a:cubicBezTo>
                    <a:pt x="581" y="528"/>
                    <a:pt x="655" y="479"/>
                    <a:pt x="583" y="523"/>
                  </a:cubicBezTo>
                  <a:cubicBezTo>
                    <a:pt x="558" y="538"/>
                    <a:pt x="539" y="564"/>
                    <a:pt x="511" y="571"/>
                  </a:cubicBezTo>
                  <a:cubicBezTo>
                    <a:pt x="443" y="588"/>
                    <a:pt x="490" y="578"/>
                    <a:pt x="367" y="587"/>
                  </a:cubicBezTo>
                  <a:cubicBezTo>
                    <a:pt x="328" y="595"/>
                    <a:pt x="298" y="601"/>
                    <a:pt x="263" y="619"/>
                  </a:cubicBezTo>
                  <a:cubicBezTo>
                    <a:pt x="252" y="635"/>
                    <a:pt x="240" y="650"/>
                    <a:pt x="231" y="667"/>
                  </a:cubicBezTo>
                  <a:cubicBezTo>
                    <a:pt x="226" y="678"/>
                    <a:pt x="223" y="691"/>
                    <a:pt x="215" y="699"/>
                  </a:cubicBezTo>
                  <a:cubicBezTo>
                    <a:pt x="207" y="707"/>
                    <a:pt x="194" y="710"/>
                    <a:pt x="183" y="715"/>
                  </a:cubicBezTo>
                  <a:cubicBezTo>
                    <a:pt x="94" y="705"/>
                    <a:pt x="99" y="697"/>
                    <a:pt x="31" y="651"/>
                  </a:cubicBezTo>
                  <a:cubicBezTo>
                    <a:pt x="0" y="558"/>
                    <a:pt x="21" y="467"/>
                    <a:pt x="71" y="387"/>
                  </a:cubicBezTo>
                  <a:cubicBezTo>
                    <a:pt x="130" y="292"/>
                    <a:pt x="49" y="415"/>
                    <a:pt x="95" y="323"/>
                  </a:cubicBezTo>
                  <a:cubicBezTo>
                    <a:pt x="104" y="306"/>
                    <a:pt x="127" y="275"/>
                    <a:pt x="127" y="275"/>
                  </a:cubicBezTo>
                  <a:cubicBezTo>
                    <a:pt x="137" y="235"/>
                    <a:pt x="159" y="213"/>
                    <a:pt x="167" y="171"/>
                  </a:cubicBezTo>
                  <a:cubicBezTo>
                    <a:pt x="162" y="163"/>
                    <a:pt x="159" y="152"/>
                    <a:pt x="151" y="147"/>
                  </a:cubicBezTo>
                  <a:cubicBezTo>
                    <a:pt x="126" y="133"/>
                    <a:pt x="67" y="129"/>
                    <a:pt x="39" y="123"/>
                  </a:cubicBezTo>
                  <a:cubicBezTo>
                    <a:pt x="18" y="61"/>
                    <a:pt x="82" y="98"/>
                    <a:pt x="127" y="83"/>
                  </a:cubicBezTo>
                  <a:cubicBezTo>
                    <a:pt x="136" y="13"/>
                    <a:pt x="125" y="0"/>
                    <a:pt x="143" y="35"/>
                  </a:cubicBezTo>
                  <a:close/>
                </a:path>
              </a:pathLst>
            </a:custGeom>
            <a:solidFill>
              <a:srgbClr val="CDD2CC"/>
            </a:solidFill>
            <a:ln w="9525">
              <a:solidFill>
                <a:schemeClr val="tx1"/>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57" name="Freeform 81"/>
            <p:cNvSpPr>
              <a:spLocks/>
            </p:cNvSpPr>
            <p:nvPr/>
          </p:nvSpPr>
          <p:spPr bwMode="auto">
            <a:xfrm>
              <a:off x="3037" y="1762"/>
              <a:ext cx="893" cy="894"/>
            </a:xfrm>
            <a:custGeom>
              <a:avLst/>
              <a:gdLst/>
              <a:ahLst/>
              <a:cxnLst>
                <a:cxn ang="0">
                  <a:pos x="397" y="182"/>
                </a:cxn>
                <a:cxn ang="0">
                  <a:pos x="429" y="270"/>
                </a:cxn>
                <a:cxn ang="0">
                  <a:pos x="581" y="334"/>
                </a:cxn>
                <a:cxn ang="0">
                  <a:pos x="797" y="366"/>
                </a:cxn>
                <a:cxn ang="0">
                  <a:pos x="821" y="374"/>
                </a:cxn>
                <a:cxn ang="0">
                  <a:pos x="837" y="422"/>
                </a:cxn>
                <a:cxn ang="0">
                  <a:pos x="869" y="574"/>
                </a:cxn>
                <a:cxn ang="0">
                  <a:pos x="893" y="654"/>
                </a:cxn>
                <a:cxn ang="0">
                  <a:pos x="661" y="894"/>
                </a:cxn>
                <a:cxn ang="0">
                  <a:pos x="469" y="846"/>
                </a:cxn>
                <a:cxn ang="0">
                  <a:pos x="477" y="798"/>
                </a:cxn>
                <a:cxn ang="0">
                  <a:pos x="389" y="750"/>
                </a:cxn>
                <a:cxn ang="0">
                  <a:pos x="333" y="694"/>
                </a:cxn>
                <a:cxn ang="0">
                  <a:pos x="309" y="670"/>
                </a:cxn>
                <a:cxn ang="0">
                  <a:pos x="133" y="518"/>
                </a:cxn>
                <a:cxn ang="0">
                  <a:pos x="77" y="502"/>
                </a:cxn>
                <a:cxn ang="0">
                  <a:pos x="29" y="470"/>
                </a:cxn>
                <a:cxn ang="0">
                  <a:pos x="157" y="86"/>
                </a:cxn>
                <a:cxn ang="0">
                  <a:pos x="213" y="6"/>
                </a:cxn>
                <a:cxn ang="0">
                  <a:pos x="317" y="22"/>
                </a:cxn>
                <a:cxn ang="0">
                  <a:pos x="333" y="46"/>
                </a:cxn>
                <a:cxn ang="0">
                  <a:pos x="397" y="182"/>
                </a:cxn>
              </a:cxnLst>
              <a:rect l="0" t="0" r="r" b="b"/>
              <a:pathLst>
                <a:path w="893" h="894">
                  <a:moveTo>
                    <a:pt x="397" y="182"/>
                  </a:moveTo>
                  <a:cubicBezTo>
                    <a:pt x="407" y="211"/>
                    <a:pt x="410" y="244"/>
                    <a:pt x="429" y="270"/>
                  </a:cubicBezTo>
                  <a:cubicBezTo>
                    <a:pt x="463" y="318"/>
                    <a:pt x="529" y="324"/>
                    <a:pt x="581" y="334"/>
                  </a:cubicBezTo>
                  <a:cubicBezTo>
                    <a:pt x="653" y="347"/>
                    <a:pt x="725" y="356"/>
                    <a:pt x="797" y="366"/>
                  </a:cubicBezTo>
                  <a:cubicBezTo>
                    <a:pt x="805" y="369"/>
                    <a:pt x="816" y="367"/>
                    <a:pt x="821" y="374"/>
                  </a:cubicBezTo>
                  <a:cubicBezTo>
                    <a:pt x="831" y="388"/>
                    <a:pt x="837" y="422"/>
                    <a:pt x="837" y="422"/>
                  </a:cubicBezTo>
                  <a:cubicBezTo>
                    <a:pt x="843" y="480"/>
                    <a:pt x="849" y="521"/>
                    <a:pt x="869" y="574"/>
                  </a:cubicBezTo>
                  <a:cubicBezTo>
                    <a:pt x="879" y="600"/>
                    <a:pt x="893" y="654"/>
                    <a:pt x="893" y="654"/>
                  </a:cubicBezTo>
                  <a:cubicBezTo>
                    <a:pt x="865" y="767"/>
                    <a:pt x="770" y="858"/>
                    <a:pt x="661" y="894"/>
                  </a:cubicBezTo>
                  <a:cubicBezTo>
                    <a:pt x="509" y="884"/>
                    <a:pt x="572" y="887"/>
                    <a:pt x="469" y="846"/>
                  </a:cubicBezTo>
                  <a:cubicBezTo>
                    <a:pt x="421" y="773"/>
                    <a:pt x="477" y="875"/>
                    <a:pt x="477" y="798"/>
                  </a:cubicBezTo>
                  <a:cubicBezTo>
                    <a:pt x="477" y="774"/>
                    <a:pt x="401" y="755"/>
                    <a:pt x="389" y="750"/>
                  </a:cubicBezTo>
                  <a:cubicBezTo>
                    <a:pt x="370" y="731"/>
                    <a:pt x="352" y="713"/>
                    <a:pt x="333" y="694"/>
                  </a:cubicBezTo>
                  <a:cubicBezTo>
                    <a:pt x="325" y="686"/>
                    <a:pt x="309" y="670"/>
                    <a:pt x="309" y="670"/>
                  </a:cubicBezTo>
                  <a:cubicBezTo>
                    <a:pt x="284" y="596"/>
                    <a:pt x="201" y="547"/>
                    <a:pt x="133" y="518"/>
                  </a:cubicBezTo>
                  <a:cubicBezTo>
                    <a:pt x="115" y="510"/>
                    <a:pt x="95" y="512"/>
                    <a:pt x="77" y="502"/>
                  </a:cubicBezTo>
                  <a:cubicBezTo>
                    <a:pt x="60" y="493"/>
                    <a:pt x="29" y="470"/>
                    <a:pt x="29" y="470"/>
                  </a:cubicBezTo>
                  <a:cubicBezTo>
                    <a:pt x="0" y="327"/>
                    <a:pt x="100" y="207"/>
                    <a:pt x="157" y="86"/>
                  </a:cubicBezTo>
                  <a:cubicBezTo>
                    <a:pt x="198" y="0"/>
                    <a:pt x="151" y="22"/>
                    <a:pt x="213" y="6"/>
                  </a:cubicBezTo>
                  <a:cubicBezTo>
                    <a:pt x="248" y="10"/>
                    <a:pt x="288" y="3"/>
                    <a:pt x="317" y="22"/>
                  </a:cubicBezTo>
                  <a:cubicBezTo>
                    <a:pt x="325" y="27"/>
                    <a:pt x="327" y="39"/>
                    <a:pt x="333" y="46"/>
                  </a:cubicBezTo>
                  <a:cubicBezTo>
                    <a:pt x="393" y="114"/>
                    <a:pt x="397" y="83"/>
                    <a:pt x="397" y="182"/>
                  </a:cubicBezTo>
                  <a:close/>
                </a:path>
              </a:pathLst>
            </a:custGeom>
            <a:solidFill>
              <a:srgbClr val="CDD2CC"/>
            </a:solidFill>
            <a:ln w="9525">
              <a:solidFill>
                <a:schemeClr val="tx1"/>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59" name="Oval 83"/>
            <p:cNvSpPr>
              <a:spLocks noChangeArrowheads="1"/>
            </p:cNvSpPr>
            <p:nvPr/>
          </p:nvSpPr>
          <p:spPr bwMode="auto">
            <a:xfrm>
              <a:off x="2362" y="2560"/>
              <a:ext cx="144" cy="144"/>
            </a:xfrm>
            <a:prstGeom prst="ellipse">
              <a:avLst/>
            </a:prstGeom>
            <a:solidFill>
              <a:srgbClr val="FF0000"/>
            </a:solidFill>
            <a:ln w="38100">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0" name="Oval 84"/>
            <p:cNvSpPr>
              <a:spLocks noChangeArrowheads="1"/>
            </p:cNvSpPr>
            <p:nvPr/>
          </p:nvSpPr>
          <p:spPr bwMode="auto">
            <a:xfrm>
              <a:off x="1114" y="2976"/>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1" name="Oval 85"/>
            <p:cNvSpPr>
              <a:spLocks noChangeArrowheads="1"/>
            </p:cNvSpPr>
            <p:nvPr/>
          </p:nvSpPr>
          <p:spPr bwMode="auto">
            <a:xfrm>
              <a:off x="1450" y="3072"/>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2" name="Oval 86"/>
            <p:cNvSpPr>
              <a:spLocks noChangeArrowheads="1"/>
            </p:cNvSpPr>
            <p:nvPr/>
          </p:nvSpPr>
          <p:spPr bwMode="auto">
            <a:xfrm>
              <a:off x="1066" y="3072"/>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3" name="Oval 87"/>
            <p:cNvSpPr>
              <a:spLocks noChangeArrowheads="1"/>
            </p:cNvSpPr>
            <p:nvPr/>
          </p:nvSpPr>
          <p:spPr bwMode="auto">
            <a:xfrm>
              <a:off x="1258" y="3072"/>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4" name="Oval 88"/>
            <p:cNvSpPr>
              <a:spLocks noChangeArrowheads="1"/>
            </p:cNvSpPr>
            <p:nvPr/>
          </p:nvSpPr>
          <p:spPr bwMode="auto">
            <a:xfrm>
              <a:off x="1354" y="2928"/>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5" name="Oval 89"/>
            <p:cNvSpPr>
              <a:spLocks noChangeArrowheads="1"/>
            </p:cNvSpPr>
            <p:nvPr/>
          </p:nvSpPr>
          <p:spPr bwMode="auto">
            <a:xfrm>
              <a:off x="1210" y="2928"/>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6" name="Oval 90"/>
            <p:cNvSpPr>
              <a:spLocks noChangeArrowheads="1"/>
            </p:cNvSpPr>
            <p:nvPr/>
          </p:nvSpPr>
          <p:spPr bwMode="auto">
            <a:xfrm>
              <a:off x="1402" y="1488"/>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7" name="Oval 91"/>
            <p:cNvSpPr>
              <a:spLocks noChangeArrowheads="1"/>
            </p:cNvSpPr>
            <p:nvPr/>
          </p:nvSpPr>
          <p:spPr bwMode="auto">
            <a:xfrm>
              <a:off x="1738" y="158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8" name="Oval 92"/>
            <p:cNvSpPr>
              <a:spLocks noChangeArrowheads="1"/>
            </p:cNvSpPr>
            <p:nvPr/>
          </p:nvSpPr>
          <p:spPr bwMode="auto">
            <a:xfrm>
              <a:off x="1354" y="158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69" name="Oval 93"/>
            <p:cNvSpPr>
              <a:spLocks noChangeArrowheads="1"/>
            </p:cNvSpPr>
            <p:nvPr/>
          </p:nvSpPr>
          <p:spPr bwMode="auto">
            <a:xfrm>
              <a:off x="1546" y="158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0" name="Oval 94"/>
            <p:cNvSpPr>
              <a:spLocks noChangeArrowheads="1"/>
            </p:cNvSpPr>
            <p:nvPr/>
          </p:nvSpPr>
          <p:spPr bwMode="auto">
            <a:xfrm>
              <a:off x="1642" y="144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1" name="Oval 95"/>
            <p:cNvSpPr>
              <a:spLocks noChangeArrowheads="1"/>
            </p:cNvSpPr>
            <p:nvPr/>
          </p:nvSpPr>
          <p:spPr bwMode="auto">
            <a:xfrm>
              <a:off x="1498" y="144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2" name="Oval 96"/>
            <p:cNvSpPr>
              <a:spLocks noChangeArrowheads="1"/>
            </p:cNvSpPr>
            <p:nvPr/>
          </p:nvSpPr>
          <p:spPr bwMode="auto">
            <a:xfrm>
              <a:off x="3130" y="192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3" name="Oval 97"/>
            <p:cNvSpPr>
              <a:spLocks noChangeArrowheads="1"/>
            </p:cNvSpPr>
            <p:nvPr/>
          </p:nvSpPr>
          <p:spPr bwMode="auto">
            <a:xfrm>
              <a:off x="3466" y="2016"/>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4" name="Oval 98"/>
            <p:cNvSpPr>
              <a:spLocks noChangeArrowheads="1"/>
            </p:cNvSpPr>
            <p:nvPr/>
          </p:nvSpPr>
          <p:spPr bwMode="auto">
            <a:xfrm>
              <a:off x="3082" y="2016"/>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5" name="Oval 99"/>
            <p:cNvSpPr>
              <a:spLocks noChangeArrowheads="1"/>
            </p:cNvSpPr>
            <p:nvPr/>
          </p:nvSpPr>
          <p:spPr bwMode="auto">
            <a:xfrm>
              <a:off x="3274" y="2016"/>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6" name="Oval 100"/>
            <p:cNvSpPr>
              <a:spLocks noChangeArrowheads="1"/>
            </p:cNvSpPr>
            <p:nvPr/>
          </p:nvSpPr>
          <p:spPr bwMode="auto">
            <a:xfrm>
              <a:off x="3370" y="1872"/>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7" name="Oval 101"/>
            <p:cNvSpPr>
              <a:spLocks noChangeArrowheads="1"/>
            </p:cNvSpPr>
            <p:nvPr/>
          </p:nvSpPr>
          <p:spPr bwMode="auto">
            <a:xfrm>
              <a:off x="3226" y="1872"/>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8" name="Oval 102"/>
            <p:cNvSpPr>
              <a:spLocks noChangeArrowheads="1"/>
            </p:cNvSpPr>
            <p:nvPr/>
          </p:nvSpPr>
          <p:spPr bwMode="auto">
            <a:xfrm>
              <a:off x="3418" y="2208"/>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79" name="Oval 103"/>
            <p:cNvSpPr>
              <a:spLocks noChangeArrowheads="1"/>
            </p:cNvSpPr>
            <p:nvPr/>
          </p:nvSpPr>
          <p:spPr bwMode="auto">
            <a:xfrm>
              <a:off x="3754" y="230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0" name="Oval 104"/>
            <p:cNvSpPr>
              <a:spLocks noChangeArrowheads="1"/>
            </p:cNvSpPr>
            <p:nvPr/>
          </p:nvSpPr>
          <p:spPr bwMode="auto">
            <a:xfrm>
              <a:off x="3370" y="230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1" name="Oval 105"/>
            <p:cNvSpPr>
              <a:spLocks noChangeArrowheads="1"/>
            </p:cNvSpPr>
            <p:nvPr/>
          </p:nvSpPr>
          <p:spPr bwMode="auto">
            <a:xfrm>
              <a:off x="3562" y="230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2" name="Oval 106"/>
            <p:cNvSpPr>
              <a:spLocks noChangeArrowheads="1"/>
            </p:cNvSpPr>
            <p:nvPr/>
          </p:nvSpPr>
          <p:spPr bwMode="auto">
            <a:xfrm>
              <a:off x="3658" y="216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3" name="Oval 107"/>
            <p:cNvSpPr>
              <a:spLocks noChangeArrowheads="1"/>
            </p:cNvSpPr>
            <p:nvPr/>
          </p:nvSpPr>
          <p:spPr bwMode="auto">
            <a:xfrm>
              <a:off x="3514" y="216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4" name="Oval 108"/>
            <p:cNvSpPr>
              <a:spLocks noChangeArrowheads="1"/>
            </p:cNvSpPr>
            <p:nvPr/>
          </p:nvSpPr>
          <p:spPr bwMode="auto">
            <a:xfrm>
              <a:off x="970" y="3168"/>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5" name="Oval 109"/>
            <p:cNvSpPr>
              <a:spLocks noChangeArrowheads="1"/>
            </p:cNvSpPr>
            <p:nvPr/>
          </p:nvSpPr>
          <p:spPr bwMode="auto">
            <a:xfrm>
              <a:off x="1306" y="3216"/>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6" name="Oval 110"/>
            <p:cNvSpPr>
              <a:spLocks noChangeArrowheads="1"/>
            </p:cNvSpPr>
            <p:nvPr/>
          </p:nvSpPr>
          <p:spPr bwMode="auto">
            <a:xfrm>
              <a:off x="922" y="326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7" name="Oval 111"/>
            <p:cNvSpPr>
              <a:spLocks noChangeArrowheads="1"/>
            </p:cNvSpPr>
            <p:nvPr/>
          </p:nvSpPr>
          <p:spPr bwMode="auto">
            <a:xfrm>
              <a:off x="1114" y="326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8" name="Oval 112"/>
            <p:cNvSpPr>
              <a:spLocks noChangeArrowheads="1"/>
            </p:cNvSpPr>
            <p:nvPr/>
          </p:nvSpPr>
          <p:spPr bwMode="auto">
            <a:xfrm>
              <a:off x="1210" y="312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89" name="Oval 113"/>
            <p:cNvSpPr>
              <a:spLocks noChangeArrowheads="1"/>
            </p:cNvSpPr>
            <p:nvPr/>
          </p:nvSpPr>
          <p:spPr bwMode="auto">
            <a:xfrm>
              <a:off x="1066" y="312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90" name="Oval 114"/>
            <p:cNvSpPr>
              <a:spLocks noChangeArrowheads="1"/>
            </p:cNvSpPr>
            <p:nvPr/>
          </p:nvSpPr>
          <p:spPr bwMode="auto">
            <a:xfrm>
              <a:off x="1450" y="1728"/>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91" name="Oval 115"/>
            <p:cNvSpPr>
              <a:spLocks noChangeArrowheads="1"/>
            </p:cNvSpPr>
            <p:nvPr/>
          </p:nvSpPr>
          <p:spPr bwMode="auto">
            <a:xfrm>
              <a:off x="1786" y="182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92" name="Oval 116"/>
            <p:cNvSpPr>
              <a:spLocks noChangeArrowheads="1"/>
            </p:cNvSpPr>
            <p:nvPr/>
          </p:nvSpPr>
          <p:spPr bwMode="auto">
            <a:xfrm>
              <a:off x="1402" y="182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93" name="Oval 117"/>
            <p:cNvSpPr>
              <a:spLocks noChangeArrowheads="1"/>
            </p:cNvSpPr>
            <p:nvPr/>
          </p:nvSpPr>
          <p:spPr bwMode="auto">
            <a:xfrm>
              <a:off x="1594" y="1824"/>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94" name="Oval 118"/>
            <p:cNvSpPr>
              <a:spLocks noChangeArrowheads="1"/>
            </p:cNvSpPr>
            <p:nvPr/>
          </p:nvSpPr>
          <p:spPr bwMode="auto">
            <a:xfrm>
              <a:off x="1690" y="168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95" name="Oval 119"/>
            <p:cNvSpPr>
              <a:spLocks noChangeArrowheads="1"/>
            </p:cNvSpPr>
            <p:nvPr/>
          </p:nvSpPr>
          <p:spPr bwMode="auto">
            <a:xfrm>
              <a:off x="1546" y="1680"/>
              <a:ext cx="96" cy="96"/>
            </a:xfrm>
            <a:prstGeom prst="ellipse">
              <a:avLst/>
            </a:prstGeom>
            <a:solidFill>
              <a:schemeClr val="tx1"/>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296" name="Text Box 120"/>
            <p:cNvSpPr txBox="1">
              <a:spLocks noChangeArrowheads="1"/>
            </p:cNvSpPr>
            <p:nvPr/>
          </p:nvSpPr>
          <p:spPr bwMode="auto">
            <a:xfrm>
              <a:off x="1152" y="3386"/>
              <a:ext cx="207"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B</a:t>
              </a:r>
            </a:p>
          </p:txBody>
        </p:sp>
        <p:sp>
          <p:nvSpPr>
            <p:cNvPr id="50297" name="Text Box 121"/>
            <p:cNvSpPr txBox="1">
              <a:spLocks noChangeArrowheads="1"/>
            </p:cNvSpPr>
            <p:nvPr/>
          </p:nvSpPr>
          <p:spPr bwMode="auto">
            <a:xfrm>
              <a:off x="1834" y="1539"/>
              <a:ext cx="207"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B</a:t>
              </a:r>
            </a:p>
          </p:txBody>
        </p:sp>
        <p:sp>
          <p:nvSpPr>
            <p:cNvPr id="50298" name="Text Box 122"/>
            <p:cNvSpPr txBox="1">
              <a:spLocks noChangeArrowheads="1"/>
            </p:cNvSpPr>
            <p:nvPr/>
          </p:nvSpPr>
          <p:spPr bwMode="auto">
            <a:xfrm>
              <a:off x="3514" y="2403"/>
              <a:ext cx="207"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B</a:t>
              </a:r>
            </a:p>
          </p:txBody>
        </p:sp>
        <p:sp>
          <p:nvSpPr>
            <p:cNvPr id="50300" name="Text Box 124"/>
            <p:cNvSpPr txBox="1">
              <a:spLocks noChangeArrowheads="1"/>
            </p:cNvSpPr>
            <p:nvPr/>
          </p:nvSpPr>
          <p:spPr bwMode="auto">
            <a:xfrm>
              <a:off x="2362" y="963"/>
              <a:ext cx="679"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Red Pulp</a:t>
              </a:r>
            </a:p>
          </p:txBody>
        </p:sp>
        <p:sp>
          <p:nvSpPr>
            <p:cNvPr id="50301" name="Text Box 125"/>
            <p:cNvSpPr txBox="1">
              <a:spLocks noChangeArrowheads="1"/>
            </p:cNvSpPr>
            <p:nvPr/>
          </p:nvSpPr>
          <p:spPr bwMode="auto">
            <a:xfrm>
              <a:off x="2986" y="3219"/>
              <a:ext cx="845"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White Pulp</a:t>
              </a:r>
            </a:p>
          </p:txBody>
        </p:sp>
        <p:sp>
          <p:nvSpPr>
            <p:cNvPr id="50304" name="Text Box 128"/>
            <p:cNvSpPr txBox="1">
              <a:spLocks noChangeArrowheads="1"/>
            </p:cNvSpPr>
            <p:nvPr/>
          </p:nvSpPr>
          <p:spPr bwMode="auto">
            <a:xfrm>
              <a:off x="2746" y="2643"/>
              <a:ext cx="475"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PALS</a:t>
              </a:r>
            </a:p>
          </p:txBody>
        </p:sp>
        <p:sp>
          <p:nvSpPr>
            <p:cNvPr id="50305" name="Text Box 129"/>
            <p:cNvSpPr txBox="1">
              <a:spLocks noChangeArrowheads="1"/>
            </p:cNvSpPr>
            <p:nvPr/>
          </p:nvSpPr>
          <p:spPr bwMode="auto">
            <a:xfrm>
              <a:off x="1517" y="2305"/>
              <a:ext cx="511" cy="288"/>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200" b="0" i="0" u="none" strike="noStrike" kern="1200" cap="none" spc="0" normalizeH="0" baseline="0" noProof="0" dirty="0">
                  <a:ln>
                    <a:noFill/>
                  </a:ln>
                  <a:solidFill>
                    <a:prstClr val="black"/>
                  </a:solidFill>
                  <a:effectLst/>
                  <a:uLnTx/>
                  <a:uFillTx/>
                  <a:latin typeface="Comic Sans MS" pitchFamily="66" charset="0"/>
                  <a:ea typeface="宋体" charset="-122"/>
                  <a:cs typeface="+mn-cs"/>
                </a:rPr>
                <a:t>Central</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200" b="0" i="0" u="none" strike="noStrike" kern="1200" cap="none" spc="0" normalizeH="0" baseline="0" noProof="0" dirty="0">
                  <a:ln>
                    <a:noFill/>
                  </a:ln>
                  <a:solidFill>
                    <a:prstClr val="black"/>
                  </a:solidFill>
                  <a:effectLst/>
                  <a:uLnTx/>
                  <a:uFillTx/>
                  <a:latin typeface="Comic Sans MS" pitchFamily="66" charset="0"/>
                  <a:ea typeface="宋体" charset="-122"/>
                  <a:cs typeface="+mn-cs"/>
                </a:rPr>
                <a:t>arteriole</a:t>
              </a:r>
            </a:p>
          </p:txBody>
        </p:sp>
        <p:sp>
          <p:nvSpPr>
            <p:cNvPr id="50306" name="Line 130"/>
            <p:cNvSpPr>
              <a:spLocks noChangeShapeType="1"/>
            </p:cNvSpPr>
            <p:nvPr/>
          </p:nvSpPr>
          <p:spPr bwMode="auto">
            <a:xfrm>
              <a:off x="1930" y="2448"/>
              <a:ext cx="480" cy="192"/>
            </a:xfrm>
            <a:prstGeom prst="line">
              <a:avLst/>
            </a:prstGeom>
            <a:noFill/>
            <a:ln w="28575">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5" name="Group 161"/>
          <p:cNvGrpSpPr>
            <a:grpSpLocks/>
          </p:cNvGrpSpPr>
          <p:nvPr/>
        </p:nvGrpSpPr>
        <p:grpSpPr bwMode="auto">
          <a:xfrm>
            <a:off x="5502275" y="1981200"/>
            <a:ext cx="3400425" cy="2393950"/>
            <a:chOff x="3466" y="1248"/>
            <a:chExt cx="2142" cy="1508"/>
          </a:xfrm>
        </p:grpSpPr>
        <p:sp>
          <p:nvSpPr>
            <p:cNvPr id="50307" name="Line 131"/>
            <p:cNvSpPr>
              <a:spLocks noChangeShapeType="1"/>
            </p:cNvSpPr>
            <p:nvPr/>
          </p:nvSpPr>
          <p:spPr bwMode="auto">
            <a:xfrm flipH="1">
              <a:off x="3802" y="1344"/>
              <a:ext cx="288" cy="336"/>
            </a:xfrm>
            <a:prstGeom prst="line">
              <a:avLst/>
            </a:prstGeom>
            <a:noFill/>
            <a:ln w="38100">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08" name="Line 132"/>
            <p:cNvSpPr>
              <a:spLocks noChangeShapeType="1"/>
            </p:cNvSpPr>
            <p:nvPr/>
          </p:nvSpPr>
          <p:spPr bwMode="auto">
            <a:xfrm flipH="1">
              <a:off x="3994" y="1680"/>
              <a:ext cx="432" cy="288"/>
            </a:xfrm>
            <a:prstGeom prst="line">
              <a:avLst/>
            </a:prstGeom>
            <a:noFill/>
            <a:ln w="38100">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09" name="Line 133"/>
            <p:cNvSpPr>
              <a:spLocks noChangeShapeType="1"/>
            </p:cNvSpPr>
            <p:nvPr/>
          </p:nvSpPr>
          <p:spPr bwMode="auto">
            <a:xfrm flipH="1">
              <a:off x="4090" y="2160"/>
              <a:ext cx="432" cy="96"/>
            </a:xfrm>
            <a:prstGeom prst="line">
              <a:avLst/>
            </a:prstGeom>
            <a:noFill/>
            <a:ln w="38100">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19" name="Line 143"/>
            <p:cNvSpPr>
              <a:spLocks noChangeShapeType="1"/>
            </p:cNvSpPr>
            <p:nvPr/>
          </p:nvSpPr>
          <p:spPr bwMode="auto">
            <a:xfrm flipH="1">
              <a:off x="3562" y="1440"/>
              <a:ext cx="672" cy="624"/>
            </a:xfrm>
            <a:prstGeom prst="line">
              <a:avLst/>
            </a:prstGeom>
            <a:noFill/>
            <a:ln w="9525">
              <a:solidFill>
                <a:schemeClr val="tx1"/>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20" name="Line 144"/>
            <p:cNvSpPr>
              <a:spLocks noChangeShapeType="1"/>
            </p:cNvSpPr>
            <p:nvPr/>
          </p:nvSpPr>
          <p:spPr bwMode="auto">
            <a:xfrm flipH="1">
              <a:off x="3466" y="1248"/>
              <a:ext cx="384" cy="528"/>
            </a:xfrm>
            <a:prstGeom prst="line">
              <a:avLst/>
            </a:prstGeom>
            <a:noFill/>
            <a:ln w="9525">
              <a:solidFill>
                <a:schemeClr val="tx1"/>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21" name="Line 145"/>
            <p:cNvSpPr>
              <a:spLocks noChangeShapeType="1"/>
            </p:cNvSpPr>
            <p:nvPr/>
          </p:nvSpPr>
          <p:spPr bwMode="auto">
            <a:xfrm flipH="1">
              <a:off x="3946" y="1920"/>
              <a:ext cx="528" cy="240"/>
            </a:xfrm>
            <a:prstGeom prst="line">
              <a:avLst/>
            </a:prstGeom>
            <a:noFill/>
            <a:ln w="9525">
              <a:solidFill>
                <a:schemeClr val="tx1"/>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22" name="Line 146"/>
            <p:cNvSpPr>
              <a:spLocks noChangeShapeType="1"/>
            </p:cNvSpPr>
            <p:nvPr/>
          </p:nvSpPr>
          <p:spPr bwMode="auto">
            <a:xfrm flipH="1">
              <a:off x="3898" y="2352"/>
              <a:ext cx="576" cy="192"/>
            </a:xfrm>
            <a:prstGeom prst="line">
              <a:avLst/>
            </a:prstGeom>
            <a:noFill/>
            <a:ln w="9525">
              <a:solidFill>
                <a:schemeClr val="tx1"/>
              </a:solidFill>
              <a:round/>
              <a:headEnd/>
              <a:tailEn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23" name="Text Box 147"/>
            <p:cNvSpPr txBox="1">
              <a:spLocks noChangeArrowheads="1"/>
            </p:cNvSpPr>
            <p:nvPr/>
          </p:nvSpPr>
          <p:spPr bwMode="auto">
            <a:xfrm>
              <a:off x="4830" y="2296"/>
              <a:ext cx="778" cy="460"/>
            </a:xfrm>
            <a:prstGeom prst="rect">
              <a:avLst/>
            </a:prstGeom>
            <a:noFill/>
            <a:ln w="9525">
              <a:noFill/>
              <a:miter lim="800000"/>
              <a:headEnd/>
              <a:tailEnd/>
            </a:ln>
            <a:effectLst/>
          </p:spPr>
          <p:txBody>
            <a:bodyP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400" b="0" i="0" u="none" strike="noStrike" kern="1200" cap="none" spc="0" normalizeH="0" baseline="0" noProof="0">
                  <a:ln>
                    <a:noFill/>
                  </a:ln>
                  <a:solidFill>
                    <a:prstClr val="black"/>
                  </a:solidFill>
                  <a:effectLst/>
                  <a:uLnTx/>
                  <a:uFillTx/>
                  <a:latin typeface="Comic Sans MS" pitchFamily="66" charset="0"/>
                  <a:ea typeface="宋体" charset="-122"/>
                  <a:cs typeface="+mn-cs"/>
                </a:rPr>
                <a:t>Conduits lined with fibroblasts</a:t>
              </a:r>
            </a:p>
          </p:txBody>
        </p:sp>
        <p:sp>
          <p:nvSpPr>
            <p:cNvPr id="50324" name="Line 148"/>
            <p:cNvSpPr>
              <a:spLocks noChangeShapeType="1"/>
            </p:cNvSpPr>
            <p:nvPr/>
          </p:nvSpPr>
          <p:spPr bwMode="auto">
            <a:xfrm flipH="1" flipV="1">
              <a:off x="4176" y="2448"/>
              <a:ext cx="624" cy="48"/>
            </a:xfrm>
            <a:prstGeom prst="line">
              <a:avLst/>
            </a:prstGeom>
            <a:noFill/>
            <a:ln w="19050">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6" name="Group 164"/>
          <p:cNvGrpSpPr>
            <a:grpSpLocks/>
          </p:cNvGrpSpPr>
          <p:nvPr/>
        </p:nvGrpSpPr>
        <p:grpSpPr bwMode="auto">
          <a:xfrm>
            <a:off x="7086600" y="4684713"/>
            <a:ext cx="1806575" cy="641350"/>
            <a:chOff x="4464" y="2951"/>
            <a:chExt cx="1138" cy="404"/>
          </a:xfrm>
        </p:grpSpPr>
        <p:sp>
          <p:nvSpPr>
            <p:cNvPr id="50325" name="Text Box 149"/>
            <p:cNvSpPr txBox="1">
              <a:spLocks noChangeArrowheads="1"/>
            </p:cNvSpPr>
            <p:nvPr/>
          </p:nvSpPr>
          <p:spPr bwMode="auto">
            <a:xfrm>
              <a:off x="4742" y="2951"/>
              <a:ext cx="860" cy="404"/>
            </a:xfrm>
            <a:prstGeom prst="rect">
              <a:avLst/>
            </a:prstGeom>
            <a:noFill/>
            <a:ln w="9525">
              <a:noFill/>
              <a:miter lim="800000"/>
              <a:headEnd/>
              <a:tailEnd/>
            </a:ln>
            <a:effectLst/>
          </p:spPr>
          <p:txBody>
            <a:bodyP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Marginal zone (MZ)</a:t>
              </a:r>
            </a:p>
          </p:txBody>
        </p:sp>
        <p:sp>
          <p:nvSpPr>
            <p:cNvPr id="50326" name="Line 150"/>
            <p:cNvSpPr>
              <a:spLocks noChangeShapeType="1"/>
            </p:cNvSpPr>
            <p:nvPr/>
          </p:nvSpPr>
          <p:spPr bwMode="auto">
            <a:xfrm flipH="1" flipV="1">
              <a:off x="4464" y="3072"/>
              <a:ext cx="288" cy="48"/>
            </a:xfrm>
            <a:prstGeom prst="line">
              <a:avLst/>
            </a:prstGeom>
            <a:noFill/>
            <a:ln w="9525">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7" name="Group 162"/>
          <p:cNvGrpSpPr>
            <a:grpSpLocks/>
          </p:cNvGrpSpPr>
          <p:nvPr/>
        </p:nvGrpSpPr>
        <p:grpSpPr bwMode="auto">
          <a:xfrm>
            <a:off x="4968875" y="5105400"/>
            <a:ext cx="3938588" cy="1514475"/>
            <a:chOff x="3130" y="3216"/>
            <a:chExt cx="2481" cy="954"/>
          </a:xfrm>
        </p:grpSpPr>
        <p:sp>
          <p:nvSpPr>
            <p:cNvPr id="50312" name="Oval 136"/>
            <p:cNvSpPr>
              <a:spLocks noChangeArrowheads="1"/>
            </p:cNvSpPr>
            <p:nvPr/>
          </p:nvSpPr>
          <p:spPr bwMode="auto">
            <a:xfrm>
              <a:off x="3130" y="3696"/>
              <a:ext cx="192" cy="96"/>
            </a:xfrm>
            <a:prstGeom prst="ellipse">
              <a:avLst/>
            </a:prstGeom>
            <a:solidFill>
              <a:srgbClr val="FF33CC"/>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13" name="Oval 137"/>
            <p:cNvSpPr>
              <a:spLocks noChangeArrowheads="1"/>
            </p:cNvSpPr>
            <p:nvPr/>
          </p:nvSpPr>
          <p:spPr bwMode="auto">
            <a:xfrm>
              <a:off x="3514" y="3600"/>
              <a:ext cx="192" cy="96"/>
            </a:xfrm>
            <a:prstGeom prst="ellipse">
              <a:avLst/>
            </a:prstGeom>
            <a:solidFill>
              <a:srgbClr val="FF33CC"/>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14" name="Oval 138"/>
            <p:cNvSpPr>
              <a:spLocks noChangeArrowheads="1"/>
            </p:cNvSpPr>
            <p:nvPr/>
          </p:nvSpPr>
          <p:spPr bwMode="auto">
            <a:xfrm>
              <a:off x="3706" y="3504"/>
              <a:ext cx="192" cy="96"/>
            </a:xfrm>
            <a:prstGeom prst="ellipse">
              <a:avLst/>
            </a:prstGeom>
            <a:solidFill>
              <a:srgbClr val="FF33CC"/>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15" name="Oval 139"/>
            <p:cNvSpPr>
              <a:spLocks noChangeArrowheads="1"/>
            </p:cNvSpPr>
            <p:nvPr/>
          </p:nvSpPr>
          <p:spPr bwMode="auto">
            <a:xfrm>
              <a:off x="3322" y="3648"/>
              <a:ext cx="192" cy="96"/>
            </a:xfrm>
            <a:prstGeom prst="ellipse">
              <a:avLst/>
            </a:prstGeom>
            <a:solidFill>
              <a:srgbClr val="FF33CC"/>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16" name="Text Box 140"/>
            <p:cNvSpPr txBox="1">
              <a:spLocks noChangeArrowheads="1"/>
            </p:cNvSpPr>
            <p:nvPr/>
          </p:nvSpPr>
          <p:spPr bwMode="auto">
            <a:xfrm>
              <a:off x="3226" y="3939"/>
              <a:ext cx="995"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Macrophages</a:t>
              </a:r>
            </a:p>
          </p:txBody>
        </p:sp>
        <p:sp>
          <p:nvSpPr>
            <p:cNvPr id="50317" name="Line 141"/>
            <p:cNvSpPr>
              <a:spLocks noChangeShapeType="1"/>
            </p:cNvSpPr>
            <p:nvPr/>
          </p:nvSpPr>
          <p:spPr bwMode="auto">
            <a:xfrm flipH="1" flipV="1">
              <a:off x="3658" y="3648"/>
              <a:ext cx="192" cy="240"/>
            </a:xfrm>
            <a:prstGeom prst="line">
              <a:avLst/>
            </a:prstGeom>
            <a:noFill/>
            <a:ln w="28575">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27" name="Oval 151"/>
            <p:cNvSpPr>
              <a:spLocks noChangeArrowheads="1"/>
            </p:cNvSpPr>
            <p:nvPr/>
          </p:nvSpPr>
          <p:spPr bwMode="auto">
            <a:xfrm>
              <a:off x="3936" y="3360"/>
              <a:ext cx="144" cy="96"/>
            </a:xfrm>
            <a:prstGeom prst="ellipse">
              <a:avLst/>
            </a:prstGeom>
            <a:solidFill>
              <a:schemeClr val="hlink"/>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28" name="Oval 152"/>
            <p:cNvSpPr>
              <a:spLocks noChangeArrowheads="1"/>
            </p:cNvSpPr>
            <p:nvPr/>
          </p:nvSpPr>
          <p:spPr bwMode="auto">
            <a:xfrm>
              <a:off x="4224" y="3216"/>
              <a:ext cx="144" cy="96"/>
            </a:xfrm>
            <a:prstGeom prst="ellipse">
              <a:avLst/>
            </a:prstGeom>
            <a:solidFill>
              <a:schemeClr val="hlink"/>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29" name="Oval 153"/>
            <p:cNvSpPr>
              <a:spLocks noChangeArrowheads="1"/>
            </p:cNvSpPr>
            <p:nvPr/>
          </p:nvSpPr>
          <p:spPr bwMode="auto">
            <a:xfrm>
              <a:off x="4080" y="3264"/>
              <a:ext cx="144" cy="96"/>
            </a:xfrm>
            <a:prstGeom prst="ellipse">
              <a:avLst/>
            </a:prstGeom>
            <a:solidFill>
              <a:schemeClr val="hlink"/>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50330" name="Text Box 154"/>
            <p:cNvSpPr txBox="1">
              <a:spLocks noChangeArrowheads="1"/>
            </p:cNvSpPr>
            <p:nvPr/>
          </p:nvSpPr>
          <p:spPr bwMode="auto">
            <a:xfrm>
              <a:off x="4790" y="3434"/>
              <a:ext cx="821" cy="404"/>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Adherent</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MZ B cells</a:t>
              </a:r>
            </a:p>
          </p:txBody>
        </p:sp>
        <p:sp>
          <p:nvSpPr>
            <p:cNvPr id="50331" name="Line 155"/>
            <p:cNvSpPr>
              <a:spLocks noChangeShapeType="1"/>
            </p:cNvSpPr>
            <p:nvPr/>
          </p:nvSpPr>
          <p:spPr bwMode="auto">
            <a:xfrm flipH="1" flipV="1">
              <a:off x="4176" y="3360"/>
              <a:ext cx="624" cy="192"/>
            </a:xfrm>
            <a:prstGeom prst="line">
              <a:avLst/>
            </a:prstGeom>
            <a:noFill/>
            <a:ln w="9525">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8" name="Group 160"/>
          <p:cNvGrpSpPr>
            <a:grpSpLocks/>
          </p:cNvGrpSpPr>
          <p:nvPr/>
        </p:nvGrpSpPr>
        <p:grpSpPr bwMode="auto">
          <a:xfrm>
            <a:off x="7019925" y="2314575"/>
            <a:ext cx="1457325" cy="825500"/>
            <a:chOff x="4422" y="1458"/>
            <a:chExt cx="918" cy="520"/>
          </a:xfrm>
        </p:grpSpPr>
        <p:sp>
          <p:nvSpPr>
            <p:cNvPr id="50310" name="Text Box 134"/>
            <p:cNvSpPr txBox="1">
              <a:spLocks noChangeArrowheads="1"/>
            </p:cNvSpPr>
            <p:nvPr/>
          </p:nvSpPr>
          <p:spPr bwMode="auto">
            <a:xfrm>
              <a:off x="4762" y="1458"/>
              <a:ext cx="578" cy="520"/>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600" b="0" i="0" u="none" strike="noStrike" kern="1200" cap="none" spc="0" normalizeH="0" baseline="0" noProof="0">
                  <a:ln>
                    <a:noFill/>
                  </a:ln>
                  <a:solidFill>
                    <a:srgbClr val="FF0000"/>
                  </a:solidFill>
                  <a:effectLst/>
                  <a:uLnTx/>
                  <a:uFillTx/>
                  <a:latin typeface="Comic Sans MS" pitchFamily="66" charset="0"/>
                  <a:ea typeface="宋体" charset="-122"/>
                  <a:cs typeface="+mn-cs"/>
                </a:rPr>
                <a:t>Antigen</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600" b="0" i="0" u="none" strike="noStrike" kern="1200" cap="none" spc="0" normalizeH="0" baseline="0" noProof="0">
                  <a:ln>
                    <a:noFill/>
                  </a:ln>
                  <a:solidFill>
                    <a:srgbClr val="FF0000"/>
                  </a:solidFill>
                  <a:effectLst/>
                  <a:uLnTx/>
                  <a:uFillTx/>
                  <a:latin typeface="Comic Sans MS" pitchFamily="66" charset="0"/>
                  <a:ea typeface="宋体" charset="-122"/>
                  <a:cs typeface="+mn-cs"/>
                </a:rPr>
                <a:t>and cell</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600" b="0" i="0" u="none" strike="noStrike" kern="1200" cap="none" spc="0" normalizeH="0" baseline="0" noProof="0">
                  <a:ln>
                    <a:noFill/>
                  </a:ln>
                  <a:solidFill>
                    <a:srgbClr val="FF0000"/>
                  </a:solidFill>
                  <a:effectLst/>
                  <a:uLnTx/>
                  <a:uFillTx/>
                  <a:latin typeface="Comic Sans MS" pitchFamily="66" charset="0"/>
                  <a:ea typeface="宋体" charset="-122"/>
                  <a:cs typeface="+mn-cs"/>
                </a:rPr>
                <a:t>entry</a:t>
              </a:r>
            </a:p>
          </p:txBody>
        </p:sp>
        <p:sp>
          <p:nvSpPr>
            <p:cNvPr id="50332" name="Line 156"/>
            <p:cNvSpPr>
              <a:spLocks noChangeShapeType="1"/>
            </p:cNvSpPr>
            <p:nvPr/>
          </p:nvSpPr>
          <p:spPr bwMode="auto">
            <a:xfrm flipH="1">
              <a:off x="4422" y="1570"/>
              <a:ext cx="363" cy="91"/>
            </a:xfrm>
            <a:prstGeom prst="line">
              <a:avLst/>
            </a:prstGeom>
            <a:noFill/>
            <a:ln w="28575">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9" name="Group 159"/>
          <p:cNvGrpSpPr>
            <a:grpSpLocks/>
          </p:cNvGrpSpPr>
          <p:nvPr/>
        </p:nvGrpSpPr>
        <p:grpSpPr bwMode="auto">
          <a:xfrm>
            <a:off x="6767513" y="1604963"/>
            <a:ext cx="1687512" cy="757237"/>
            <a:chOff x="4263" y="1011"/>
            <a:chExt cx="1063" cy="477"/>
          </a:xfrm>
        </p:grpSpPr>
        <p:sp>
          <p:nvSpPr>
            <p:cNvPr id="50302" name="Text Box 126"/>
            <p:cNvSpPr txBox="1">
              <a:spLocks noChangeArrowheads="1"/>
            </p:cNvSpPr>
            <p:nvPr/>
          </p:nvSpPr>
          <p:spPr bwMode="auto">
            <a:xfrm>
              <a:off x="4263" y="1011"/>
              <a:ext cx="1063" cy="231"/>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a:ln>
                    <a:noFill/>
                  </a:ln>
                  <a:solidFill>
                    <a:prstClr val="black"/>
                  </a:solidFill>
                  <a:effectLst/>
                  <a:uLnTx/>
                  <a:uFillTx/>
                  <a:latin typeface="Comic Sans MS" pitchFamily="66" charset="0"/>
                  <a:ea typeface="宋体" charset="-122"/>
                  <a:cs typeface="+mn-cs"/>
                </a:rPr>
                <a:t>Marginal sinus</a:t>
              </a:r>
            </a:p>
          </p:txBody>
        </p:sp>
        <p:sp>
          <p:nvSpPr>
            <p:cNvPr id="50303" name="Line 127"/>
            <p:cNvSpPr>
              <a:spLocks noChangeShapeType="1"/>
            </p:cNvSpPr>
            <p:nvPr/>
          </p:nvSpPr>
          <p:spPr bwMode="auto">
            <a:xfrm flipH="1">
              <a:off x="4330" y="1248"/>
              <a:ext cx="192" cy="240"/>
            </a:xfrm>
            <a:prstGeom prst="line">
              <a:avLst/>
            </a:prstGeom>
            <a:noFill/>
            <a:ln w="38100">
              <a:solidFill>
                <a:schemeClr val="tx1"/>
              </a:solidFill>
              <a:round/>
              <a:headEnd/>
              <a:tailEnd type="triangle" w="med" len="med"/>
            </a:ln>
            <a:effectLst/>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spTree>
  </p:cSld>
  <p:clrMapOvr>
    <a:masterClrMapping/>
  </p:clrMapOvr>
  <p:transition spd="med">
    <p:strips dir="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8928E1-668D-1BB9-7E86-B4E4523B0739}"/>
              </a:ext>
            </a:extLst>
          </p:cNvPr>
          <p:cNvPicPr>
            <a:picLocks noChangeAspect="1"/>
          </p:cNvPicPr>
          <p:nvPr/>
        </p:nvPicPr>
        <p:blipFill>
          <a:blip r:embed="rId2"/>
          <a:stretch>
            <a:fillRect/>
          </a:stretch>
        </p:blipFill>
        <p:spPr>
          <a:xfrm>
            <a:off x="827584" y="1916832"/>
            <a:ext cx="7683777" cy="4764800"/>
          </a:xfrm>
          <a:prstGeom prst="rect">
            <a:avLst/>
          </a:prstGeom>
        </p:spPr>
      </p:pic>
    </p:spTree>
    <p:extLst>
      <p:ext uri="{BB962C8B-B14F-4D97-AF65-F5344CB8AC3E}">
        <p14:creationId xmlns:p14="http://schemas.microsoft.com/office/powerpoint/2010/main" val="3056802768"/>
      </p:ext>
    </p:extLst>
  </p:cSld>
  <p:clrMapOvr>
    <a:masterClrMapping/>
  </p:clrMapOvr>
  <p:transition spd="med">
    <p:strips dir="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383" y="1081031"/>
            <a:ext cx="8258204" cy="654032"/>
          </a:xfrm>
        </p:spPr>
        <p:txBody>
          <a:bodyPr>
            <a:normAutofit/>
          </a:bodyPr>
          <a:lstStyle/>
          <a:p>
            <a:pPr algn="r"/>
            <a:r>
              <a:rPr lang="fa-IR" sz="3600" b="1" dirty="0">
                <a:cs typeface="B Nazanin" pitchFamily="2" charset="-78"/>
              </a:rPr>
              <a:t>تعاریف</a:t>
            </a:r>
          </a:p>
        </p:txBody>
      </p:sp>
      <p:sp>
        <p:nvSpPr>
          <p:cNvPr id="3" name="Content Placeholder 2"/>
          <p:cNvSpPr>
            <a:spLocks noGrp="1"/>
          </p:cNvSpPr>
          <p:nvPr>
            <p:ph idx="1"/>
          </p:nvPr>
        </p:nvSpPr>
        <p:spPr>
          <a:xfrm>
            <a:off x="457200" y="1831246"/>
            <a:ext cx="8229600" cy="4525963"/>
          </a:xfrm>
        </p:spPr>
        <p:txBody>
          <a:bodyPr>
            <a:normAutofit/>
          </a:bodyPr>
          <a:lstStyle/>
          <a:p>
            <a:pPr>
              <a:buClr>
                <a:srgbClr val="C00000"/>
              </a:buClr>
              <a:buNone/>
            </a:pPr>
            <a:r>
              <a:rPr lang="fa-IR" sz="2400" dirty="0">
                <a:cs typeface="B Nazanin" pitchFamily="2" charset="-78"/>
              </a:rPr>
              <a:t>            میزان مقاومت بدن در مقابل بیماریها </a:t>
            </a:r>
          </a:p>
          <a:p>
            <a:pPr>
              <a:buClr>
                <a:srgbClr val="C00000"/>
              </a:buClr>
              <a:buNone/>
            </a:pPr>
            <a:endParaRPr lang="fa-IR" sz="2400" dirty="0">
              <a:cs typeface="B Nazanin" pitchFamily="2" charset="-78"/>
            </a:endParaRPr>
          </a:p>
          <a:p>
            <a:pPr>
              <a:buClr>
                <a:srgbClr val="C00000"/>
              </a:buClr>
              <a:buNone/>
            </a:pPr>
            <a:r>
              <a:rPr lang="fa-IR" sz="2400" dirty="0">
                <a:cs typeface="B Nazanin" pitchFamily="2" charset="-78"/>
              </a:rPr>
              <a:t>                         </a:t>
            </a:r>
            <a:r>
              <a:rPr lang="en-US" sz="2400" dirty="0">
                <a:cs typeface="B Nazanin" pitchFamily="2" charset="-78"/>
              </a:rPr>
              <a:t> </a:t>
            </a:r>
            <a:r>
              <a:rPr lang="fa-IR" sz="2400" dirty="0">
                <a:cs typeface="B Nazanin" pitchFamily="2" charset="-78"/>
              </a:rPr>
              <a:t>   مجموعه سلولها، بافتها و مولکولهایی که در برابر عوامل بیماریزا مقاومت ایجاد می کنند.</a:t>
            </a:r>
          </a:p>
          <a:p>
            <a:pPr>
              <a:buClr>
                <a:srgbClr val="C00000"/>
              </a:buClr>
              <a:buNone/>
            </a:pPr>
            <a:endParaRPr lang="fa-IR" sz="2400" dirty="0">
              <a:cs typeface="B Nazanin" pitchFamily="2" charset="-78"/>
            </a:endParaRPr>
          </a:p>
          <a:p>
            <a:pPr>
              <a:buClr>
                <a:srgbClr val="C00000"/>
              </a:buClr>
              <a:buFont typeface="Wingdings" pitchFamily="2" charset="2"/>
              <a:buChar char="Ø"/>
            </a:pPr>
            <a:r>
              <a:rPr lang="fa-IR" sz="2400" b="1" dirty="0">
                <a:cs typeface="B Nazanin" pitchFamily="2" charset="-78"/>
              </a:rPr>
              <a:t>پاسخ ایمنی</a:t>
            </a:r>
            <a:r>
              <a:rPr lang="fa-IR" sz="2400" dirty="0">
                <a:cs typeface="B Nazanin" pitchFamily="2" charset="-78"/>
              </a:rPr>
              <a:t>: واکنش هماهنگ شده که همکاری موثر این سلولها و مولکولها را در دفاع در مقابل عوامل بیگانه سبب می شود.</a:t>
            </a:r>
          </a:p>
          <a:p>
            <a:pPr>
              <a:buClr>
                <a:srgbClr val="C00000"/>
              </a:buClr>
              <a:buFont typeface="Wingdings" pitchFamily="2" charset="2"/>
              <a:buChar char="Ø"/>
            </a:pPr>
            <a:r>
              <a:rPr lang="fa-IR" sz="2400" b="1" dirty="0">
                <a:cs typeface="B Nazanin" pitchFamily="2" charset="-78"/>
              </a:rPr>
              <a:t>ایمونولوژی</a:t>
            </a:r>
            <a:r>
              <a:rPr lang="fa-IR" sz="2400" dirty="0">
                <a:cs typeface="B Nazanin" pitchFamily="2" charset="-78"/>
              </a:rPr>
              <a:t>: شاخه ای از علوم پزشکی است که به شناسایی اجزا و عملکرد سیستم ایمنی می پردازد.</a:t>
            </a:r>
          </a:p>
        </p:txBody>
      </p:sp>
      <p:sp>
        <p:nvSpPr>
          <p:cNvPr id="4" name="Rectangle 3"/>
          <p:cNvSpPr/>
          <p:nvPr/>
        </p:nvSpPr>
        <p:spPr>
          <a:xfrm>
            <a:off x="7686593" y="1783368"/>
            <a:ext cx="1146468" cy="461665"/>
          </a:xfrm>
          <a:prstGeom prst="rect">
            <a:avLst/>
          </a:prstGeom>
        </p:spPr>
        <p:txBody>
          <a:bodyPr wrap="none">
            <a:spAutoFit/>
          </a:bodyPr>
          <a:lstStyle/>
          <a:p>
            <a:pPr>
              <a:buClr>
                <a:srgbClr val="C00000"/>
              </a:buClr>
              <a:buFont typeface="Wingdings" pitchFamily="2" charset="2"/>
              <a:buChar char="Ø"/>
            </a:pPr>
            <a:r>
              <a:rPr lang="en-US" sz="2400" b="1" dirty="0">
                <a:cs typeface="B Nazanin" pitchFamily="2" charset="-78"/>
              </a:rPr>
              <a:t> </a:t>
            </a:r>
            <a:r>
              <a:rPr lang="fa-IR" sz="2400" b="1" dirty="0">
                <a:cs typeface="B Nazanin" pitchFamily="2" charset="-78"/>
              </a:rPr>
              <a:t>ایمنی</a:t>
            </a:r>
            <a:r>
              <a:rPr lang="fa-IR" dirty="0">
                <a:cs typeface="B Nazanin" pitchFamily="2" charset="-78"/>
              </a:rPr>
              <a:t>: </a:t>
            </a:r>
            <a:endParaRPr lang="fa-IR" dirty="0"/>
          </a:p>
        </p:txBody>
      </p:sp>
      <p:sp>
        <p:nvSpPr>
          <p:cNvPr id="5" name="Rectangle 4"/>
          <p:cNvSpPr/>
          <p:nvPr/>
        </p:nvSpPr>
        <p:spPr>
          <a:xfrm>
            <a:off x="6135997" y="2694044"/>
            <a:ext cx="2697064" cy="461665"/>
          </a:xfrm>
          <a:prstGeom prst="rect">
            <a:avLst/>
          </a:prstGeom>
        </p:spPr>
        <p:txBody>
          <a:bodyPr wrap="square">
            <a:spAutoFit/>
          </a:bodyPr>
          <a:lstStyle/>
          <a:p>
            <a:pPr>
              <a:buClr>
                <a:srgbClr val="C00000"/>
              </a:buClr>
              <a:buFont typeface="Wingdings" pitchFamily="2" charset="2"/>
              <a:buChar char="Ø"/>
            </a:pPr>
            <a:r>
              <a:rPr lang="en-US" sz="2400" b="1" dirty="0">
                <a:cs typeface="B Nazanin" pitchFamily="2" charset="-78"/>
              </a:rPr>
              <a:t> </a:t>
            </a:r>
            <a:r>
              <a:rPr lang="fa-IR" sz="2400" b="1" dirty="0">
                <a:cs typeface="B Nazanin" pitchFamily="2" charset="-78"/>
              </a:rPr>
              <a:t>سیستم ایمنی بدن</a:t>
            </a:r>
            <a:r>
              <a:rPr lang="fa-IR" sz="2400" dirty="0">
                <a:cs typeface="B Nazanin" pitchFamily="2" charset="-78"/>
              </a:rPr>
              <a:t>:</a:t>
            </a:r>
            <a:r>
              <a:rPr lang="en-US" sz="2400" dirty="0">
                <a:cs typeface="B Nazanin" pitchFamily="2" charset="-78"/>
              </a:rPr>
              <a:t> </a:t>
            </a:r>
            <a:r>
              <a:rPr lang="fa-IR" sz="2400" dirty="0">
                <a:cs typeface="B Nazanin" pitchFamily="2" charset="-78"/>
              </a:rPr>
              <a:t>  </a:t>
            </a:r>
            <a:endParaRPr lang="fa-I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E93F21-74AE-7476-74AB-5963E5EC15C4}"/>
              </a:ext>
            </a:extLst>
          </p:cNvPr>
          <p:cNvPicPr>
            <a:picLocks noChangeAspect="1"/>
          </p:cNvPicPr>
          <p:nvPr/>
        </p:nvPicPr>
        <p:blipFill>
          <a:blip r:embed="rId2"/>
          <a:stretch>
            <a:fillRect/>
          </a:stretch>
        </p:blipFill>
        <p:spPr>
          <a:xfrm>
            <a:off x="827584" y="1556792"/>
            <a:ext cx="7809225" cy="5084348"/>
          </a:xfrm>
          <a:prstGeom prst="rect">
            <a:avLst/>
          </a:prstGeom>
        </p:spPr>
      </p:pic>
    </p:spTree>
    <p:extLst>
      <p:ext uri="{BB962C8B-B14F-4D97-AF65-F5344CB8AC3E}">
        <p14:creationId xmlns:p14="http://schemas.microsoft.com/office/powerpoint/2010/main" val="1153253339"/>
      </p:ext>
    </p:extLst>
  </p:cSld>
  <p:clrMapOvr>
    <a:masterClrMapping/>
  </p:clrMapOvr>
  <p:transition spd="med">
    <p:strips dir="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1276EB-74FC-C3BE-04B9-05E65C3B999C}"/>
              </a:ext>
            </a:extLst>
          </p:cNvPr>
          <p:cNvPicPr>
            <a:picLocks noChangeAspect="1"/>
          </p:cNvPicPr>
          <p:nvPr/>
        </p:nvPicPr>
        <p:blipFill>
          <a:blip r:embed="rId3"/>
          <a:stretch>
            <a:fillRect/>
          </a:stretch>
        </p:blipFill>
        <p:spPr>
          <a:xfrm>
            <a:off x="395536" y="1628800"/>
            <a:ext cx="8039006" cy="4968552"/>
          </a:xfrm>
          <a:prstGeom prst="rect">
            <a:avLst/>
          </a:prstGeom>
        </p:spPr>
      </p:pic>
    </p:spTree>
    <p:extLst>
      <p:ext uri="{BB962C8B-B14F-4D97-AF65-F5344CB8AC3E}">
        <p14:creationId xmlns:p14="http://schemas.microsoft.com/office/powerpoint/2010/main" val="2178355210"/>
      </p:ext>
    </p:extLst>
  </p:cSld>
  <p:clrMapOvr>
    <a:masterClrMapping/>
  </p:clrMapOvr>
  <p:transition spd="med">
    <p:strips dir="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C3F0B1-7186-2984-A51A-C912F78F833A}"/>
              </a:ext>
            </a:extLst>
          </p:cNvPr>
          <p:cNvPicPr>
            <a:picLocks noChangeAspect="1"/>
          </p:cNvPicPr>
          <p:nvPr/>
        </p:nvPicPr>
        <p:blipFill rotWithShape="1">
          <a:blip r:embed="rId3"/>
          <a:srcRect l="47603" t="-134"/>
          <a:stretch/>
        </p:blipFill>
        <p:spPr>
          <a:xfrm>
            <a:off x="4864090" y="1556792"/>
            <a:ext cx="4012569" cy="4948985"/>
          </a:xfrm>
          <a:prstGeom prst="rect">
            <a:avLst/>
          </a:prstGeom>
        </p:spPr>
      </p:pic>
      <p:pic>
        <p:nvPicPr>
          <p:cNvPr id="4" name="Picture 2">
            <a:extLst>
              <a:ext uri="{FF2B5EF4-FFF2-40B4-BE49-F238E27FC236}">
                <a16:creationId xmlns:a16="http://schemas.microsoft.com/office/drawing/2014/main" id="{D3366047-2FDD-6A70-007C-18A96E4813C8}"/>
              </a:ext>
            </a:extLst>
          </p:cNvPr>
          <p:cNvPicPr>
            <a:picLocks noChangeAspect="1" noChangeArrowheads="1"/>
          </p:cNvPicPr>
          <p:nvPr/>
        </p:nvPicPr>
        <p:blipFill>
          <a:blip r:embed="rId4"/>
          <a:srcRect/>
          <a:stretch>
            <a:fillRect/>
          </a:stretch>
        </p:blipFill>
        <p:spPr bwMode="auto">
          <a:xfrm>
            <a:off x="11432" y="1556792"/>
            <a:ext cx="4996674" cy="5095564"/>
          </a:xfrm>
          <a:prstGeom prst="rect">
            <a:avLst/>
          </a:prstGeom>
          <a:noFill/>
          <a:ln w="9525">
            <a:noFill/>
            <a:miter lim="800000"/>
            <a:headEnd/>
            <a:tailEnd/>
          </a:ln>
          <a:effectLst/>
        </p:spPr>
      </p:pic>
    </p:spTree>
    <p:extLst>
      <p:ext uri="{BB962C8B-B14F-4D97-AF65-F5344CB8AC3E}">
        <p14:creationId xmlns:p14="http://schemas.microsoft.com/office/powerpoint/2010/main" val="3119344137"/>
      </p:ext>
    </p:extLst>
  </p:cSld>
  <p:clrMapOvr>
    <a:masterClrMapping/>
  </p:clrMapOvr>
  <p:transition spd="med">
    <p:strips dir="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3CE49E-2BD4-15F2-9953-7451A505097E}"/>
              </a:ext>
            </a:extLst>
          </p:cNvPr>
          <p:cNvPicPr>
            <a:picLocks noChangeAspect="1"/>
          </p:cNvPicPr>
          <p:nvPr/>
        </p:nvPicPr>
        <p:blipFill>
          <a:blip r:embed="rId2"/>
          <a:stretch>
            <a:fillRect/>
          </a:stretch>
        </p:blipFill>
        <p:spPr>
          <a:xfrm>
            <a:off x="544162" y="1628800"/>
            <a:ext cx="8055676" cy="4147585"/>
          </a:xfrm>
          <a:prstGeom prst="rect">
            <a:avLst/>
          </a:prstGeom>
        </p:spPr>
      </p:pic>
    </p:spTree>
    <p:extLst>
      <p:ext uri="{BB962C8B-B14F-4D97-AF65-F5344CB8AC3E}">
        <p14:creationId xmlns:p14="http://schemas.microsoft.com/office/powerpoint/2010/main" val="1603253237"/>
      </p:ext>
    </p:extLst>
  </p:cSld>
  <p:clrMapOvr>
    <a:masterClrMapping/>
  </p:clrMapOvr>
  <p:transition spd="med">
    <p:strips dir="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214554"/>
            <a:ext cx="8229600" cy="1143000"/>
          </a:xfrm>
        </p:spPr>
        <p:txBody>
          <a:bodyPr/>
          <a:lstStyle/>
          <a:p>
            <a:r>
              <a:rPr lang="fa-IR" dirty="0"/>
              <a:t>پایان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412776"/>
            <a:ext cx="8229600" cy="1143000"/>
          </a:xfrm>
        </p:spPr>
        <p:txBody>
          <a:bodyPr>
            <a:normAutofit/>
          </a:bodyPr>
          <a:lstStyle/>
          <a:p>
            <a:r>
              <a:rPr lang="fa-IR" sz="3600" b="1" dirty="0">
                <a:cs typeface="B Nazanin" pitchFamily="2" charset="-78"/>
              </a:rPr>
              <a:t>تاریخچه ایمونولوژی</a:t>
            </a:r>
          </a:p>
        </p:txBody>
      </p:sp>
      <p:sp>
        <p:nvSpPr>
          <p:cNvPr id="3" name="Content Placeholder 2"/>
          <p:cNvSpPr>
            <a:spLocks noGrp="1"/>
          </p:cNvSpPr>
          <p:nvPr>
            <p:ph idx="1"/>
          </p:nvPr>
        </p:nvSpPr>
        <p:spPr>
          <a:xfrm>
            <a:off x="457200" y="2204864"/>
            <a:ext cx="8229600" cy="3500462"/>
          </a:xfrm>
        </p:spPr>
        <p:txBody>
          <a:bodyPr>
            <a:noAutofit/>
          </a:bodyPr>
          <a:lstStyle/>
          <a:p>
            <a:pPr>
              <a:buClr>
                <a:srgbClr val="FF0000"/>
              </a:buClr>
              <a:buFont typeface="Wingdings" pitchFamily="2" charset="2"/>
              <a:buChar char="Ø"/>
            </a:pPr>
            <a:r>
              <a:rPr lang="fa-IR" sz="2000" dirty="0">
                <a:cs typeface="B Nazanin" pitchFamily="2" charset="-78"/>
              </a:rPr>
              <a:t>مورخین اغلب </a:t>
            </a:r>
            <a:r>
              <a:rPr lang="en-US" sz="2000" dirty="0">
                <a:cs typeface="B Nazanin" pitchFamily="2" charset="-78"/>
              </a:rPr>
              <a:t> Thucydides</a:t>
            </a:r>
            <a:r>
              <a:rPr lang="fa-IR" sz="2000" dirty="0">
                <a:cs typeface="B Nazanin" pitchFamily="2" charset="-78"/>
              </a:rPr>
              <a:t> در قرن پنجم قبل از میلاد در آتن به عنوان اولین </a:t>
            </a:r>
            <a:r>
              <a:rPr lang="fa-IR" sz="2000" dirty="0" err="1">
                <a:cs typeface="B Nazanin" pitchFamily="2" charset="-78"/>
              </a:rPr>
              <a:t>فردى</a:t>
            </a:r>
            <a:r>
              <a:rPr lang="fa-IR" sz="2000" dirty="0">
                <a:cs typeface="B Nazanin" pitchFamily="2" charset="-78"/>
              </a:rPr>
              <a:t> </a:t>
            </a:r>
            <a:r>
              <a:rPr lang="fa-IR" sz="2000" dirty="0" err="1">
                <a:cs typeface="B Nazanin" pitchFamily="2" charset="-78"/>
              </a:rPr>
              <a:t>معرفى</a:t>
            </a:r>
            <a:r>
              <a:rPr lang="fa-IR" sz="2000" dirty="0">
                <a:cs typeface="B Nazanin" pitchFamily="2" charset="-78"/>
              </a:rPr>
              <a:t> میکنند که </a:t>
            </a:r>
            <a:r>
              <a:rPr lang="fa-IR" sz="2000" dirty="0" err="1">
                <a:cs typeface="B Nazanin" pitchFamily="2" charset="-78"/>
              </a:rPr>
              <a:t>ایمنى</a:t>
            </a:r>
            <a:r>
              <a:rPr lang="fa-IR" sz="2000" dirty="0">
                <a:cs typeface="B Nazanin" pitchFamily="2" charset="-78"/>
              </a:rPr>
              <a:t> در برابر </a:t>
            </a:r>
            <a:r>
              <a:rPr lang="fa-IR" sz="2000" dirty="0" err="1">
                <a:cs typeface="B Nazanin" pitchFamily="2" charset="-78"/>
              </a:rPr>
              <a:t>عفونتى</a:t>
            </a:r>
            <a:r>
              <a:rPr lang="fa-IR" sz="2000" dirty="0">
                <a:cs typeface="B Nazanin" pitchFamily="2" charset="-78"/>
              </a:rPr>
              <a:t> که طاعون نامیده میشد را مطرح کرد.</a:t>
            </a:r>
          </a:p>
          <a:p>
            <a:pPr>
              <a:buClr>
                <a:srgbClr val="FF0000"/>
              </a:buClr>
              <a:buNone/>
            </a:pPr>
            <a:endParaRPr lang="fa-IR" sz="2000" dirty="0">
              <a:cs typeface="B Nazanin" pitchFamily="2" charset="-78"/>
            </a:endParaRPr>
          </a:p>
          <a:p>
            <a:pPr>
              <a:buClr>
                <a:srgbClr val="FF0000"/>
              </a:buClr>
              <a:buFont typeface="Wingdings" pitchFamily="2" charset="2"/>
              <a:buChar char="Ø"/>
            </a:pPr>
            <a:r>
              <a:rPr lang="fa-IR" sz="2000" dirty="0">
                <a:cs typeface="B Nazanin" pitchFamily="2" charset="-78"/>
              </a:rPr>
              <a:t>مصونیت نسبت به سموم از زمان مهرداد ششم نزد ایرانیان شناخته شده بود.</a:t>
            </a:r>
          </a:p>
          <a:p>
            <a:pPr>
              <a:buClr>
                <a:srgbClr val="FF0000"/>
              </a:buClr>
              <a:buNone/>
            </a:pPr>
            <a:endParaRPr lang="fa-IR" sz="2000" dirty="0">
              <a:cs typeface="B Nazanin" pitchFamily="2" charset="-78"/>
            </a:endParaRPr>
          </a:p>
          <a:p>
            <a:pPr>
              <a:buClr>
                <a:srgbClr val="FF0000"/>
              </a:buClr>
              <a:buFont typeface="Wingdings" pitchFamily="2" charset="2"/>
              <a:buChar char="Ø"/>
            </a:pPr>
            <a:r>
              <a:rPr lang="fa-IR" sz="2000" dirty="0">
                <a:cs typeface="B Nazanin" pitchFamily="2" charset="-78"/>
              </a:rPr>
              <a:t>در قرن یازدهم میلادی پزشکان چینی کودکان خود را مجبور به استنشاق ذرات زخم های خشک شده آبله می کردند.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Lesley\021394 scott\stamp(2).jpg"/>
          <p:cNvPicPr>
            <a:picLocks noGrp="1" noChangeAspect="1" noChangeArrowheads="1"/>
          </p:cNvPicPr>
          <p:nvPr>
            <p:ph sz="half" idx="1"/>
          </p:nvPr>
        </p:nvPicPr>
        <p:blipFill>
          <a:blip r:embed="rId3"/>
          <a:srcRect/>
          <a:stretch>
            <a:fillRect/>
          </a:stretch>
        </p:blipFill>
        <p:spPr bwMode="auto">
          <a:xfrm>
            <a:off x="535536" y="692696"/>
            <a:ext cx="2905635" cy="3132441"/>
          </a:xfrm>
          <a:prstGeom prst="rect">
            <a:avLst/>
          </a:prstGeom>
          <a:noFill/>
        </p:spPr>
      </p:pic>
      <p:sp>
        <p:nvSpPr>
          <p:cNvPr id="4" name="Content Placeholder 3"/>
          <p:cNvSpPr>
            <a:spLocks noGrp="1"/>
          </p:cNvSpPr>
          <p:nvPr>
            <p:ph sz="half" idx="2"/>
          </p:nvPr>
        </p:nvSpPr>
        <p:spPr>
          <a:xfrm>
            <a:off x="4712942" y="1356518"/>
            <a:ext cx="4038600" cy="4525963"/>
          </a:xfrm>
        </p:spPr>
        <p:txBody>
          <a:bodyPr>
            <a:normAutofit fontScale="92500"/>
          </a:bodyPr>
          <a:lstStyle/>
          <a:p>
            <a:pPr>
              <a:buClr>
                <a:srgbClr val="FF0000"/>
              </a:buClr>
              <a:buFont typeface="Wingdings" pitchFamily="2" charset="2"/>
              <a:buChar char="Ø"/>
            </a:pPr>
            <a:r>
              <a:rPr lang="fa-IR" sz="2400" dirty="0">
                <a:cs typeface="B Nazanin" pitchFamily="2" charset="-78"/>
              </a:rPr>
              <a:t>در اواخر قرن هیجدهم ادواردجنر برای اولین بار متوجه شد که دخترانی که از گاوها شیر میدوشند بر اثر تماس با گاو مبتلا به آبله گاوی در مقابل آبله انسانی مقاوم میشوند.</a:t>
            </a:r>
          </a:p>
          <a:p>
            <a:pPr>
              <a:buClr>
                <a:srgbClr val="FF0000"/>
              </a:buClr>
              <a:buFont typeface="Wingdings" pitchFamily="2" charset="2"/>
              <a:buChar char="Ø"/>
            </a:pPr>
            <a:endParaRPr lang="fa-IR" sz="2400" dirty="0">
              <a:cs typeface="B Nazanin" pitchFamily="2" charset="-78"/>
            </a:endParaRPr>
          </a:p>
          <a:p>
            <a:pPr>
              <a:buClr>
                <a:srgbClr val="FF0000"/>
              </a:buClr>
              <a:buFont typeface="Wingdings" pitchFamily="2" charset="2"/>
              <a:buChar char="Ø"/>
            </a:pPr>
            <a:endParaRPr lang="fa-IR" sz="2400" dirty="0">
              <a:cs typeface="B Nazanin" pitchFamily="2" charset="-78"/>
            </a:endParaRPr>
          </a:p>
          <a:p>
            <a:pPr>
              <a:buClr>
                <a:srgbClr val="FF0000"/>
              </a:buClr>
              <a:buFont typeface="Wingdings" pitchFamily="2" charset="2"/>
              <a:buChar char="Ø"/>
            </a:pPr>
            <a:r>
              <a:rPr lang="fa-IR" sz="2400" dirty="0">
                <a:cs typeface="B Nazanin" pitchFamily="2" charset="-78"/>
              </a:rPr>
              <a:t>در سالهای بعد لوئی پاستور به افتخار کشف جنر اصطلاح واکسن را وضع کرد. </a:t>
            </a:r>
          </a:p>
          <a:p>
            <a:pPr algn="l" rtl="0">
              <a:buClr>
                <a:srgbClr val="FF0000"/>
              </a:buClr>
            </a:pPr>
            <a:r>
              <a:rPr lang="en-IN" sz="1600" dirty="0"/>
              <a:t>He called an attenuated strain a </a:t>
            </a:r>
            <a:r>
              <a:rPr lang="en-IN" sz="1600" b="1" dirty="0">
                <a:solidFill>
                  <a:srgbClr val="00B050"/>
                </a:solidFill>
              </a:rPr>
              <a:t>vaccine </a:t>
            </a:r>
            <a:r>
              <a:rPr lang="en-IN" sz="1600" dirty="0"/>
              <a:t>(from the Latin </a:t>
            </a:r>
            <a:r>
              <a:rPr lang="en-IN" sz="1600" i="1" dirty="0" err="1"/>
              <a:t>vacca</a:t>
            </a:r>
            <a:r>
              <a:rPr lang="en-IN" sz="1600" dirty="0"/>
              <a:t>, meaning “cow”), in </a:t>
            </a:r>
            <a:r>
              <a:rPr lang="en-IN" sz="1600" dirty="0" err="1"/>
              <a:t>honor</a:t>
            </a:r>
            <a:r>
              <a:rPr lang="en-IN" sz="1600" dirty="0"/>
              <a:t> of Jenner’s work with cowpox inoculation</a:t>
            </a:r>
            <a:endParaRPr lang="fa-IR" sz="2400" dirty="0"/>
          </a:p>
        </p:txBody>
      </p:sp>
      <p:pic>
        <p:nvPicPr>
          <p:cNvPr id="2" name="Picture 2">
            <a:extLst>
              <a:ext uri="{FF2B5EF4-FFF2-40B4-BE49-F238E27FC236}">
                <a16:creationId xmlns:a16="http://schemas.microsoft.com/office/drawing/2014/main" id="{8953D425-6F98-AEA4-353A-B52E76E9A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35536" y="4006727"/>
            <a:ext cx="1878360" cy="2400300"/>
          </a:xfrm>
          <a:prstGeom prst="rect">
            <a:avLst/>
          </a:prstGeom>
        </p:spPr>
      </p:pic>
      <p:sp>
        <p:nvSpPr>
          <p:cNvPr id="3" name="Content Placeholder 2">
            <a:extLst>
              <a:ext uri="{FF2B5EF4-FFF2-40B4-BE49-F238E27FC236}">
                <a16:creationId xmlns:a16="http://schemas.microsoft.com/office/drawing/2014/main" id="{F8B2757E-0EBC-5A99-A8AC-7B8563B4CE99}"/>
              </a:ext>
            </a:extLst>
          </p:cNvPr>
          <p:cNvSpPr txBox="1">
            <a:spLocks/>
          </p:cNvSpPr>
          <p:nvPr/>
        </p:nvSpPr>
        <p:spPr bwMode="auto">
          <a:xfrm>
            <a:off x="395536" y="6453336"/>
            <a:ext cx="6209106" cy="534769"/>
          </a:xfrm>
          <a:prstGeom prst="rect">
            <a:avLst/>
          </a:prstGeom>
          <a:noFill/>
          <a:ln w="9525">
            <a:noFill/>
            <a:miter lim="800000"/>
            <a:headEnd/>
            <a:tailEnd/>
          </a:ln>
          <a:effectLst/>
        </p:spPr>
        <p:txBody>
          <a:bodyPr/>
          <a:lstStyle/>
          <a:p>
            <a:pPr algn="just" rtl="0">
              <a:defRPr/>
            </a:pPr>
            <a:r>
              <a:rPr lang="en-US" sz="1100" dirty="0"/>
              <a:t>Wood engraving of Louis Pasteur watching Joseph Meister receive the rabies vaccine. [</a:t>
            </a:r>
            <a:r>
              <a:rPr lang="en-US" sz="1100" i="1" dirty="0"/>
              <a:t>From Harper’s Weekly </a:t>
            </a:r>
            <a:r>
              <a:rPr lang="en-US" sz="1100" b="1" i="1" dirty="0"/>
              <a:t>29:836; </a:t>
            </a:r>
            <a:r>
              <a:rPr lang="en-US" sz="1100" i="1" dirty="0"/>
              <a:t>courtesy of the National Library of Medicine.]</a:t>
            </a:r>
            <a:endParaRPr lang="en-US" sz="1100" kern="0" dirty="0">
              <a:latin typeface="+mn-lt"/>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99" y="1418642"/>
            <a:ext cx="8610601" cy="445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710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569445"/>
            <a:ext cx="7425772" cy="4047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5589241"/>
            <a:ext cx="5076056" cy="369332"/>
          </a:xfrm>
          <a:prstGeom prst="rect">
            <a:avLst/>
          </a:prstGeom>
          <a:noFill/>
        </p:spPr>
        <p:txBody>
          <a:bodyPr wrap="square" rtlCol="0">
            <a:spAutoFit/>
          </a:bodyPr>
          <a:lstStyle/>
          <a:p>
            <a:pPr algn="l" rtl="0"/>
            <a:r>
              <a:rPr lang="en-US" dirty="0"/>
              <a:t>Source: Immunology by Richard et al., </a:t>
            </a:r>
            <a:endParaRPr lang="en-IN" dirty="0"/>
          </a:p>
        </p:txBody>
      </p:sp>
    </p:spTree>
    <p:extLst>
      <p:ext uri="{BB962C8B-B14F-4D97-AF65-F5344CB8AC3E}">
        <p14:creationId xmlns:p14="http://schemas.microsoft.com/office/powerpoint/2010/main" val="272141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844824"/>
            <a:ext cx="7488832" cy="2736304"/>
          </a:xfrm>
        </p:spPr>
        <p:txBody>
          <a:bodyPr>
            <a:normAutofit/>
          </a:bodyPr>
          <a:lstStyle/>
          <a:p>
            <a:pPr rtl="0"/>
            <a:r>
              <a:rPr lang="en-US" sz="4000" dirty="0">
                <a:latin typeface="Cambria" pitchFamily="18" charset="0"/>
              </a:rPr>
              <a:t>Cells &amp;  Tissues</a:t>
            </a:r>
            <a:br>
              <a:rPr lang="en-US" sz="4000" dirty="0">
                <a:latin typeface="Cambria" pitchFamily="18" charset="0"/>
              </a:rPr>
            </a:br>
            <a:r>
              <a:rPr lang="en-US" sz="4000" dirty="0">
                <a:latin typeface="Cambria" pitchFamily="18" charset="0"/>
              </a:rPr>
              <a:t>of the</a:t>
            </a:r>
            <a:r>
              <a:rPr lang="fa-IR" sz="4000" dirty="0">
                <a:latin typeface="Cambria" pitchFamily="18" charset="0"/>
              </a:rPr>
              <a:t> </a:t>
            </a:r>
            <a:r>
              <a:rPr lang="en-US" sz="4000" dirty="0">
                <a:latin typeface="Cambria" pitchFamily="18" charset="0"/>
              </a:rPr>
              <a:t>immune system </a:t>
            </a:r>
            <a:br>
              <a:rPr lang="en-US" sz="4000" dirty="0">
                <a:latin typeface="Cambria" pitchFamily="18" charset="0"/>
              </a:rPr>
            </a:br>
            <a:endParaRPr lang="en-US" sz="40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619672" y="1637928"/>
            <a:ext cx="8229600" cy="1143000"/>
          </a:xfrm>
        </p:spPr>
        <p:txBody>
          <a:bodyPr>
            <a:noAutofit/>
          </a:bodyPr>
          <a:lstStyle/>
          <a:p>
            <a:r>
              <a:rPr lang="fa-IR" sz="3600" b="1" dirty="0">
                <a:solidFill>
                  <a:srgbClr val="FF0000"/>
                </a:solidFill>
                <a:cs typeface="B Nazanin" pitchFamily="2" charset="-78"/>
              </a:rPr>
              <a:t>اجزا تشکیل دهنده دستگاه ایمنی بدن</a:t>
            </a:r>
            <a:br>
              <a:rPr lang="en-US" sz="3600" b="1" dirty="0">
                <a:solidFill>
                  <a:srgbClr val="FF0000"/>
                </a:solidFill>
                <a:cs typeface="B Nazanin" pitchFamily="2" charset="-78"/>
              </a:rPr>
            </a:br>
            <a:endParaRPr lang="en-US" sz="3600" b="1" dirty="0">
              <a:solidFill>
                <a:srgbClr val="FF0000"/>
              </a:solidFill>
              <a:cs typeface="B Nazanin" pitchFamily="2" charset="-78"/>
            </a:endParaRPr>
          </a:p>
        </p:txBody>
      </p:sp>
      <p:sp>
        <p:nvSpPr>
          <p:cNvPr id="24579" name="Content Placeholder 2"/>
          <p:cNvSpPr>
            <a:spLocks noGrp="1"/>
          </p:cNvSpPr>
          <p:nvPr>
            <p:ph idx="1"/>
          </p:nvPr>
        </p:nvSpPr>
        <p:spPr>
          <a:xfrm>
            <a:off x="2028836" y="2564904"/>
            <a:ext cx="5086328" cy="3057521"/>
          </a:xfrm>
        </p:spPr>
        <p:txBody>
          <a:bodyPr>
            <a:normAutofit/>
          </a:bodyPr>
          <a:lstStyle/>
          <a:p>
            <a:pPr algn="r" rtl="1">
              <a:buFont typeface="Arial" pitchFamily="34" charset="0"/>
              <a:buNone/>
            </a:pPr>
            <a:r>
              <a:rPr lang="fa-IR" sz="2800" b="1" dirty="0">
                <a:latin typeface="B Titr" pitchFamily="2" charset="-78"/>
                <a:cs typeface="B Nazanin" pitchFamily="2" charset="-78"/>
              </a:rPr>
              <a:t>سلول ها</a:t>
            </a:r>
          </a:p>
          <a:p>
            <a:pPr algn="r" rtl="1">
              <a:buFont typeface="Arial" pitchFamily="34" charset="0"/>
              <a:buNone/>
            </a:pPr>
            <a:r>
              <a:rPr lang="fa-IR" sz="2800" b="1" dirty="0">
                <a:latin typeface="B Titr" pitchFamily="2" charset="-78"/>
                <a:cs typeface="B Nazanin" pitchFamily="2" charset="-78"/>
              </a:rPr>
              <a:t>پروتئین ها</a:t>
            </a:r>
          </a:p>
          <a:p>
            <a:pPr algn="r">
              <a:buFont typeface="Arial" pitchFamily="34" charset="0"/>
              <a:buNone/>
            </a:pPr>
            <a:r>
              <a:rPr lang="fa-IR" sz="2800" b="1" dirty="0">
                <a:latin typeface="B Titr" pitchFamily="2" charset="-78"/>
                <a:cs typeface="B Nazanin" pitchFamily="2" charset="-78"/>
              </a:rPr>
              <a:t>اندام های لنفوئیدی</a:t>
            </a:r>
            <a:endParaRPr lang="en-US" sz="2800" b="1" dirty="0">
              <a:latin typeface="B Titr" pitchFamily="2" charset="-78"/>
              <a:cs typeface="B Nazanin" pitchFamily="2" charset="-78"/>
            </a:endParaRPr>
          </a:p>
          <a:p>
            <a:endParaRPr lang="en-US" sz="2800" b="1" dirty="0">
              <a:latin typeface="B Titr" pitchFamily="2" charset="-78"/>
              <a:cs typeface="B Nazanin" pitchFamily="2" charset="-78"/>
            </a:endParaRPr>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_rels/theme8.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Theme2">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7.xml><?xml version="1.0" encoding="utf-8"?>
<a:theme xmlns:a="http://schemas.openxmlformats.org/drawingml/2006/main" name="1_Wisp">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8.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4145</TotalTime>
  <Words>2912</Words>
  <Application>Microsoft Office PowerPoint</Application>
  <PresentationFormat>On-screen Show (4:3)</PresentationFormat>
  <Paragraphs>259</Paragraphs>
  <Slides>34</Slides>
  <Notes>19</Notes>
  <HiddenSlides>0</HiddenSlides>
  <MMClips>0</MMClips>
  <ScaleCrop>false</ScaleCrop>
  <HeadingPairs>
    <vt:vector size="8" baseType="variant">
      <vt:variant>
        <vt:lpstr>Fonts Used</vt:lpstr>
      </vt:variant>
      <vt:variant>
        <vt:i4>20</vt:i4>
      </vt:variant>
      <vt:variant>
        <vt:lpstr>Theme</vt:lpstr>
      </vt:variant>
      <vt:variant>
        <vt:i4>8</vt:i4>
      </vt:variant>
      <vt:variant>
        <vt:lpstr>Embedded OLE Servers</vt:lpstr>
      </vt:variant>
      <vt:variant>
        <vt:i4>1</vt:i4>
      </vt:variant>
      <vt:variant>
        <vt:lpstr>Slide Titles</vt:lpstr>
      </vt:variant>
      <vt:variant>
        <vt:i4>34</vt:i4>
      </vt:variant>
    </vt:vector>
  </HeadingPairs>
  <TitlesOfParts>
    <vt:vector size="63" baseType="lpstr">
      <vt:lpstr>Arial</vt:lpstr>
      <vt:lpstr>B Nazanin</vt:lpstr>
      <vt:lpstr>B Nazanin Bold</vt:lpstr>
      <vt:lpstr>B Nazanin+ Regular</vt:lpstr>
      <vt:lpstr>B Titr</vt:lpstr>
      <vt:lpstr>Calibri</vt:lpstr>
      <vt:lpstr>Calibri Light</vt:lpstr>
      <vt:lpstr>Cambria</vt:lpstr>
      <vt:lpstr>Century Gothic</vt:lpstr>
      <vt:lpstr>Century Schoolbook</vt:lpstr>
      <vt:lpstr>Comic Sans MS</vt:lpstr>
      <vt:lpstr>Franklin Gothic Book</vt:lpstr>
      <vt:lpstr>Garamond</vt:lpstr>
      <vt:lpstr>Perpetua</vt:lpstr>
      <vt:lpstr>Rockwell</vt:lpstr>
      <vt:lpstr>Times New Roman</vt:lpstr>
      <vt:lpstr>Times New Roman Bold</vt:lpstr>
      <vt:lpstr>Wingdings</vt:lpstr>
      <vt:lpstr>Wingdings 2</vt:lpstr>
      <vt:lpstr>Wingdings 3</vt:lpstr>
      <vt:lpstr>Theme2</vt:lpstr>
      <vt:lpstr>Office Theme</vt:lpstr>
      <vt:lpstr>Oriel</vt:lpstr>
      <vt:lpstr>Wisp</vt:lpstr>
      <vt:lpstr>Savon</vt:lpstr>
      <vt:lpstr>Atlas</vt:lpstr>
      <vt:lpstr>1_Wisp</vt:lpstr>
      <vt:lpstr>Equity</vt:lpstr>
      <vt:lpstr>Bitmap Image</vt:lpstr>
      <vt:lpstr>PowerPoint Presentation</vt:lpstr>
      <vt:lpstr>مقدمه ای بر ایمونولوژی</vt:lpstr>
      <vt:lpstr>تعاریف</vt:lpstr>
      <vt:lpstr>تاریخچه ایمونولوژی</vt:lpstr>
      <vt:lpstr>PowerPoint Presentation</vt:lpstr>
      <vt:lpstr>PowerPoint Presentation</vt:lpstr>
      <vt:lpstr>PowerPoint Presentation</vt:lpstr>
      <vt:lpstr>Cells &amp;  Tissues of the immune system  </vt:lpstr>
      <vt:lpstr>اجزا تشکیل دهنده دستگاه ایمنی بدن </vt:lpstr>
      <vt:lpstr>سیستم ایمنی بدن</vt:lpstr>
      <vt:lpstr>PowerPoint Presentation</vt:lpstr>
      <vt:lpstr>                                 سلولهای سیستم ایمنی  </vt:lpstr>
      <vt:lpstr>انواع سلولها</vt:lpstr>
      <vt:lpstr>لنفوسیت ها</vt:lpstr>
      <vt:lpstr>Phagocyte cells</vt:lpstr>
      <vt:lpstr>نوتروفیل ها</vt:lpstr>
      <vt:lpstr>سلولهای دندریتیک</vt:lpstr>
      <vt:lpstr>پروتئینهای سیستم ایمنی </vt:lpstr>
      <vt:lpstr>PowerPoint Presentation</vt:lpstr>
      <vt:lpstr>PowerPoint Presentation</vt:lpstr>
      <vt:lpstr>تیموس </vt:lpstr>
      <vt:lpstr>PowerPoint Presentation</vt:lpstr>
      <vt:lpstr> Lymph Nodes</vt:lpstr>
      <vt:lpstr>PowerPoint Presentation</vt:lpstr>
      <vt:lpstr>PowerPoint Presentation</vt:lpstr>
      <vt:lpstr>Spleen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پایان</vt:lpstr>
    </vt:vector>
  </TitlesOfParts>
  <Company>HCC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Hadish</dc:creator>
  <cp:lastModifiedBy>notebook</cp:lastModifiedBy>
  <cp:revision>145</cp:revision>
  <dcterms:created xsi:type="dcterms:W3CDTF">2012-09-14T13:23:11Z</dcterms:created>
  <dcterms:modified xsi:type="dcterms:W3CDTF">2026-02-19T07:52:33Z</dcterms:modified>
</cp:coreProperties>
</file>