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2" r:id="rId1"/>
    <p:sldMasterId id="2147483734" r:id="rId2"/>
  </p:sldMasterIdLst>
  <p:notesMasterIdLst>
    <p:notesMasterId r:id="rId22"/>
  </p:notesMasterIdLst>
  <p:sldIdLst>
    <p:sldId id="256" r:id="rId3"/>
    <p:sldId id="257" r:id="rId4"/>
    <p:sldId id="428" r:id="rId5"/>
    <p:sldId id="380" r:id="rId6"/>
    <p:sldId id="382" r:id="rId7"/>
    <p:sldId id="429" r:id="rId8"/>
    <p:sldId id="435" r:id="rId9"/>
    <p:sldId id="374" r:id="rId10"/>
    <p:sldId id="420" r:id="rId11"/>
    <p:sldId id="260" r:id="rId12"/>
    <p:sldId id="372" r:id="rId13"/>
    <p:sldId id="261" r:id="rId14"/>
    <p:sldId id="262" r:id="rId15"/>
    <p:sldId id="265" r:id="rId16"/>
    <p:sldId id="316" r:id="rId17"/>
    <p:sldId id="317" r:id="rId18"/>
    <p:sldId id="405" r:id="rId19"/>
    <p:sldId id="320" r:id="rId20"/>
    <p:sldId id="431" r:id="rId2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A6F0F4"/>
    <a:srgbClr val="66FFCC"/>
    <a:srgbClr val="CCFF66"/>
    <a:srgbClr val="FEDEFA"/>
    <a:srgbClr val="FF9999"/>
    <a:srgbClr val="FB05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77532" autoAdjust="0"/>
  </p:normalViewPr>
  <p:slideViewPr>
    <p:cSldViewPr>
      <p:cViewPr varScale="1">
        <p:scale>
          <a:sx n="53" d="100"/>
          <a:sy n="53" d="100"/>
        </p:scale>
        <p:origin x="189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545B116-F841-4C8E-B0AC-871A5CBED27F}" type="datetimeFigureOut">
              <a:rPr lang="fa-IR" smtClean="0"/>
              <a:pPr/>
              <a:t>24/10/1444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5DF80AE-9035-49FC-BD04-CB62F57D2007}"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ویژگی مهم سیستم ایمنی تشخیص خودی از بیگانه</a:t>
            </a:r>
            <a:r>
              <a:rPr lang="fa-IR" baseline="0" dirty="0"/>
              <a:t> است و دفاع در برابر تهاجم عامل بیگانه یکی از وظایف این سیستم است در حالی که نسبت به عناصر خودی واکنشی نشان نمی دهد. عدم پاسخ به انتی ژنهای خودی اصطلاحا </a:t>
            </a:r>
            <a:r>
              <a:rPr lang="en-US" baseline="0" dirty="0"/>
              <a:t>Tolerance</a:t>
            </a:r>
            <a:r>
              <a:rPr lang="fa-IR" baseline="0" dirty="0"/>
              <a:t> گفته و انتی ژهایی که در بدن تحمل می شوند تولروژن می نامند</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2</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تحمل</a:t>
            </a:r>
            <a:r>
              <a:rPr lang="fa-IR" baseline="0" dirty="0"/>
              <a:t> انتی ژنهای خودی که روندی طبیعی است می تواند در شرایطی نسبت به انتی ژنهای بیگانه هم دیده شود. به طوری که اولین بار </a:t>
            </a:r>
            <a:r>
              <a:rPr lang="en-US" baseline="0" dirty="0"/>
              <a:t>Owen</a:t>
            </a:r>
            <a:r>
              <a:rPr lang="fa-IR" baseline="0" dirty="0"/>
              <a:t> در سال 1945 مشاهده کرد </a:t>
            </a:r>
            <a:r>
              <a:rPr lang="fa-IR" sz="1200" kern="1200" dirty="0">
                <a:solidFill>
                  <a:schemeClr val="tx1"/>
                </a:solidFill>
                <a:latin typeface="+mn-lt"/>
                <a:ea typeface="+mn-ea"/>
                <a:cs typeface="+mn-cs"/>
              </a:rPr>
              <a:t>که گاوهای دو قلو غیرهمسان که گروههای خونی متفاوت ولی  جفت مشترک دارند به علت تبادل آنتی ژنها با یکدیگر تا آخر عمر نسبت به گلبولهای قرمز یکدیگر تولرانس دارند</a:t>
            </a:r>
            <a:endParaRPr lang="en-US" altLang="zh-CN" dirty="0"/>
          </a:p>
          <a:p>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4</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A180EB-2B33-456B-B220-D29DCC710633}" type="slidenum">
              <a:rPr lang="ar-SA" altLang="zh-CN"/>
              <a:pPr/>
              <a:t>5</a:t>
            </a:fld>
            <a:endParaRPr lang="en-US" altLang="zh-CN"/>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914400" y="4343400"/>
            <a:ext cx="5029200" cy="4114800"/>
          </a:xfrm>
        </p:spPr>
        <p:txBody>
          <a:bodyPr/>
          <a:lstStyle/>
          <a:p>
            <a:r>
              <a:rPr lang="fa-IR" sz="1200" kern="1200" dirty="0">
                <a:solidFill>
                  <a:schemeClr val="tx1"/>
                </a:solidFill>
                <a:latin typeface="+mn-lt"/>
                <a:ea typeface="+mn-ea"/>
                <a:cs typeface="+mn-cs"/>
              </a:rPr>
              <a:t>این مساله در سال 1953 در مطالعات آزمایشگاهی دیگری تایید شد، در این زمان </a:t>
            </a:r>
            <a:r>
              <a:rPr lang="en-US" sz="1200" kern="1200" dirty="0">
                <a:solidFill>
                  <a:schemeClr val="tx1"/>
                </a:solidFill>
                <a:latin typeface="+mn-lt"/>
                <a:ea typeface="+mn-ea"/>
                <a:cs typeface="+mn-cs"/>
              </a:rPr>
              <a:t>Medawar</a:t>
            </a:r>
            <a:r>
              <a:rPr lang="fa-IR" sz="1200" kern="1200" dirty="0">
                <a:solidFill>
                  <a:schemeClr val="tx1"/>
                </a:solidFill>
                <a:latin typeface="+mn-lt"/>
                <a:ea typeface="+mn-ea"/>
                <a:cs typeface="+mn-cs"/>
              </a:rPr>
              <a:t> و همکارانش طی آزمایشاتی سلول های آلوژنیک نژاد مشخصی از موش به نوزاد موشی ازنژاد دیگر تزریق نمودند ،  آزمایشات بعدی نشان داد که موش گیرنده در زمان بلوغ به راحتی بافتهای  نژاد موش دهنده را پذیرفته ( القا تولرانس نسبت به آنتی ژنهای بافتی  موش اول). </a:t>
            </a:r>
            <a:endParaRPr lang="en-US" sz="1200" kern="1200" dirty="0">
              <a:solidFill>
                <a:schemeClr val="tx1"/>
              </a:solidFill>
              <a:latin typeface="+mn-lt"/>
              <a:ea typeface="+mn-ea"/>
              <a:cs typeface="+mn-cs"/>
            </a:endParaRPr>
          </a:p>
          <a:p>
            <a:r>
              <a:rPr lang="fa-IR" altLang="zh-CN" sz="1200" kern="1200" dirty="0">
                <a:solidFill>
                  <a:schemeClr val="tx1"/>
                </a:solidFill>
                <a:latin typeface="+mn-lt"/>
                <a:ea typeface="+mn-ea"/>
                <a:cs typeface="+mn-cs"/>
              </a:rPr>
              <a:t>روی</a:t>
            </a:r>
            <a:r>
              <a:rPr lang="fa-IR" altLang="zh-CN" sz="1200" kern="1200" baseline="0" dirty="0">
                <a:solidFill>
                  <a:schemeClr val="tx1"/>
                </a:solidFill>
                <a:latin typeface="+mn-lt"/>
                <a:ea typeface="+mn-ea"/>
                <a:cs typeface="+mn-cs"/>
              </a:rPr>
              <a:t> این اصل دانشمندان به این نتیجه رسیدند که برخوردهای باانتی ژن بیگانه اگر در دوران جنینی صورت گیرد بعدها فرد نسبت به ان انتی ژن تحمل داشته و و ان را به عنوان انتی ژن خودی می شناسد.</a:t>
            </a:r>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مکانیسم های متنوعی جهت حفظ تولرانس ایمونولوژیک در اعضای لنفاوی محیطی وجود دارند</a:t>
            </a:r>
            <a:endParaRPr lang="en-US" dirty="0"/>
          </a:p>
          <a:p>
            <a:r>
              <a:rPr lang="fa-IR" sz="1200" kern="1200" dirty="0">
                <a:solidFill>
                  <a:schemeClr val="tx1"/>
                </a:solidFill>
                <a:latin typeface="+mn-lt"/>
                <a:ea typeface="+mn-ea"/>
                <a:cs typeface="+mn-cs"/>
              </a:rPr>
              <a:t>پیوندهای بیگانه در برخی مناطق آناتومیک خاص نظیر مغز و چشم، می توانند برای مدت زمانی طولانی دوام آورند.</a:t>
            </a:r>
            <a:endParaRPr lang="en-US" sz="1200" kern="1200" dirty="0">
              <a:solidFill>
                <a:schemeClr val="tx1"/>
              </a:solidFill>
              <a:latin typeface="+mn-lt"/>
              <a:ea typeface="+mn-ea"/>
              <a:cs typeface="+mn-cs"/>
            </a:endParaRPr>
          </a:p>
          <a:p>
            <a:r>
              <a:rPr lang="fa-IR" sz="1200" kern="1200" dirty="0">
                <a:solidFill>
                  <a:schemeClr val="tx1"/>
                </a:solidFill>
                <a:latin typeface="+mn-lt"/>
                <a:ea typeface="+mn-ea"/>
                <a:cs typeface="+mn-cs"/>
              </a:rPr>
              <a:t>سیستم</a:t>
            </a:r>
            <a:r>
              <a:rPr lang="fa-IR" sz="1200" kern="1200" baseline="0" dirty="0">
                <a:solidFill>
                  <a:schemeClr val="tx1"/>
                </a:solidFill>
                <a:latin typeface="+mn-lt"/>
                <a:ea typeface="+mn-ea"/>
                <a:cs typeface="+mn-cs"/>
              </a:rPr>
              <a:t> ایمنی فعال در ان مناطق وجود دارد به </a:t>
            </a:r>
            <a:r>
              <a:rPr lang="fa-IR" sz="1200" kern="1200" dirty="0">
                <a:solidFill>
                  <a:schemeClr val="tx1"/>
                </a:solidFill>
                <a:latin typeface="+mn-lt"/>
                <a:ea typeface="+mn-ea"/>
                <a:cs typeface="+mn-cs"/>
              </a:rPr>
              <a:t>طوری که در آن، عوامل تنظیم کننده ایمنی مثل سد خونی ـ مغزی و کاهش بیان مولکول های </a:t>
            </a:r>
            <a:r>
              <a:rPr lang="en-US" sz="1200" kern="1200" dirty="0">
                <a:solidFill>
                  <a:schemeClr val="tx1"/>
                </a:solidFill>
                <a:latin typeface="+mn-lt"/>
                <a:ea typeface="+mn-ea"/>
                <a:cs typeface="+mn-cs"/>
              </a:rPr>
              <a:t>MHC</a:t>
            </a:r>
            <a:r>
              <a:rPr lang="fa-IR" sz="1200" kern="1200" dirty="0">
                <a:solidFill>
                  <a:schemeClr val="tx1"/>
                </a:solidFill>
                <a:latin typeface="+mn-lt"/>
                <a:ea typeface="+mn-ea"/>
                <a:cs typeface="+mn-cs"/>
              </a:rPr>
              <a:t> از اهمیت ویژه ای برخوردار هستند.</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9</a:t>
            </a:fld>
            <a:endParaRPr lang="fa-IR"/>
          </a:p>
        </p:txBody>
      </p:sp>
    </p:spTree>
    <p:extLst>
      <p:ext uri="{BB962C8B-B14F-4D97-AF65-F5344CB8AC3E}">
        <p14:creationId xmlns:p14="http://schemas.microsoft.com/office/powerpoint/2010/main" val="1346657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در شرایطی تحمل نسبت به ژنهای خودی ممکن است از بین برود</a:t>
            </a:r>
            <a:r>
              <a:rPr lang="fa-IR" baseline="0" dirty="0"/>
              <a:t> و این انتی ژنها برای سیستم ایمنی</a:t>
            </a:r>
            <a:r>
              <a:rPr lang="fa-IR" dirty="0"/>
              <a:t>انتی </a:t>
            </a:r>
            <a:r>
              <a:rPr lang="fa-IR" baseline="0" dirty="0"/>
              <a:t> بیگانه شوند. </a:t>
            </a:r>
          </a:p>
          <a:p>
            <a:r>
              <a:rPr lang="fa-IR" baseline="0" dirty="0"/>
              <a:t>گاهی نیز  به علت عفونت، ضربه، جراحی ممکن است انتی ژنهای خودی که دور از دسترس سیستم ایمنی بوده اند نظیر عدسی چشم، اسپرماتوزوئید، میلیین با سیستم ایمنی تماس یافته در این صورت نیز پاسخهایی علیه انها بوجود اید.</a:t>
            </a:r>
          </a:p>
        </p:txBody>
      </p:sp>
      <p:sp>
        <p:nvSpPr>
          <p:cNvPr id="4" name="Slide Number Placeholder 3"/>
          <p:cNvSpPr>
            <a:spLocks noGrp="1"/>
          </p:cNvSpPr>
          <p:nvPr>
            <p:ph type="sldNum" sz="quarter" idx="10"/>
          </p:nvPr>
        </p:nvSpPr>
        <p:spPr/>
        <p:txBody>
          <a:bodyPr/>
          <a:lstStyle/>
          <a:p>
            <a:fld id="{25DF80AE-9035-49FC-BD04-CB62F57D2007}" type="slidenum">
              <a:rPr lang="fa-IR" smtClean="0"/>
              <a:pPr/>
              <a:t>10</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819" name="Rectangle 3"/>
          <p:cNvSpPr>
            <a:spLocks noGrp="1" noChangeArrowheads="1"/>
          </p:cNvSpPr>
          <p:nvPr>
            <p:ph type="body" idx="1"/>
          </p:nvPr>
        </p:nvSpPr>
        <p:spPr bwMode="auto">
          <a:xfrm>
            <a:off x="914711" y="4344025"/>
            <a:ext cx="5028579" cy="4114488"/>
          </a:xfrm>
          <a:prstGeom prst="rect">
            <a:avLst/>
          </a:prstGeom>
          <a:solidFill>
            <a:srgbClr val="FFFFFF"/>
          </a:solidFill>
          <a:ln>
            <a:solidFill>
              <a:srgbClr val="000000"/>
            </a:solidFill>
            <a:miter lim="800000"/>
            <a:headEnd/>
            <a:tailEnd/>
          </a:ln>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a:t>زمانی که پاسخ ایمنی نسبت به انتی ژنهای خودی شروع شود بیماریهایی تحت عنوان بیماریهای خودایمن دیده خواهد شد.</a:t>
            </a:r>
            <a:endParaRPr lang="fa-IR" dirty="0"/>
          </a:p>
          <a:p>
            <a:endParaRPr lang="fa-I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عوامل متعددی در بروز بیماریهای اتوایمیون دخالت دارند از جمله: عوامل ژنتیکی، جهشهای ژنی</a:t>
            </a:r>
            <a:r>
              <a:rPr lang="fa-IR" baseline="0" dirty="0"/>
              <a:t> که باعث تغییراتی در انتی ژنهای خودی می شوند، عوامل عفونی اشتراک انتی ژنیک بین عوامل بیگانه با انتی ژنهای خودی، تغییرات هورمونی، مصرف برخی داروها که باعث تغییر در انتی ژنهای خودی می شوند.</a:t>
            </a:r>
            <a:endParaRPr lang="fa-IR" dirty="0"/>
          </a:p>
        </p:txBody>
      </p:sp>
      <p:sp>
        <p:nvSpPr>
          <p:cNvPr id="4" name="Slide Number Placeholder 3"/>
          <p:cNvSpPr>
            <a:spLocks noGrp="1"/>
          </p:cNvSpPr>
          <p:nvPr>
            <p:ph type="sldNum" sz="quarter" idx="10"/>
          </p:nvPr>
        </p:nvSpPr>
        <p:spPr/>
        <p:txBody>
          <a:bodyPr/>
          <a:lstStyle/>
          <a:p>
            <a:fld id="{25DF80AE-9035-49FC-BD04-CB62F57D2007}" type="slidenum">
              <a:rPr lang="fa-IR" smtClean="0"/>
              <a:pPr/>
              <a:t>13</a:t>
            </a:fld>
            <a:endParaRPr lang="fa-I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EFC288F-6487-425E-A1D2-E10ADF850D6E}" type="slidenum">
              <a:rPr lang="ar-SA"/>
              <a:pPr/>
              <a:t>14</a:t>
            </a:fld>
            <a:endParaRPr lang="en-GB"/>
          </a:p>
        </p:txBody>
      </p:sp>
      <p:sp>
        <p:nvSpPr>
          <p:cNvPr id="49155" name="Rectangle 2"/>
          <p:cNvSpPr>
            <a:spLocks noGrp="1" noRot="1" noChangeAspect="1" noChangeArrowheads="1" noTextEdit="1"/>
          </p:cNvSpPr>
          <p:nvPr>
            <p:ph type="sldImg"/>
          </p:nvPr>
        </p:nvSpPr>
        <p:spPr>
          <a:xfrm>
            <a:off x="1143000" y="685800"/>
            <a:ext cx="4573588" cy="3429000"/>
          </a:xfrm>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fa-IR" dirty="0"/>
              <a:t>بیماریهای</a:t>
            </a:r>
            <a:r>
              <a:rPr lang="fa-IR" baseline="0" dirty="0"/>
              <a:t> خودایمن طیف گسترده ای دارند و گاهی پاسخ علیه بافت یا عضو خاصی ایجاد می شود که در این صورت ضایعات منحصرا در همان بافت یا عضودیده خواهد شد و گاهی پاسخها بر علیه آنتی ژنهایی ایجاد می شود که در بافتهای مختلف پراکنده اند در نتیجه ضایعات به صورت سیستمیک بوده و بافتهای مختلفی درگیر می شوند.</a:t>
            </a:r>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C94F9C1-F34A-4974-9118-9172F1039FD4}"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C94F9C1-F34A-4974-9118-9172F1039FD4}" type="slidenum">
              <a:rPr lang="fa-IR" smtClean="0"/>
              <a:pPr/>
              <a:t>‹#›</a:t>
            </a:fld>
            <a:endParaRPr lang="fa-I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C94F9C1-F34A-4974-9118-9172F1039FD4}"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C94F9C1-F34A-4974-9118-9172F1039FD4}"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C94F9C1-F34A-4974-9118-9172F1039FD4}"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C94F9C1-F34A-4974-9118-9172F1039FD4}"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1C94F9C1-F34A-4974-9118-9172F1039FD4}"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5" name="Footer Placeholder 4"/>
          <p:cNvSpPr>
            <a:spLocks noGrp="1"/>
          </p:cNvSpPr>
          <p:nvPr>
            <p:ph type="ftr" sz="quarter" idx="11"/>
          </p:nvPr>
        </p:nvSpPr>
        <p:spPr>
          <a:xfrm>
            <a:off x="800100" y="6172200"/>
            <a:ext cx="4000500" cy="457200"/>
          </a:xfrm>
        </p:spPr>
        <p:txBody>
          <a:bodyPr/>
          <a:lstStyle/>
          <a:p>
            <a:endParaRPr lang="fa-I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C94F9C1-F34A-4974-9118-9172F1039FD4}" type="slidenum">
              <a:rPr lang="fa-IR" smtClean="0"/>
              <a:pPr/>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C94F9C1-F34A-4974-9118-9172F1039FD4}" type="slidenum">
              <a:rPr lang="fa-IR" smtClean="0"/>
              <a:pPr/>
              <a:t>‹#›</a:t>
            </a:fld>
            <a:endParaRPr lang="fa-IR"/>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C94F9C1-F34A-4974-9118-9172F1039FD4}" type="slidenum">
              <a:rPr lang="fa-IR" smtClean="0"/>
              <a:pPr/>
              <a:t>‹#›</a:t>
            </a:fld>
            <a:endParaRPr lang="fa-IR"/>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C94F9C1-F34A-4974-9118-9172F1039FD4}"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C94F9C1-F34A-4974-9118-9172F1039FD4}" type="slidenum">
              <a:rPr lang="fa-IR" smtClean="0"/>
              <a:pPr/>
              <a:t>‹#›</a:t>
            </a:fld>
            <a:endParaRPr lang="fa-IR"/>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CCE32DD-12BE-480E-BAAE-616B8889B6B8}" type="datetimeFigureOut">
              <a:rPr lang="fa-IR" smtClean="0"/>
              <a:pPr/>
              <a:t>24/10/1444</a:t>
            </a:fld>
            <a:endParaRPr lang="fa-IR"/>
          </a:p>
        </p:txBody>
      </p:sp>
      <p:sp>
        <p:nvSpPr>
          <p:cNvPr id="6" name="Footer Placeholder 5"/>
          <p:cNvSpPr>
            <a:spLocks noGrp="1"/>
          </p:cNvSpPr>
          <p:nvPr>
            <p:ph type="ftr" sz="quarter" idx="11"/>
          </p:nvPr>
        </p:nvSpPr>
        <p:spPr>
          <a:xfrm>
            <a:off x="914400" y="6172200"/>
            <a:ext cx="3886200" cy="457200"/>
          </a:xfrm>
        </p:spPr>
        <p:txBody>
          <a:bodyPr/>
          <a:lstStyle/>
          <a:p>
            <a:endParaRPr lang="fa-IR"/>
          </a:p>
        </p:txBody>
      </p:sp>
      <p:sp>
        <p:nvSpPr>
          <p:cNvPr id="7" name="Slide Number Placeholder 6"/>
          <p:cNvSpPr>
            <a:spLocks noGrp="1"/>
          </p:cNvSpPr>
          <p:nvPr>
            <p:ph type="sldNum" sz="quarter" idx="12"/>
          </p:nvPr>
        </p:nvSpPr>
        <p:spPr>
          <a:xfrm>
            <a:off x="146304" y="6208776"/>
            <a:ext cx="457200" cy="457200"/>
          </a:xfrm>
        </p:spPr>
        <p:txBody>
          <a:bodyPr/>
          <a:lstStyle/>
          <a:p>
            <a:fld id="{1C94F9C1-F34A-4974-9118-9172F1039FD4}" type="slidenum">
              <a:rPr lang="fa-IR" smtClean="0"/>
              <a:pPr/>
              <a:t>‹#›</a:t>
            </a:fld>
            <a:endParaRPr lang="fa-I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CCE32DD-12BE-480E-BAAE-616B8889B6B8}" type="datetimeFigureOut">
              <a:rPr lang="fa-IR" smtClean="0"/>
              <a:pPr/>
              <a:t>24/10/1444</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C94F9C1-F34A-4974-9118-9172F1039FD4}"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CCE32DD-12BE-480E-BAAE-616B8889B6B8}" type="datetimeFigureOut">
              <a:rPr lang="fa-IR" smtClean="0"/>
              <a:pPr/>
              <a:t>24/10/1444</a:t>
            </a:fld>
            <a:endParaRPr lang="fa-I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a-I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C94F9C1-F34A-4974-9118-9172F1039FD4}"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b="1" dirty="0">
                <a:cs typeface="B Nazanin" pitchFamily="2" charset="-78"/>
              </a:rPr>
              <a:t>Tolerance</a:t>
            </a:r>
            <a:endParaRPr lang="fa-IR" sz="3200" b="1" dirty="0">
              <a:cs typeface="B Nazanin"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a:cs typeface="B Nazanin" pitchFamily="2" charset="-78"/>
              </a:rPr>
              <a:t>شکست تحمل</a:t>
            </a:r>
            <a:r>
              <a:rPr lang="en-US" sz="3200" b="1" dirty="0">
                <a:cs typeface="B Nazanin" pitchFamily="2" charset="-78"/>
              </a:rPr>
              <a:t>  </a:t>
            </a:r>
            <a:r>
              <a:rPr lang="fa-IR" sz="3200" b="1" dirty="0">
                <a:cs typeface="B Nazanin" pitchFamily="2" charset="-78"/>
              </a:rPr>
              <a:t>و خود ایمنی</a:t>
            </a:r>
          </a:p>
        </p:txBody>
      </p:sp>
      <p:sp>
        <p:nvSpPr>
          <p:cNvPr id="3" name="Content Placeholder 2"/>
          <p:cNvSpPr>
            <a:spLocks noGrp="1"/>
          </p:cNvSpPr>
          <p:nvPr>
            <p:ph sz="quarter" idx="1"/>
          </p:nvPr>
        </p:nvSpPr>
        <p:spPr>
          <a:xfrm>
            <a:off x="714348" y="1862158"/>
            <a:ext cx="8186766" cy="2352660"/>
          </a:xfrm>
        </p:spPr>
        <p:txBody>
          <a:bodyPr>
            <a:normAutofit/>
          </a:bodyPr>
          <a:lstStyle/>
          <a:p>
            <a:pPr>
              <a:buNone/>
            </a:pPr>
            <a:r>
              <a:rPr lang="fa-IR" sz="2800" dirty="0">
                <a:effectLst/>
                <a:cs typeface="B Nazanin" pitchFamily="2" charset="-78"/>
              </a:rPr>
              <a:t>عوامل مختلف مانند فاکتورهای ژنتیک, هورمونها, حضور پاتوژنها</a:t>
            </a:r>
          </a:p>
          <a:p>
            <a:r>
              <a:rPr lang="fa-IR" sz="2800" dirty="0">
                <a:effectLst/>
                <a:cs typeface="B Nazanin" pitchFamily="2" charset="-78"/>
              </a:rPr>
              <a:t>در دسترس قرار گرفتن آنتی ژنهای مخفی </a:t>
            </a:r>
          </a:p>
          <a:p>
            <a:r>
              <a:rPr lang="fa-IR" sz="2800" dirty="0">
                <a:effectLst/>
                <a:cs typeface="B Nazanin" pitchFamily="2" charset="-78"/>
              </a:rPr>
              <a:t>ایجاد نئو آنتی ژنها در اثر تغییر شکل آنتی ژنهای خودی</a:t>
            </a:r>
          </a:p>
          <a:p>
            <a:r>
              <a:rPr lang="fa-IR" sz="2800" dirty="0">
                <a:effectLst/>
                <a:cs typeface="B Nazanin" pitchFamily="2" charset="-78"/>
              </a:rPr>
              <a:t>تقلید مولکولی (واکنش متقاطع)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504723" y="1212851"/>
            <a:ext cx="4288354" cy="369332"/>
          </a:xfrm>
          <a:prstGeom prst="rect">
            <a:avLst/>
          </a:prstGeom>
          <a:noFill/>
          <a:ln w="9525">
            <a:solidFill>
              <a:schemeClr val="tx1"/>
            </a:solidFill>
            <a:miter lim="800000"/>
            <a:headEnd/>
            <a:tailEnd/>
          </a:ln>
        </p:spPr>
        <p:txBody>
          <a:bodyPr wrap="none">
            <a:spAutoFit/>
          </a:bodyPr>
          <a:lstStyle/>
          <a:p>
            <a:pPr algn="ctr" eaLnBrk="1" hangingPunct="1"/>
            <a:r>
              <a:rPr lang="en-US" b="1"/>
              <a:t>Generation of immune repertoires</a:t>
            </a:r>
          </a:p>
        </p:txBody>
      </p:sp>
      <p:sp>
        <p:nvSpPr>
          <p:cNvPr id="9219" name="Text Box 3"/>
          <p:cNvSpPr txBox="1">
            <a:spLocks noChangeArrowheads="1"/>
          </p:cNvSpPr>
          <p:nvPr/>
        </p:nvSpPr>
        <p:spPr bwMode="auto">
          <a:xfrm>
            <a:off x="3430412" y="2205039"/>
            <a:ext cx="2318263" cy="369332"/>
          </a:xfrm>
          <a:prstGeom prst="rect">
            <a:avLst/>
          </a:prstGeom>
          <a:noFill/>
          <a:ln w="9525">
            <a:solidFill>
              <a:schemeClr val="tx1"/>
            </a:solidFill>
            <a:miter lim="800000"/>
            <a:headEnd/>
            <a:tailEnd/>
          </a:ln>
        </p:spPr>
        <p:txBody>
          <a:bodyPr wrap="none">
            <a:spAutoFit/>
          </a:bodyPr>
          <a:lstStyle/>
          <a:p>
            <a:pPr algn="ctr" eaLnBrk="1" hangingPunct="1"/>
            <a:r>
              <a:rPr lang="en-US" b="1"/>
              <a:t>Central Tolerance</a:t>
            </a:r>
          </a:p>
        </p:txBody>
      </p:sp>
      <p:sp>
        <p:nvSpPr>
          <p:cNvPr id="9220" name="Text Box 4"/>
          <p:cNvSpPr txBox="1">
            <a:spLocks noChangeArrowheads="1"/>
          </p:cNvSpPr>
          <p:nvPr/>
        </p:nvSpPr>
        <p:spPr bwMode="auto">
          <a:xfrm>
            <a:off x="3258256" y="3640139"/>
            <a:ext cx="2707794" cy="369332"/>
          </a:xfrm>
          <a:prstGeom prst="rect">
            <a:avLst/>
          </a:prstGeom>
          <a:noFill/>
          <a:ln w="9525">
            <a:solidFill>
              <a:schemeClr val="tx1"/>
            </a:solidFill>
            <a:miter lim="800000"/>
            <a:headEnd/>
            <a:tailEnd/>
          </a:ln>
        </p:spPr>
        <p:txBody>
          <a:bodyPr wrap="none">
            <a:spAutoFit/>
          </a:bodyPr>
          <a:lstStyle/>
          <a:p>
            <a:pPr algn="ctr" eaLnBrk="1" hangingPunct="1"/>
            <a:r>
              <a:rPr lang="en-US" b="1"/>
              <a:t>Peripheral Tolerance</a:t>
            </a:r>
          </a:p>
        </p:txBody>
      </p:sp>
      <p:sp>
        <p:nvSpPr>
          <p:cNvPr id="9221" name="Text Box 5"/>
          <p:cNvSpPr txBox="1">
            <a:spLocks noChangeArrowheads="1"/>
          </p:cNvSpPr>
          <p:nvPr/>
        </p:nvSpPr>
        <p:spPr bwMode="auto">
          <a:xfrm>
            <a:off x="3210278" y="5249864"/>
            <a:ext cx="2839240" cy="369332"/>
          </a:xfrm>
          <a:prstGeom prst="rect">
            <a:avLst/>
          </a:prstGeom>
          <a:noFill/>
          <a:ln w="9525">
            <a:solidFill>
              <a:schemeClr val="tx1"/>
            </a:solidFill>
            <a:miter lim="800000"/>
            <a:headEnd/>
            <a:tailEnd/>
          </a:ln>
        </p:spPr>
        <p:txBody>
          <a:bodyPr wrap="none">
            <a:spAutoFit/>
          </a:bodyPr>
          <a:lstStyle/>
          <a:p>
            <a:pPr algn="ctr" eaLnBrk="1" hangingPunct="1"/>
            <a:r>
              <a:rPr lang="en-US" b="1"/>
              <a:t>Autoimmune Diseases</a:t>
            </a:r>
          </a:p>
        </p:txBody>
      </p:sp>
      <p:sp>
        <p:nvSpPr>
          <p:cNvPr id="9225" name="Text Box 9"/>
          <p:cNvSpPr txBox="1">
            <a:spLocks noChangeArrowheads="1"/>
          </p:cNvSpPr>
          <p:nvPr/>
        </p:nvSpPr>
        <p:spPr bwMode="auto">
          <a:xfrm>
            <a:off x="3706990" y="4445000"/>
            <a:ext cx="2331087" cy="430887"/>
          </a:xfrm>
          <a:prstGeom prst="rect">
            <a:avLst/>
          </a:prstGeom>
          <a:noFill/>
          <a:ln w="9525">
            <a:noFill/>
            <a:miter lim="800000"/>
            <a:headEnd/>
            <a:tailEnd/>
          </a:ln>
        </p:spPr>
        <p:txBody>
          <a:bodyPr wrap="none">
            <a:spAutoFit/>
          </a:bodyPr>
          <a:lstStyle/>
          <a:p>
            <a:pPr algn="ctr" eaLnBrk="1" hangingPunct="1"/>
            <a:r>
              <a:rPr lang="en-US" sz="2200" b="1">
                <a:solidFill>
                  <a:srgbClr val="F6FFA1"/>
                </a:solidFill>
              </a:rPr>
              <a:t>Tolerance fails</a:t>
            </a:r>
          </a:p>
        </p:txBody>
      </p:sp>
      <p:sp>
        <p:nvSpPr>
          <p:cNvPr id="9226" name="Text Box 10"/>
          <p:cNvSpPr txBox="1">
            <a:spLocks noChangeArrowheads="1"/>
          </p:cNvSpPr>
          <p:nvPr/>
        </p:nvSpPr>
        <p:spPr bwMode="auto">
          <a:xfrm>
            <a:off x="668867" y="4295776"/>
            <a:ext cx="2549096" cy="707886"/>
          </a:xfrm>
          <a:prstGeom prst="rect">
            <a:avLst/>
          </a:prstGeom>
          <a:solidFill>
            <a:srgbClr val="FF3300"/>
          </a:solidFill>
          <a:ln w="9525">
            <a:noFill/>
            <a:miter lim="800000"/>
            <a:headEnd/>
            <a:tailEnd/>
          </a:ln>
        </p:spPr>
        <p:txBody>
          <a:bodyPr wrap="none">
            <a:spAutoFit/>
          </a:bodyPr>
          <a:lstStyle/>
          <a:p>
            <a:pPr algn="ctr" eaLnBrk="1" hangingPunct="1"/>
            <a:r>
              <a:rPr lang="en-US" sz="2000"/>
              <a:t>Wrong environment </a:t>
            </a:r>
          </a:p>
          <a:p>
            <a:pPr algn="ctr" eaLnBrk="1" hangingPunct="1"/>
            <a:r>
              <a:rPr lang="en-US" sz="2000"/>
              <a:t>(viral infection?)</a:t>
            </a:r>
          </a:p>
        </p:txBody>
      </p:sp>
      <p:sp>
        <p:nvSpPr>
          <p:cNvPr id="9227" name="Text Box 11"/>
          <p:cNvSpPr txBox="1">
            <a:spLocks noChangeArrowheads="1"/>
          </p:cNvSpPr>
          <p:nvPr/>
        </p:nvSpPr>
        <p:spPr bwMode="auto">
          <a:xfrm>
            <a:off x="6821311" y="4313239"/>
            <a:ext cx="1725152" cy="707886"/>
          </a:xfrm>
          <a:prstGeom prst="rect">
            <a:avLst/>
          </a:prstGeom>
          <a:solidFill>
            <a:srgbClr val="FF3300"/>
          </a:solidFill>
          <a:ln w="9525">
            <a:noFill/>
            <a:miter lim="800000"/>
            <a:headEnd/>
            <a:tailEnd/>
          </a:ln>
        </p:spPr>
        <p:txBody>
          <a:bodyPr wrap="none">
            <a:spAutoFit/>
          </a:bodyPr>
          <a:lstStyle/>
          <a:p>
            <a:pPr algn="ctr" eaLnBrk="1" hangingPunct="1"/>
            <a:r>
              <a:rPr lang="en-US" sz="2000"/>
              <a:t>Wrong genes </a:t>
            </a:r>
          </a:p>
          <a:p>
            <a:pPr algn="ctr" eaLnBrk="1" hangingPunct="1"/>
            <a:r>
              <a:rPr lang="en-US" sz="2000"/>
              <a:t>or mutations</a:t>
            </a:r>
          </a:p>
        </p:txBody>
      </p:sp>
      <p:sp>
        <p:nvSpPr>
          <p:cNvPr id="9228" name="Text Box 13"/>
          <p:cNvSpPr txBox="1">
            <a:spLocks noChangeArrowheads="1"/>
          </p:cNvSpPr>
          <p:nvPr/>
        </p:nvSpPr>
        <p:spPr bwMode="auto">
          <a:xfrm>
            <a:off x="371785" y="1841501"/>
            <a:ext cx="1996059" cy="400110"/>
          </a:xfrm>
          <a:prstGeom prst="rect">
            <a:avLst/>
          </a:prstGeom>
          <a:solidFill>
            <a:srgbClr val="009900"/>
          </a:solidFill>
          <a:ln w="9525">
            <a:noFill/>
            <a:miter lim="800000"/>
            <a:headEnd/>
            <a:tailEnd/>
          </a:ln>
        </p:spPr>
        <p:txBody>
          <a:bodyPr wrap="none">
            <a:spAutoFit/>
          </a:bodyPr>
          <a:lstStyle/>
          <a:p>
            <a:pPr eaLnBrk="1" hangingPunct="1"/>
            <a:r>
              <a:rPr lang="en-US" sz="2000" b="1"/>
              <a:t>Bone Marrow</a:t>
            </a:r>
          </a:p>
        </p:txBody>
      </p:sp>
      <p:sp>
        <p:nvSpPr>
          <p:cNvPr id="9229" name="Text Box 14"/>
          <p:cNvSpPr txBox="1">
            <a:spLocks noChangeArrowheads="1"/>
          </p:cNvSpPr>
          <p:nvPr/>
        </p:nvSpPr>
        <p:spPr bwMode="auto">
          <a:xfrm>
            <a:off x="6765216" y="1841501"/>
            <a:ext cx="1244251" cy="400110"/>
          </a:xfrm>
          <a:prstGeom prst="rect">
            <a:avLst/>
          </a:prstGeom>
          <a:solidFill>
            <a:srgbClr val="009900"/>
          </a:solidFill>
          <a:ln w="9525">
            <a:noFill/>
            <a:miter lim="800000"/>
            <a:headEnd/>
            <a:tailEnd/>
          </a:ln>
        </p:spPr>
        <p:txBody>
          <a:bodyPr wrap="none">
            <a:spAutoFit/>
          </a:bodyPr>
          <a:lstStyle/>
          <a:p>
            <a:pPr eaLnBrk="1" hangingPunct="1"/>
            <a:r>
              <a:rPr lang="en-US" sz="2000" b="1"/>
              <a:t>Thymus</a:t>
            </a:r>
          </a:p>
        </p:txBody>
      </p:sp>
      <p:sp>
        <p:nvSpPr>
          <p:cNvPr id="9230" name="Line 15"/>
          <p:cNvSpPr>
            <a:spLocks noChangeShapeType="1"/>
          </p:cNvSpPr>
          <p:nvPr/>
        </p:nvSpPr>
        <p:spPr bwMode="auto">
          <a:xfrm flipH="1">
            <a:off x="1679222" y="1436689"/>
            <a:ext cx="831145" cy="320675"/>
          </a:xfrm>
          <a:prstGeom prst="line">
            <a:avLst/>
          </a:prstGeom>
          <a:noFill/>
          <a:ln w="28575">
            <a:solidFill>
              <a:schemeClr val="tx1"/>
            </a:solidFill>
            <a:round/>
            <a:headEnd type="none" w="sm" len="sm"/>
            <a:tailEnd type="triangle" w="sm" len="sm"/>
          </a:ln>
        </p:spPr>
        <p:txBody>
          <a:bodyPr/>
          <a:lstStyle/>
          <a:p>
            <a:endParaRPr lang="fa-IR"/>
          </a:p>
        </p:txBody>
      </p:sp>
      <p:sp>
        <p:nvSpPr>
          <p:cNvPr id="9231" name="Line 16"/>
          <p:cNvSpPr>
            <a:spLocks noChangeShapeType="1"/>
          </p:cNvSpPr>
          <p:nvPr/>
        </p:nvSpPr>
        <p:spPr bwMode="auto">
          <a:xfrm>
            <a:off x="1686278" y="2301875"/>
            <a:ext cx="1693333" cy="152400"/>
          </a:xfrm>
          <a:prstGeom prst="line">
            <a:avLst/>
          </a:prstGeom>
          <a:noFill/>
          <a:ln w="28575">
            <a:solidFill>
              <a:schemeClr val="tx1"/>
            </a:solidFill>
            <a:round/>
            <a:headEnd type="none" w="sm" len="sm"/>
            <a:tailEnd type="triangle" w="sm" len="sm"/>
          </a:ln>
        </p:spPr>
        <p:txBody>
          <a:bodyPr/>
          <a:lstStyle/>
          <a:p>
            <a:endParaRPr lang="fa-IR"/>
          </a:p>
        </p:txBody>
      </p:sp>
      <p:sp>
        <p:nvSpPr>
          <p:cNvPr id="9232" name="Line 17"/>
          <p:cNvSpPr>
            <a:spLocks noChangeShapeType="1"/>
          </p:cNvSpPr>
          <p:nvPr/>
        </p:nvSpPr>
        <p:spPr bwMode="auto">
          <a:xfrm>
            <a:off x="6556022" y="1417639"/>
            <a:ext cx="887589" cy="365125"/>
          </a:xfrm>
          <a:prstGeom prst="line">
            <a:avLst/>
          </a:prstGeom>
          <a:noFill/>
          <a:ln w="28575">
            <a:solidFill>
              <a:schemeClr val="tx1"/>
            </a:solidFill>
            <a:round/>
            <a:headEnd type="none" w="sm" len="sm"/>
            <a:tailEnd type="triangle" w="sm" len="sm"/>
          </a:ln>
        </p:spPr>
        <p:txBody>
          <a:bodyPr/>
          <a:lstStyle/>
          <a:p>
            <a:endParaRPr lang="fa-IR"/>
          </a:p>
        </p:txBody>
      </p:sp>
      <p:sp>
        <p:nvSpPr>
          <p:cNvPr id="9233" name="Line 18"/>
          <p:cNvSpPr>
            <a:spLocks noChangeShapeType="1"/>
          </p:cNvSpPr>
          <p:nvPr/>
        </p:nvSpPr>
        <p:spPr bwMode="auto">
          <a:xfrm flipH="1">
            <a:off x="5730523" y="2293938"/>
            <a:ext cx="1801988" cy="182562"/>
          </a:xfrm>
          <a:prstGeom prst="line">
            <a:avLst/>
          </a:prstGeom>
          <a:noFill/>
          <a:ln w="28575">
            <a:solidFill>
              <a:schemeClr val="tx1"/>
            </a:solidFill>
            <a:round/>
            <a:headEnd type="none" w="sm" len="sm"/>
            <a:tailEnd type="triangle" w="sm" len="sm"/>
          </a:ln>
        </p:spPr>
        <p:txBody>
          <a:bodyPr/>
          <a:lstStyle/>
          <a:p>
            <a:endParaRPr lang="fa-IR"/>
          </a:p>
        </p:txBody>
      </p:sp>
      <p:sp>
        <p:nvSpPr>
          <p:cNvPr id="9234" name="Line 19"/>
          <p:cNvSpPr>
            <a:spLocks noChangeShapeType="1"/>
          </p:cNvSpPr>
          <p:nvPr/>
        </p:nvSpPr>
        <p:spPr bwMode="auto">
          <a:xfrm>
            <a:off x="4572000" y="2789239"/>
            <a:ext cx="0" cy="776287"/>
          </a:xfrm>
          <a:prstGeom prst="line">
            <a:avLst/>
          </a:prstGeom>
          <a:noFill/>
          <a:ln w="28575">
            <a:solidFill>
              <a:schemeClr val="tx1"/>
            </a:solidFill>
            <a:round/>
            <a:headEnd type="none" w="sm" len="sm"/>
            <a:tailEnd type="triangle" w="sm" len="sm"/>
          </a:ln>
        </p:spPr>
        <p:txBody>
          <a:bodyPr/>
          <a:lstStyle/>
          <a:p>
            <a:endParaRPr lang="fa-IR"/>
          </a:p>
        </p:txBody>
      </p:sp>
      <p:sp>
        <p:nvSpPr>
          <p:cNvPr id="9235" name="Line 20"/>
          <p:cNvSpPr>
            <a:spLocks noChangeShapeType="1"/>
          </p:cNvSpPr>
          <p:nvPr/>
        </p:nvSpPr>
        <p:spPr bwMode="auto">
          <a:xfrm>
            <a:off x="4572000" y="4137025"/>
            <a:ext cx="0" cy="374650"/>
          </a:xfrm>
          <a:prstGeom prst="line">
            <a:avLst/>
          </a:prstGeom>
          <a:noFill/>
          <a:ln w="28575">
            <a:solidFill>
              <a:schemeClr val="tx1"/>
            </a:solidFill>
            <a:round/>
            <a:headEnd type="none" w="sm" len="sm"/>
            <a:tailEnd type="triangle" w="sm" len="sm"/>
          </a:ln>
        </p:spPr>
        <p:txBody>
          <a:bodyPr/>
          <a:lstStyle/>
          <a:p>
            <a:endParaRPr lang="fa-IR"/>
          </a:p>
        </p:txBody>
      </p:sp>
      <p:sp>
        <p:nvSpPr>
          <p:cNvPr id="9236" name="Line 21"/>
          <p:cNvSpPr>
            <a:spLocks noChangeShapeType="1"/>
          </p:cNvSpPr>
          <p:nvPr/>
        </p:nvSpPr>
        <p:spPr bwMode="auto">
          <a:xfrm>
            <a:off x="4572000" y="4830763"/>
            <a:ext cx="0" cy="374650"/>
          </a:xfrm>
          <a:prstGeom prst="line">
            <a:avLst/>
          </a:prstGeom>
          <a:noFill/>
          <a:ln w="28575">
            <a:solidFill>
              <a:schemeClr val="tx1"/>
            </a:solidFill>
            <a:round/>
            <a:headEnd type="none" w="sm" len="sm"/>
            <a:tailEnd type="triangle" w="sm" len="sm"/>
          </a:ln>
        </p:spPr>
        <p:txBody>
          <a:bodyPr/>
          <a:lstStyle/>
          <a:p>
            <a:endParaRPr lang="fa-IR"/>
          </a:p>
        </p:txBody>
      </p:sp>
      <p:sp>
        <p:nvSpPr>
          <p:cNvPr id="9240" name="Text Box 25"/>
          <p:cNvSpPr txBox="1">
            <a:spLocks noChangeArrowheads="1"/>
          </p:cNvSpPr>
          <p:nvPr/>
        </p:nvSpPr>
        <p:spPr bwMode="auto">
          <a:xfrm>
            <a:off x="5777089" y="2674939"/>
            <a:ext cx="2836033" cy="584775"/>
          </a:xfrm>
          <a:prstGeom prst="rect">
            <a:avLst/>
          </a:prstGeom>
          <a:noFill/>
          <a:ln w="28575">
            <a:noFill/>
            <a:miter lim="800000"/>
            <a:headEnd type="none" w="sm" len="sm"/>
            <a:tailEnd type="none" w="sm" len="sm"/>
          </a:ln>
        </p:spPr>
        <p:txBody>
          <a:bodyPr wrap="none">
            <a:spAutoFit/>
          </a:bodyPr>
          <a:lstStyle/>
          <a:p>
            <a:pPr algn="ctr"/>
            <a:r>
              <a:rPr lang="en-US" sz="1600">
                <a:latin typeface="Book Antiqua" pitchFamily="18" charset="0"/>
              </a:rPr>
              <a:t>Self-reactive lymphocytes </a:t>
            </a:r>
          </a:p>
          <a:p>
            <a:pPr algn="ctr"/>
            <a:r>
              <a:rPr lang="en-US" sz="1600">
                <a:latin typeface="Book Antiqua" pitchFamily="18" charset="0"/>
              </a:rPr>
              <a:t>Deleted by negative selection</a:t>
            </a:r>
          </a:p>
        </p:txBody>
      </p:sp>
      <p:sp>
        <p:nvSpPr>
          <p:cNvPr id="9241" name="Text Box 26"/>
          <p:cNvSpPr txBox="1">
            <a:spLocks noChangeArrowheads="1"/>
          </p:cNvSpPr>
          <p:nvPr/>
        </p:nvSpPr>
        <p:spPr bwMode="auto">
          <a:xfrm>
            <a:off x="3028245" y="1963738"/>
            <a:ext cx="512234" cy="369332"/>
          </a:xfrm>
          <a:prstGeom prst="rect">
            <a:avLst/>
          </a:prstGeom>
          <a:noFill/>
          <a:ln w="28575">
            <a:noFill/>
            <a:miter lim="800000"/>
            <a:headEnd type="none" w="sm" len="sm"/>
            <a:tailEnd type="none" w="sm" len="sm"/>
          </a:ln>
        </p:spPr>
        <p:txBody>
          <a:bodyPr>
            <a:spAutoFit/>
          </a:bodyPr>
          <a:lstStyle/>
          <a:p>
            <a:pPr algn="ctr"/>
            <a:r>
              <a:rPr lang="en-US" b="1">
                <a:latin typeface="Book Antiqua" pitchFamily="18" charset="0"/>
                <a:sym typeface="Wingdings 2" pitchFamily="18" charset="2"/>
              </a:rPr>
              <a:t></a:t>
            </a:r>
            <a:endParaRPr lang="en-US" b="1">
              <a:latin typeface="Book Antiqua" pitchFamily="18" charset="0"/>
            </a:endParaRPr>
          </a:p>
        </p:txBody>
      </p:sp>
      <p:sp>
        <p:nvSpPr>
          <p:cNvPr id="9242" name="Text Box 27"/>
          <p:cNvSpPr txBox="1">
            <a:spLocks noChangeArrowheads="1"/>
          </p:cNvSpPr>
          <p:nvPr/>
        </p:nvSpPr>
        <p:spPr bwMode="auto">
          <a:xfrm>
            <a:off x="5576711" y="2633663"/>
            <a:ext cx="512234" cy="369332"/>
          </a:xfrm>
          <a:prstGeom prst="rect">
            <a:avLst/>
          </a:prstGeom>
          <a:noFill/>
          <a:ln w="28575">
            <a:noFill/>
            <a:miter lim="800000"/>
            <a:headEnd type="none" w="sm" len="sm"/>
            <a:tailEnd type="none" w="sm" len="sm"/>
          </a:ln>
        </p:spPr>
        <p:txBody>
          <a:bodyPr>
            <a:spAutoFit/>
          </a:bodyPr>
          <a:lstStyle/>
          <a:p>
            <a:pPr algn="ctr"/>
            <a:r>
              <a:rPr lang="en-US" b="1">
                <a:latin typeface="Book Antiqua" pitchFamily="18" charset="0"/>
                <a:sym typeface="Wingdings 2" pitchFamily="18" charset="2"/>
              </a:rPr>
              <a:t></a:t>
            </a:r>
            <a:endParaRPr lang="en-US" b="1">
              <a:latin typeface="Book Antiqua" pitchFamily="18" charset="0"/>
            </a:endParaRPr>
          </a:p>
        </p:txBody>
      </p:sp>
      <p:sp>
        <p:nvSpPr>
          <p:cNvPr id="9243" name="Text Box 28"/>
          <p:cNvSpPr txBox="1">
            <a:spLocks noChangeArrowheads="1"/>
          </p:cNvSpPr>
          <p:nvPr/>
        </p:nvSpPr>
        <p:spPr bwMode="auto">
          <a:xfrm>
            <a:off x="2856089" y="3444875"/>
            <a:ext cx="512234" cy="369332"/>
          </a:xfrm>
          <a:prstGeom prst="rect">
            <a:avLst/>
          </a:prstGeom>
          <a:noFill/>
          <a:ln w="28575">
            <a:noFill/>
            <a:miter lim="800000"/>
            <a:headEnd type="none" w="sm" len="sm"/>
            <a:tailEnd type="none" w="sm" len="sm"/>
          </a:ln>
        </p:spPr>
        <p:txBody>
          <a:bodyPr>
            <a:spAutoFit/>
          </a:bodyPr>
          <a:lstStyle/>
          <a:p>
            <a:pPr algn="ctr"/>
            <a:r>
              <a:rPr lang="en-US" b="1">
                <a:latin typeface="Book Antiqua" pitchFamily="18" charset="0"/>
                <a:sym typeface="Wingdings 2" pitchFamily="18" charset="2"/>
              </a:rPr>
              <a:t></a:t>
            </a:r>
            <a:endParaRPr lang="en-US" b="1">
              <a:latin typeface="Book Antiqua" pitchFamily="18" charset="0"/>
            </a:endParaRPr>
          </a:p>
        </p:txBody>
      </p:sp>
      <p:sp>
        <p:nvSpPr>
          <p:cNvPr id="9244" name="Text Box 29"/>
          <p:cNvSpPr txBox="1">
            <a:spLocks noChangeArrowheads="1"/>
          </p:cNvSpPr>
          <p:nvPr/>
        </p:nvSpPr>
        <p:spPr bwMode="auto">
          <a:xfrm>
            <a:off x="6138334" y="3502025"/>
            <a:ext cx="512234" cy="369332"/>
          </a:xfrm>
          <a:prstGeom prst="rect">
            <a:avLst/>
          </a:prstGeom>
          <a:noFill/>
          <a:ln w="28575">
            <a:noFill/>
            <a:miter lim="800000"/>
            <a:headEnd type="none" w="sm" len="sm"/>
            <a:tailEnd type="none" w="sm" len="sm"/>
          </a:ln>
        </p:spPr>
        <p:txBody>
          <a:bodyPr>
            <a:spAutoFit/>
          </a:bodyPr>
          <a:lstStyle/>
          <a:p>
            <a:pPr algn="ctr"/>
            <a:r>
              <a:rPr lang="en-US">
                <a:latin typeface="Book Antiqua" pitchFamily="18" charset="0"/>
                <a:sym typeface="Wingdings 2" pitchFamily="18" charset="2"/>
              </a:rPr>
              <a:t></a:t>
            </a:r>
            <a:endParaRPr lang="en-US">
              <a:latin typeface="Book Antiqua" pitchFamily="18" charset="0"/>
            </a:endParaRPr>
          </a:p>
        </p:txBody>
      </p:sp>
      <p:sp>
        <p:nvSpPr>
          <p:cNvPr id="9245" name="Text Box 30"/>
          <p:cNvSpPr txBox="1">
            <a:spLocks noChangeArrowheads="1"/>
          </p:cNvSpPr>
          <p:nvPr/>
        </p:nvSpPr>
        <p:spPr bwMode="auto">
          <a:xfrm>
            <a:off x="6438901" y="3565526"/>
            <a:ext cx="2367956" cy="584775"/>
          </a:xfrm>
          <a:prstGeom prst="rect">
            <a:avLst/>
          </a:prstGeom>
          <a:noFill/>
          <a:ln w="28575">
            <a:noFill/>
            <a:miter lim="800000"/>
            <a:headEnd type="none" w="sm" len="sm"/>
            <a:tailEnd type="none" w="sm" len="sm"/>
          </a:ln>
        </p:spPr>
        <p:txBody>
          <a:bodyPr wrap="none">
            <a:spAutoFit/>
          </a:bodyPr>
          <a:lstStyle/>
          <a:p>
            <a:pPr algn="ctr"/>
            <a:r>
              <a:rPr lang="en-US" sz="1600">
                <a:latin typeface="Book Antiqua" pitchFamily="18" charset="0"/>
              </a:rPr>
              <a:t>Leakage of self-reactive </a:t>
            </a:r>
            <a:br>
              <a:rPr lang="en-US" sz="1600">
                <a:latin typeface="Book Antiqua" pitchFamily="18" charset="0"/>
              </a:rPr>
            </a:br>
            <a:r>
              <a:rPr lang="en-US" sz="1600">
                <a:latin typeface="Book Antiqua" pitchFamily="18" charset="0"/>
              </a:rPr>
              <a:t>lymphocytes controlled</a:t>
            </a:r>
          </a:p>
        </p:txBody>
      </p:sp>
      <p:sp>
        <p:nvSpPr>
          <p:cNvPr id="9248" name="Line 33"/>
          <p:cNvSpPr>
            <a:spLocks noChangeShapeType="1"/>
          </p:cNvSpPr>
          <p:nvPr/>
        </p:nvSpPr>
        <p:spPr bwMode="auto">
          <a:xfrm>
            <a:off x="1818923" y="5032375"/>
            <a:ext cx="1371600" cy="407988"/>
          </a:xfrm>
          <a:prstGeom prst="line">
            <a:avLst/>
          </a:prstGeom>
          <a:noFill/>
          <a:ln w="28575">
            <a:solidFill>
              <a:schemeClr val="tx1"/>
            </a:solidFill>
            <a:round/>
            <a:headEnd type="none" w="sm" len="sm"/>
            <a:tailEnd type="triangle" w="sm" len="sm"/>
          </a:ln>
        </p:spPr>
        <p:txBody>
          <a:bodyPr/>
          <a:lstStyle/>
          <a:p>
            <a:endParaRPr lang="fa-IR"/>
          </a:p>
        </p:txBody>
      </p:sp>
      <p:sp>
        <p:nvSpPr>
          <p:cNvPr id="9249" name="Line 34"/>
          <p:cNvSpPr>
            <a:spLocks noChangeShapeType="1"/>
          </p:cNvSpPr>
          <p:nvPr/>
        </p:nvSpPr>
        <p:spPr bwMode="auto">
          <a:xfrm flipH="1">
            <a:off x="5946422" y="5095876"/>
            <a:ext cx="1055511" cy="352425"/>
          </a:xfrm>
          <a:prstGeom prst="line">
            <a:avLst/>
          </a:prstGeom>
          <a:noFill/>
          <a:ln w="28575">
            <a:solidFill>
              <a:schemeClr val="tx1"/>
            </a:solidFill>
            <a:round/>
            <a:headEnd type="none" w="sm" len="sm"/>
            <a:tailEnd type="triangle" w="sm" len="sm"/>
          </a:ln>
        </p:spPr>
        <p:txBody>
          <a:bodyPr/>
          <a:lstStyle/>
          <a:p>
            <a:endParaRPr lang="fa-IR"/>
          </a:p>
        </p:txBody>
      </p:sp>
      <p:sp>
        <p:nvSpPr>
          <p:cNvPr id="9250" name="Rectangle 35"/>
          <p:cNvSpPr>
            <a:spLocks noGrp="1" noChangeArrowheads="1"/>
          </p:cNvSpPr>
          <p:nvPr>
            <p:ph type="title"/>
          </p:nvPr>
        </p:nvSpPr>
        <p:spPr>
          <a:xfrm>
            <a:off x="859367" y="-24"/>
            <a:ext cx="7772400" cy="1104900"/>
          </a:xfrm>
        </p:spPr>
        <p:txBody>
          <a:bodyPr/>
          <a:lstStyle/>
          <a:p>
            <a:r>
              <a:rPr lang="en-US" sz="3200" dirty="0">
                <a:latin typeface="Cambria" pitchFamily="18" charset="0"/>
              </a:rPr>
              <a:t>Tolerance: Establishment and Failure</a:t>
            </a:r>
          </a:p>
        </p:txBody>
      </p:sp>
      <p:cxnSp>
        <p:nvCxnSpPr>
          <p:cNvPr id="31" name="Straight Arrow Connector 30"/>
          <p:cNvCxnSpPr/>
          <p:nvPr/>
        </p:nvCxnSpPr>
        <p:spPr bwMode="auto">
          <a:xfrm>
            <a:off x="6038077" y="4660444"/>
            <a:ext cx="605625" cy="54440"/>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cxnSp>
        <p:nvCxnSpPr>
          <p:cNvPr id="35" name="Straight Arrow Connector 34"/>
          <p:cNvCxnSpPr/>
          <p:nvPr/>
        </p:nvCxnSpPr>
        <p:spPr bwMode="auto">
          <a:xfrm rot="10800000" flipV="1">
            <a:off x="3286116" y="4643446"/>
            <a:ext cx="571504" cy="71438"/>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214554"/>
            <a:ext cx="8229600" cy="1399032"/>
          </a:xfrm>
        </p:spPr>
        <p:txBody>
          <a:bodyPr>
            <a:normAutofit/>
          </a:bodyPr>
          <a:lstStyle/>
          <a:p>
            <a:pPr algn="ctr"/>
            <a:r>
              <a:rPr lang="en-US" sz="4000" b="1" dirty="0">
                <a:latin typeface="Cambria" pitchFamily="18" charset="0"/>
              </a:rPr>
              <a:t>Autoimmunity</a:t>
            </a:r>
            <a:endParaRPr lang="fa-IR" sz="4000" b="1" dirty="0">
              <a:latin typeface="Cambria"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dirty="0">
                <a:cs typeface="B Nazanin" pitchFamily="2" charset="-78"/>
              </a:rPr>
              <a:t>عوامل موثر در بروز بیماریهای اتوایمیون</a:t>
            </a:r>
          </a:p>
        </p:txBody>
      </p:sp>
      <p:sp>
        <p:nvSpPr>
          <p:cNvPr id="3" name="Content Placeholder 2"/>
          <p:cNvSpPr>
            <a:spLocks noGrp="1"/>
          </p:cNvSpPr>
          <p:nvPr>
            <p:ph sz="quarter" idx="1"/>
          </p:nvPr>
        </p:nvSpPr>
        <p:spPr/>
        <p:txBody>
          <a:bodyPr>
            <a:normAutofit/>
          </a:bodyPr>
          <a:lstStyle/>
          <a:p>
            <a:pPr>
              <a:buFont typeface="Wingdings" panose="05000000000000000000" pitchFamily="2" charset="2"/>
              <a:buChar char="Ø"/>
            </a:pPr>
            <a:r>
              <a:rPr lang="fa-IR" sz="2400" dirty="0">
                <a:cs typeface="B Nazanin" pitchFamily="2" charset="-78"/>
              </a:rPr>
              <a:t>ژنتیک فرد </a:t>
            </a:r>
            <a:endParaRPr lang="en-US" sz="2400" b="1" dirty="0">
              <a:cs typeface="B Nazanin" pitchFamily="2" charset="-78"/>
            </a:endParaRPr>
          </a:p>
          <a:p>
            <a:pPr lvl="1"/>
            <a:r>
              <a:rPr lang="en-US" sz="2000" dirty="0">
                <a:latin typeface="Cambria" pitchFamily="18" charset="0"/>
                <a:cs typeface="B Nazanin" pitchFamily="2" charset="-78"/>
              </a:rPr>
              <a:t>MHC</a:t>
            </a:r>
            <a:endParaRPr lang="en-US" sz="2000" b="1" dirty="0">
              <a:latin typeface="Cambria" pitchFamily="18" charset="0"/>
              <a:cs typeface="B Nazanin" pitchFamily="2" charset="-78"/>
            </a:endParaRPr>
          </a:p>
          <a:p>
            <a:pPr lvl="1"/>
            <a:r>
              <a:rPr lang="fa-IR" sz="2000" dirty="0">
                <a:cs typeface="B Nazanin" pitchFamily="2" charset="-78"/>
              </a:rPr>
              <a:t>نقص در سیستم کمپلمان</a:t>
            </a:r>
            <a:endParaRPr lang="en-US" sz="2000" b="1" dirty="0">
              <a:cs typeface="B Nazanin" pitchFamily="2" charset="-78"/>
            </a:endParaRPr>
          </a:p>
          <a:p>
            <a:pPr lvl="1"/>
            <a:r>
              <a:rPr lang="fa-IR" sz="2000" dirty="0">
                <a:cs typeface="B Nazanin" pitchFamily="2" charset="-78"/>
              </a:rPr>
              <a:t>نقص در سلولهای فاگوسیت </a:t>
            </a:r>
            <a:endParaRPr lang="en-US" sz="2000" b="1" dirty="0">
              <a:cs typeface="B Nazanin" pitchFamily="2" charset="-78"/>
            </a:endParaRPr>
          </a:p>
          <a:p>
            <a:pPr>
              <a:buFont typeface="Wingdings" panose="05000000000000000000" pitchFamily="2" charset="2"/>
              <a:buChar char="Ø"/>
            </a:pPr>
            <a:r>
              <a:rPr lang="fa-IR" sz="2400" dirty="0">
                <a:cs typeface="B Nazanin" pitchFamily="2" charset="-78"/>
              </a:rPr>
              <a:t>سن</a:t>
            </a:r>
            <a:endParaRPr lang="en-US" sz="2400" b="1" dirty="0">
              <a:cs typeface="B Nazanin" pitchFamily="2" charset="-78"/>
            </a:endParaRPr>
          </a:p>
          <a:p>
            <a:pPr>
              <a:buFont typeface="Wingdings" panose="05000000000000000000" pitchFamily="2" charset="2"/>
              <a:buChar char="Ø"/>
            </a:pPr>
            <a:r>
              <a:rPr lang="fa-IR" sz="2400" dirty="0">
                <a:cs typeface="B Nazanin" pitchFamily="2" charset="-78"/>
              </a:rPr>
              <a:t>جنسیت</a:t>
            </a:r>
            <a:endParaRPr lang="en-US" sz="2400" b="1" dirty="0">
              <a:cs typeface="B Nazanin" pitchFamily="2" charset="-78"/>
            </a:endParaRPr>
          </a:p>
          <a:p>
            <a:pPr>
              <a:buFont typeface="Wingdings" panose="05000000000000000000" pitchFamily="2" charset="2"/>
              <a:buChar char="Ø"/>
            </a:pPr>
            <a:r>
              <a:rPr lang="fa-IR" sz="2400" dirty="0">
                <a:cs typeface="B Nazanin" pitchFamily="2" charset="-78"/>
              </a:rPr>
              <a:t>عوامل محیطی مانند مصرف دارو و حضورعوامل عفونی</a:t>
            </a:r>
          </a:p>
          <a:p>
            <a:pPr>
              <a:buFont typeface="Wingdings" panose="05000000000000000000" pitchFamily="2" charset="2"/>
              <a:buChar char="Ø"/>
            </a:pPr>
            <a:r>
              <a:rPr lang="fa-IR" sz="2400" dirty="0">
                <a:cs typeface="B Nazanin" pitchFamily="2" charset="-78"/>
              </a:rPr>
              <a:t>فاکتورهای روان تنی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1026"/>
          <p:cNvPicPr>
            <a:picLocks noChangeAspect="1" noChangeArrowheads="1"/>
          </p:cNvPicPr>
          <p:nvPr/>
        </p:nvPicPr>
        <p:blipFill>
          <a:blip r:embed="rId3"/>
          <a:srcRect/>
          <a:stretch>
            <a:fillRect/>
          </a:stretch>
        </p:blipFill>
        <p:spPr bwMode="auto">
          <a:xfrm>
            <a:off x="2123521" y="0"/>
            <a:ext cx="5234562" cy="6740525"/>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Nazanin" panose="00000400000000000000" pitchFamily="2" charset="-78"/>
              </a:rPr>
              <a:t>آرتریت روماتوئید (</a:t>
            </a:r>
            <a:r>
              <a:rPr lang="en-US" sz="3600" dirty="0">
                <a:cs typeface="B Nazanin" panose="00000400000000000000" pitchFamily="2" charset="-78"/>
              </a:rPr>
              <a:t>RA</a:t>
            </a:r>
            <a:r>
              <a:rPr lang="fa-IR" dirty="0">
                <a:cs typeface="B Nazanin" panose="00000400000000000000" pitchFamily="2" charset="-78"/>
              </a:rPr>
              <a:t>)</a:t>
            </a:r>
          </a:p>
        </p:txBody>
      </p:sp>
      <p:sp>
        <p:nvSpPr>
          <p:cNvPr id="3" name="Content Placeholder 2"/>
          <p:cNvSpPr>
            <a:spLocks noGrp="1"/>
          </p:cNvSpPr>
          <p:nvPr>
            <p:ph sz="quarter" idx="1"/>
          </p:nvPr>
        </p:nvSpPr>
        <p:spPr/>
        <p:txBody>
          <a:bodyPr>
            <a:normAutofit/>
          </a:bodyPr>
          <a:lstStyle/>
          <a:p>
            <a:pPr>
              <a:buFont typeface="Wingdings" pitchFamily="2" charset="2"/>
              <a:buChar char="v"/>
            </a:pPr>
            <a:r>
              <a:rPr lang="fa-IR" sz="2400" dirty="0">
                <a:cs typeface="B Nazanin" pitchFamily="2" charset="-78"/>
              </a:rPr>
              <a:t>از بیماریهای اتو ایمیون با مشخصه اصلی تخریب پیشرونده در مفاصل</a:t>
            </a:r>
            <a:endParaRPr lang="fa-IR" dirty="0">
              <a:cs typeface="B Nazanin" pitchFamily="2" charset="-78"/>
            </a:endParaRPr>
          </a:p>
          <a:p>
            <a:pPr>
              <a:buFont typeface="Wingdings" pitchFamily="2" charset="2"/>
              <a:buChar char="v"/>
            </a:pPr>
            <a:r>
              <a:rPr lang="fa-IR" sz="2400" dirty="0">
                <a:cs typeface="B Nazanin" pitchFamily="2" charset="-78"/>
              </a:rPr>
              <a:t>در زنان ۳-۲ برابر بیشتر از مردان </a:t>
            </a:r>
          </a:p>
          <a:p>
            <a:pPr>
              <a:buFont typeface="Wingdings" pitchFamily="2" charset="2"/>
              <a:buChar char="v"/>
            </a:pPr>
            <a:r>
              <a:rPr lang="fa-IR" sz="2400" dirty="0">
                <a:cs typeface="B Nazanin" pitchFamily="2" charset="-78"/>
              </a:rPr>
              <a:t>اغلب در سنین بین ۶۰-۴۰ سالگی</a:t>
            </a:r>
          </a:p>
          <a:p>
            <a:pPr>
              <a:buFont typeface="Wingdings" pitchFamily="2" charset="2"/>
              <a:buChar char="v"/>
            </a:pPr>
            <a:r>
              <a:rPr lang="fa-IR" sz="2400" dirty="0">
                <a:cs typeface="B Nazanin" pitchFamily="2" charset="-78"/>
              </a:rPr>
              <a:t>علت دقیق بیماری نامشخص</a:t>
            </a:r>
          </a:p>
          <a:p>
            <a:pPr>
              <a:buFont typeface="Wingdings" pitchFamily="2" charset="2"/>
              <a:buChar char="v"/>
            </a:pPr>
            <a:r>
              <a:rPr lang="fa-IR" sz="2400" dirty="0">
                <a:cs typeface="B Nazanin" pitchFamily="2" charset="-78"/>
              </a:rPr>
              <a:t>زمینه های ژنتیکی به همراه فاکتورهای محیطی مانند سیگار کشیدن، سبک زندگی و ویروسها در ایجاد این بیماری مهم میباشند.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54032"/>
          </a:xfrm>
        </p:spPr>
        <p:txBody>
          <a:bodyPr/>
          <a:lstStyle/>
          <a:p>
            <a:pPr algn="ctr"/>
            <a:r>
              <a:rPr lang="fa-IR" sz="3200" b="1" dirty="0">
                <a:cs typeface="B Nazanin" pitchFamily="2" charset="-78"/>
              </a:rPr>
              <a:t>علائم بالینی</a:t>
            </a:r>
          </a:p>
        </p:txBody>
      </p:sp>
      <p:sp>
        <p:nvSpPr>
          <p:cNvPr id="3" name="Content Placeholder 2"/>
          <p:cNvSpPr>
            <a:spLocks noGrp="1"/>
          </p:cNvSpPr>
          <p:nvPr>
            <p:ph sz="quarter" idx="1"/>
          </p:nvPr>
        </p:nvSpPr>
        <p:spPr>
          <a:xfrm>
            <a:off x="1000100" y="1285860"/>
            <a:ext cx="7694613" cy="4572000"/>
          </a:xfrm>
        </p:spPr>
        <p:txBody>
          <a:bodyPr/>
          <a:lstStyle/>
          <a:p>
            <a:pPr>
              <a:buFont typeface="Wingdings" pitchFamily="2" charset="2"/>
              <a:buChar char="v"/>
            </a:pPr>
            <a:r>
              <a:rPr lang="fa-IR" sz="2800" dirty="0">
                <a:cs typeface="B Nazanin" pitchFamily="2" charset="-78"/>
              </a:rPr>
              <a:t>درد والتهاب مفاصل</a:t>
            </a:r>
          </a:p>
          <a:p>
            <a:pPr>
              <a:buFont typeface="Wingdings" pitchFamily="2" charset="2"/>
              <a:buChar char="v"/>
            </a:pPr>
            <a:r>
              <a:rPr lang="fa-IR" sz="2800" dirty="0">
                <a:cs typeface="B Nazanin" pitchFamily="2" charset="-78"/>
              </a:rPr>
              <a:t>دستان قرمز و ورم کرده</a:t>
            </a:r>
          </a:p>
          <a:p>
            <a:pPr>
              <a:buFont typeface="Wingdings" pitchFamily="2" charset="2"/>
              <a:buChar char="v"/>
            </a:pPr>
            <a:r>
              <a:rPr lang="fa-IR" sz="2800" dirty="0">
                <a:cs typeface="B Nazanin" pitchFamily="2" charset="-78"/>
              </a:rPr>
              <a:t> تورم و درد مفاصل</a:t>
            </a:r>
          </a:p>
          <a:p>
            <a:pPr>
              <a:buFont typeface="Wingdings" pitchFamily="2" charset="2"/>
              <a:buChar char="v"/>
            </a:pPr>
            <a:r>
              <a:rPr lang="fa-IR" sz="2800" dirty="0">
                <a:cs typeface="B Nazanin" pitchFamily="2" charset="-78"/>
              </a:rPr>
              <a:t> تب و کاهش وزن</a:t>
            </a:r>
          </a:p>
        </p:txBody>
      </p:sp>
      <p:pic>
        <p:nvPicPr>
          <p:cNvPr id="4" name="Picture 3"/>
          <p:cNvPicPr>
            <a:picLocks noChangeAspect="1" noChangeArrowheads="1"/>
          </p:cNvPicPr>
          <p:nvPr/>
        </p:nvPicPr>
        <p:blipFill>
          <a:blip r:embed="rId2"/>
          <a:srcRect/>
          <a:stretch>
            <a:fillRect/>
          </a:stretch>
        </p:blipFill>
        <p:spPr bwMode="auto">
          <a:xfrm>
            <a:off x="500034" y="1219223"/>
            <a:ext cx="3743325" cy="5495925"/>
          </a:xfrm>
          <a:prstGeom prst="rect">
            <a:avLst/>
          </a:prstGeom>
          <a:noFill/>
          <a:ln w="9525">
            <a:noFill/>
            <a:miter lim="800000"/>
            <a:headEnd/>
            <a:tailEnd/>
          </a:ln>
          <a:effec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a:srcRect l="46875" b="70833"/>
          <a:stretch>
            <a:fillRect/>
          </a:stretch>
        </p:blipFill>
        <p:spPr bwMode="auto">
          <a:xfrm>
            <a:off x="4143372" y="214314"/>
            <a:ext cx="4857752" cy="2000240"/>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45990" t="49861" b="12639"/>
          <a:stretch>
            <a:fillRect/>
          </a:stretch>
        </p:blipFill>
        <p:spPr bwMode="auto">
          <a:xfrm>
            <a:off x="4071934" y="2214554"/>
            <a:ext cx="4938714" cy="2571768"/>
          </a:xfrm>
          <a:prstGeom prst="rect">
            <a:avLst/>
          </a:prstGeom>
          <a:noFill/>
          <a:ln w="9525">
            <a:noFill/>
            <a:miter lim="800000"/>
            <a:headEnd/>
            <a:tailEnd/>
          </a:ln>
          <a:effectLst/>
        </p:spPr>
      </p:pic>
      <p:pic>
        <p:nvPicPr>
          <p:cNvPr id="6" name="Picture 2"/>
          <p:cNvPicPr>
            <a:picLocks noChangeAspect="1" noChangeArrowheads="1"/>
          </p:cNvPicPr>
          <p:nvPr/>
        </p:nvPicPr>
        <p:blipFill>
          <a:blip r:embed="rId2"/>
          <a:srcRect l="5468" r="51667" b="21875"/>
          <a:stretch>
            <a:fillRect/>
          </a:stretch>
        </p:blipFill>
        <p:spPr bwMode="auto">
          <a:xfrm>
            <a:off x="357158" y="357166"/>
            <a:ext cx="3919564" cy="500066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sz="quarter" idx="1"/>
          </p:nvPr>
        </p:nvSpPr>
        <p:spPr>
          <a:xfrm>
            <a:off x="706466" y="1335102"/>
            <a:ext cx="8008938" cy="4237038"/>
          </a:xfrm>
        </p:spPr>
        <p:txBody>
          <a:bodyPr/>
          <a:lstStyle/>
          <a:p>
            <a:pPr algn="l" rtl="0" eaLnBrk="1" hangingPunct="1">
              <a:lnSpc>
                <a:spcPct val="90000"/>
              </a:lnSpc>
            </a:pPr>
            <a:r>
              <a:rPr lang="en-US" sz="1800" dirty="0"/>
              <a:t>Musculoskeletal: osteoporosis, joint pain</a:t>
            </a:r>
          </a:p>
          <a:p>
            <a:pPr algn="l" rtl="0" eaLnBrk="1" hangingPunct="1">
              <a:lnSpc>
                <a:spcPct val="90000"/>
              </a:lnSpc>
              <a:buNone/>
            </a:pPr>
            <a:endParaRPr lang="en-US" sz="1800" dirty="0"/>
          </a:p>
          <a:p>
            <a:pPr algn="l" rtl="0" eaLnBrk="1" hangingPunct="1">
              <a:lnSpc>
                <a:spcPct val="90000"/>
              </a:lnSpc>
            </a:pPr>
            <a:r>
              <a:rPr lang="en-US" sz="1800" dirty="0"/>
              <a:t>Dermatologic : </a:t>
            </a:r>
            <a:r>
              <a:rPr lang="en-US" sz="1800" dirty="0" err="1"/>
              <a:t>malar</a:t>
            </a:r>
            <a:r>
              <a:rPr lang="en-US" sz="1800" dirty="0"/>
              <a:t> rash, photosensitivity</a:t>
            </a:r>
          </a:p>
          <a:p>
            <a:pPr algn="l" rtl="0" eaLnBrk="1" hangingPunct="1">
              <a:lnSpc>
                <a:spcPct val="90000"/>
              </a:lnSpc>
              <a:buNone/>
            </a:pPr>
            <a:endParaRPr lang="en-US" sz="1800" dirty="0"/>
          </a:p>
          <a:p>
            <a:pPr algn="l" rtl="0" eaLnBrk="1" hangingPunct="1">
              <a:lnSpc>
                <a:spcPct val="90000"/>
              </a:lnSpc>
            </a:pPr>
            <a:r>
              <a:rPr lang="en-US" sz="1800" dirty="0"/>
              <a:t>CNS : psychosis, seizures</a:t>
            </a:r>
          </a:p>
          <a:p>
            <a:pPr algn="l" rtl="0" eaLnBrk="1" hangingPunct="1">
              <a:lnSpc>
                <a:spcPct val="90000"/>
              </a:lnSpc>
              <a:buNone/>
            </a:pPr>
            <a:endParaRPr lang="en-US" sz="1800" dirty="0"/>
          </a:p>
          <a:p>
            <a:pPr algn="l" rtl="0" eaLnBrk="1" hangingPunct="1">
              <a:lnSpc>
                <a:spcPct val="90000"/>
              </a:lnSpc>
            </a:pPr>
            <a:r>
              <a:rPr lang="en-US" sz="1800" dirty="0"/>
              <a:t>Hematological: anemia</a:t>
            </a:r>
          </a:p>
          <a:p>
            <a:pPr algn="l" rtl="0" eaLnBrk="1" hangingPunct="1">
              <a:lnSpc>
                <a:spcPct val="90000"/>
              </a:lnSpc>
              <a:buNone/>
            </a:pPr>
            <a:endParaRPr lang="en-US" sz="1800" dirty="0"/>
          </a:p>
          <a:p>
            <a:pPr algn="l" rtl="0" eaLnBrk="1" hangingPunct="1">
              <a:lnSpc>
                <a:spcPct val="90000"/>
              </a:lnSpc>
            </a:pPr>
            <a:r>
              <a:rPr lang="en-US" sz="1800" dirty="0"/>
              <a:t>Renal failure (complex deposition)</a:t>
            </a:r>
          </a:p>
          <a:p>
            <a:pPr algn="l" rtl="0" eaLnBrk="1" hangingPunct="1">
              <a:lnSpc>
                <a:spcPct val="90000"/>
              </a:lnSpc>
              <a:buNone/>
            </a:pPr>
            <a:endParaRPr lang="en-US" sz="1800" dirty="0"/>
          </a:p>
        </p:txBody>
      </p:sp>
      <p:pic>
        <p:nvPicPr>
          <p:cNvPr id="4" name="Picture 2"/>
          <p:cNvPicPr>
            <a:picLocks noChangeAspect="1" noChangeArrowheads="1"/>
          </p:cNvPicPr>
          <p:nvPr/>
        </p:nvPicPr>
        <p:blipFill>
          <a:blip r:embed="rId2"/>
          <a:srcRect/>
          <a:stretch>
            <a:fillRect/>
          </a:stretch>
        </p:blipFill>
        <p:spPr bwMode="auto">
          <a:xfrm>
            <a:off x="5429256" y="1214422"/>
            <a:ext cx="3619499" cy="4643470"/>
          </a:xfrm>
          <a:prstGeom prst="rect">
            <a:avLst/>
          </a:prstGeom>
          <a:noFill/>
          <a:ln w="9525">
            <a:noFill/>
            <a:miter lim="800000"/>
            <a:headEnd/>
            <a:tailEnd/>
          </a:ln>
          <a:effectLst/>
        </p:spPr>
      </p:pic>
      <p:sp>
        <p:nvSpPr>
          <p:cNvPr id="6" name="Title 1"/>
          <p:cNvSpPr txBox="1">
            <a:spLocks/>
          </p:cNvSpPr>
          <p:nvPr/>
        </p:nvSpPr>
        <p:spPr bwMode="auto">
          <a:xfrm>
            <a:off x="1143000" y="381000"/>
            <a:ext cx="7694613" cy="838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0" cap="none" spc="0" normalizeH="0" baseline="0" noProof="0">
                <a:ln>
                  <a:noFill/>
                </a:ln>
                <a:solidFill>
                  <a:schemeClr val="tx2"/>
                </a:solidFill>
                <a:effectLst/>
                <a:uLnTx/>
                <a:uFillTx/>
                <a:latin typeface="+mj-lt"/>
                <a:ea typeface="+mj-ea"/>
                <a:cs typeface="B Nazanin" pitchFamily="2" charset="-78"/>
              </a:rPr>
              <a:t>علائم بالینی</a:t>
            </a:r>
            <a:endParaRPr kumimoji="0" lang="fa-IR" sz="3200" b="1" i="0" u="none" strike="noStrike" kern="0" cap="none" spc="0" normalizeH="0" baseline="0" noProof="0" dirty="0">
              <a:ln>
                <a:noFill/>
              </a:ln>
              <a:solidFill>
                <a:schemeClr val="tx2"/>
              </a:solidFill>
              <a:effectLst/>
              <a:uLnTx/>
              <a:uFillTx/>
              <a:latin typeface="+mj-lt"/>
              <a:ea typeface="+mj-ea"/>
              <a:cs typeface="B Nazanin" pitchFamily="2" charset="-78"/>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8D145-9F4C-4916-8F1A-653D87B2DFA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7C28AD6-C3D3-CE20-7D29-846F7D772B1B}"/>
              </a:ext>
            </a:extLst>
          </p:cNvPr>
          <p:cNvSpPr>
            <a:spLocks noGrp="1"/>
          </p:cNvSpPr>
          <p:nvPr>
            <p:ph sz="quarter" idx="1"/>
          </p:nvPr>
        </p:nvSpPr>
        <p:spPr/>
        <p:txBody>
          <a:bodyPr/>
          <a:lstStyle/>
          <a:p>
            <a:endParaRPr lang="en-US"/>
          </a:p>
        </p:txBody>
      </p:sp>
    </p:spTree>
    <p:extLst>
      <p:ext uri="{BB962C8B-B14F-4D97-AF65-F5344CB8AC3E}">
        <p14:creationId xmlns:p14="http://schemas.microsoft.com/office/powerpoint/2010/main" val="3334924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b="1" dirty="0">
                <a:cs typeface="B Nazanin" pitchFamily="2" charset="-78"/>
              </a:rPr>
              <a:t>تولرانس</a:t>
            </a:r>
            <a:r>
              <a:rPr lang="en-US" sz="3600" b="1" dirty="0">
                <a:cs typeface="B Nazanin" pitchFamily="2" charset="-78"/>
              </a:rPr>
              <a:t> </a:t>
            </a:r>
            <a:r>
              <a:rPr lang="fa-IR" sz="3600" b="1" dirty="0">
                <a:cs typeface="B Nazanin" pitchFamily="2" charset="-78"/>
              </a:rPr>
              <a:t>(</a:t>
            </a:r>
            <a:r>
              <a:rPr lang="en-US" sz="3600" b="1" dirty="0">
                <a:cs typeface="B Nazanin" pitchFamily="2" charset="-78"/>
              </a:rPr>
              <a:t>Tolerance</a:t>
            </a:r>
            <a:r>
              <a:rPr lang="fa-IR" sz="3600" b="1" dirty="0">
                <a:cs typeface="B Nazanin" pitchFamily="2" charset="-78"/>
              </a:rPr>
              <a:t>)</a:t>
            </a:r>
          </a:p>
        </p:txBody>
      </p:sp>
      <p:sp>
        <p:nvSpPr>
          <p:cNvPr id="3" name="Content Placeholder 2"/>
          <p:cNvSpPr>
            <a:spLocks noGrp="1"/>
          </p:cNvSpPr>
          <p:nvPr>
            <p:ph sz="quarter" idx="1"/>
          </p:nvPr>
        </p:nvSpPr>
        <p:spPr>
          <a:xfrm>
            <a:off x="457200" y="1643050"/>
            <a:ext cx="8229600" cy="4495800"/>
          </a:xfrm>
        </p:spPr>
        <p:txBody>
          <a:bodyPr>
            <a:normAutofit/>
          </a:bodyPr>
          <a:lstStyle/>
          <a:p>
            <a:pPr algn="justLow">
              <a:buFont typeface="Wingdings" panose="05000000000000000000" pitchFamily="2" charset="2"/>
              <a:buChar char="Ø"/>
            </a:pPr>
            <a:r>
              <a:rPr lang="fa-IR" sz="2400" dirty="0">
                <a:effectLst/>
                <a:cs typeface="B Nazanin" pitchFamily="2" charset="-78"/>
              </a:rPr>
              <a:t>عدم پاسخ دهی </a:t>
            </a:r>
            <a:r>
              <a:rPr lang="fa-IR" sz="2000" dirty="0">
                <a:effectLst/>
                <a:latin typeface="Cambria" pitchFamily="18" charset="0"/>
                <a:cs typeface="B Nazanin" pitchFamily="2" charset="-78"/>
              </a:rPr>
              <a:t>به</a:t>
            </a:r>
            <a:r>
              <a:rPr lang="fa-IR" sz="2400" dirty="0">
                <a:effectLst/>
                <a:cs typeface="B Nazanin" pitchFamily="2" charset="-78"/>
              </a:rPr>
              <a:t> یک آنتی ژن را تحمل ایمونولوژیک </a:t>
            </a:r>
            <a:r>
              <a:rPr lang="en-US" sz="2000" dirty="0">
                <a:effectLst/>
                <a:latin typeface="Cambria" pitchFamily="18" charset="0"/>
                <a:cs typeface="B Nazanin" pitchFamily="2" charset="-78"/>
              </a:rPr>
              <a:t>immunologic tolerance)</a:t>
            </a:r>
            <a:r>
              <a:rPr lang="fa-IR" sz="2000" dirty="0">
                <a:effectLst/>
                <a:latin typeface="Cambria" pitchFamily="18" charset="0"/>
                <a:cs typeface="B Nazanin" pitchFamily="2" charset="-78"/>
              </a:rPr>
              <a:t> </a:t>
            </a:r>
            <a:r>
              <a:rPr lang="en-US" sz="2000" dirty="0">
                <a:effectLst/>
                <a:latin typeface="Cambria" pitchFamily="18" charset="0"/>
                <a:cs typeface="B Nazanin" pitchFamily="2" charset="-78"/>
              </a:rPr>
              <a:t>(</a:t>
            </a:r>
            <a:r>
              <a:rPr lang="fa-IR" sz="2000" dirty="0">
                <a:effectLst/>
                <a:latin typeface="Cambria" pitchFamily="18" charset="0"/>
                <a:cs typeface="B Nazanin" pitchFamily="2" charset="-78"/>
              </a:rPr>
              <a:t> </a:t>
            </a:r>
            <a:r>
              <a:rPr lang="fa-IR" sz="2400" dirty="0">
                <a:effectLst/>
                <a:cs typeface="B Nazanin" pitchFamily="2" charset="-78"/>
              </a:rPr>
              <a:t>می نامند. که بر اثر تماس قبلی با آن آنتی ژن القاء می شود.</a:t>
            </a:r>
          </a:p>
          <a:p>
            <a:pPr marL="320040" lvl="1" indent="0" algn="justLow">
              <a:buNone/>
            </a:pPr>
            <a:endParaRPr lang="fa-IR" sz="2200" dirty="0">
              <a:effectLst/>
              <a:cs typeface="B Nazanin" pitchFamily="2" charset="-78"/>
            </a:endParaRPr>
          </a:p>
          <a:p>
            <a:pPr algn="justLow">
              <a:buFont typeface="Wingdings" panose="05000000000000000000" pitchFamily="2" charset="2"/>
              <a:buChar char="v"/>
            </a:pPr>
            <a:r>
              <a:rPr lang="fa-IR" sz="2400" dirty="0">
                <a:cs typeface="B Nazanin" pitchFamily="2" charset="-78"/>
              </a:rPr>
              <a:t>آنتی ژن </a:t>
            </a:r>
            <a:r>
              <a:rPr lang="fa-IR" sz="2400" dirty="0" err="1">
                <a:cs typeface="B Nazanin" pitchFamily="2" charset="-78"/>
              </a:rPr>
              <a:t>هایی</a:t>
            </a:r>
            <a:r>
              <a:rPr lang="fa-IR" sz="2400" dirty="0">
                <a:cs typeface="B Nazanin" pitchFamily="2" charset="-78"/>
              </a:rPr>
              <a:t> که باعث </a:t>
            </a:r>
            <a:r>
              <a:rPr lang="fa-IR" sz="2400" dirty="0" err="1">
                <a:cs typeface="B Nazanin" pitchFamily="2" charset="-78"/>
              </a:rPr>
              <a:t>القای</a:t>
            </a:r>
            <a:r>
              <a:rPr lang="fa-IR" sz="2400" dirty="0">
                <a:cs typeface="B Nazanin" pitchFamily="2" charset="-78"/>
              </a:rPr>
              <a:t> تحمل می شوند را</a:t>
            </a:r>
            <a:r>
              <a:rPr lang="fa-IR" sz="2400" dirty="0">
                <a:solidFill>
                  <a:srgbClr val="FF0000"/>
                </a:solidFill>
                <a:cs typeface="B Nazanin" pitchFamily="2" charset="-78"/>
              </a:rPr>
              <a:t> </a:t>
            </a:r>
            <a:r>
              <a:rPr lang="fa-IR" sz="2400" dirty="0" err="1">
                <a:solidFill>
                  <a:srgbClr val="FF0000"/>
                </a:solidFill>
                <a:cs typeface="B Nazanin" pitchFamily="2" charset="-78"/>
              </a:rPr>
              <a:t>تولروژن</a:t>
            </a:r>
            <a:r>
              <a:rPr lang="fa-IR" sz="2400" dirty="0">
                <a:solidFill>
                  <a:srgbClr val="FF0000"/>
                </a:solidFill>
                <a:cs typeface="B Nazanin" pitchFamily="2" charset="-78"/>
              </a:rPr>
              <a:t> </a:t>
            </a:r>
            <a:r>
              <a:rPr lang="fa-IR" sz="2400" dirty="0">
                <a:cs typeface="B Nazanin" pitchFamily="2" charset="-78"/>
              </a:rPr>
              <a:t>یا تحمل زا گویند.</a:t>
            </a:r>
          </a:p>
          <a:p>
            <a:pPr algn="justLow">
              <a:buFont typeface="Wingdings" panose="05000000000000000000" pitchFamily="2" charset="2"/>
              <a:buChar char="v"/>
            </a:pPr>
            <a:r>
              <a:rPr lang="fa-IR" sz="2400" dirty="0">
                <a:effectLst/>
                <a:cs typeface="B Nazanin" pitchFamily="2" charset="-78"/>
              </a:rPr>
              <a:t>یک آنتی ژن ممکن است </a:t>
            </a:r>
            <a:r>
              <a:rPr lang="fa-IR" sz="2400" dirty="0" err="1">
                <a:solidFill>
                  <a:srgbClr val="FF0000"/>
                </a:solidFill>
                <a:effectLst/>
                <a:cs typeface="B Nazanin" pitchFamily="2" charset="-78"/>
              </a:rPr>
              <a:t>ایمونوژن</a:t>
            </a:r>
            <a:r>
              <a:rPr lang="fa-IR" sz="2400" dirty="0">
                <a:effectLst/>
                <a:cs typeface="B Nazanin" pitchFamily="2" charset="-78"/>
              </a:rPr>
              <a:t> یا </a:t>
            </a:r>
            <a:r>
              <a:rPr lang="fa-IR" sz="2400" dirty="0" err="1">
                <a:solidFill>
                  <a:srgbClr val="FF0000"/>
                </a:solidFill>
                <a:effectLst/>
                <a:cs typeface="B Nazanin" pitchFamily="2" charset="-78"/>
              </a:rPr>
              <a:t>تولروژن</a:t>
            </a:r>
            <a:r>
              <a:rPr lang="fa-IR" sz="2400" dirty="0">
                <a:effectLst/>
                <a:cs typeface="B Nazanin" pitchFamily="2" charset="-78"/>
              </a:rPr>
              <a:t> باشد</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A49E-DE01-0C3C-5E9E-6A1D7A57FFBA}"/>
              </a:ext>
            </a:extLst>
          </p:cNvPr>
          <p:cNvSpPr>
            <a:spLocks noGrp="1"/>
          </p:cNvSpPr>
          <p:nvPr>
            <p:ph type="title"/>
          </p:nvPr>
        </p:nvSpPr>
        <p:spPr/>
        <p:txBody>
          <a:bodyPr>
            <a:normAutofit/>
          </a:bodyPr>
          <a:lstStyle/>
          <a:p>
            <a:pPr algn="ctr"/>
            <a:r>
              <a:rPr lang="fa-IR" sz="3600" dirty="0">
                <a:cs typeface="B Nazanin" panose="00000400000000000000" pitchFamily="2" charset="-78"/>
              </a:rPr>
              <a:t>اهمیت تحمل به خود</a:t>
            </a:r>
            <a:endParaRPr lang="en-US" sz="3600" dirty="0">
              <a:cs typeface="B Nazanin" panose="00000400000000000000" pitchFamily="2" charset="-78"/>
            </a:endParaRPr>
          </a:p>
        </p:txBody>
      </p:sp>
      <p:sp>
        <p:nvSpPr>
          <p:cNvPr id="3" name="Content Placeholder 2">
            <a:extLst>
              <a:ext uri="{FF2B5EF4-FFF2-40B4-BE49-F238E27FC236}">
                <a16:creationId xmlns:a16="http://schemas.microsoft.com/office/drawing/2014/main" id="{2F05E8BE-E0D4-601B-3818-459F74B5E9C9}"/>
              </a:ext>
            </a:extLst>
          </p:cNvPr>
          <p:cNvSpPr>
            <a:spLocks noGrp="1"/>
          </p:cNvSpPr>
          <p:nvPr>
            <p:ph sz="quarter" idx="1"/>
          </p:nvPr>
        </p:nvSpPr>
        <p:spPr/>
        <p:txBody>
          <a:bodyPr>
            <a:normAutofit/>
          </a:bodyPr>
          <a:lstStyle/>
          <a:p>
            <a:r>
              <a:rPr lang="fa-IR" sz="2400" dirty="0">
                <a:cs typeface="B Nazanin" panose="00000400000000000000" pitchFamily="2" charset="-78"/>
              </a:rPr>
              <a:t>افراد سالم نسبت به آنتی ژن های </a:t>
            </a:r>
            <a:r>
              <a:rPr lang="fa-IR" sz="2400" dirty="0">
                <a:solidFill>
                  <a:srgbClr val="FF0000"/>
                </a:solidFill>
                <a:cs typeface="B Nazanin" panose="00000400000000000000" pitchFamily="2" charset="-78"/>
              </a:rPr>
              <a:t>خودی</a:t>
            </a:r>
            <a:r>
              <a:rPr lang="fa-IR" sz="2400" dirty="0">
                <a:cs typeface="B Nazanin" panose="00000400000000000000" pitchFamily="2" charset="-78"/>
              </a:rPr>
              <a:t> تحمل دارند و این امر برای جلوگیری از </a:t>
            </a:r>
            <a:r>
              <a:rPr lang="fa-IR" sz="2400" dirty="0" err="1">
                <a:cs typeface="B Nazanin" panose="00000400000000000000" pitchFamily="2" charset="-78"/>
              </a:rPr>
              <a:t>خودایمنی</a:t>
            </a:r>
            <a:r>
              <a:rPr lang="fa-IR" sz="2400" dirty="0">
                <a:cs typeface="B Nazanin" panose="00000400000000000000" pitchFamily="2" charset="-78"/>
              </a:rPr>
              <a:t> لازم است.</a:t>
            </a:r>
          </a:p>
          <a:p>
            <a:r>
              <a:rPr lang="fa-IR" sz="2400" dirty="0">
                <a:cs typeface="B Nazanin" panose="00000400000000000000" pitchFamily="2" charset="-78"/>
              </a:rPr>
              <a:t>آنتی ژن های بیگانه را میتوان طوری تجویز کرد که با </a:t>
            </a:r>
            <a:r>
              <a:rPr lang="fa-IR" sz="2400" dirty="0" err="1">
                <a:cs typeface="B Nazanin" panose="00000400000000000000" pitchFamily="2" charset="-78"/>
              </a:rPr>
              <a:t>القای</a:t>
            </a:r>
            <a:r>
              <a:rPr lang="fa-IR" sz="2400" dirty="0">
                <a:cs typeface="B Nazanin" panose="00000400000000000000" pitchFamily="2" charset="-78"/>
              </a:rPr>
              <a:t> تحمل در لنفوسیت های اختصاصی ترجیحا باعث مهار پاسخ های ایمنی شوند (میکروب ها و تومورها)</a:t>
            </a:r>
          </a:p>
          <a:p>
            <a:r>
              <a:rPr lang="fa-IR" sz="2400" dirty="0">
                <a:cs typeface="B Nazanin" panose="00000400000000000000" pitchFamily="2" charset="-78"/>
              </a:rPr>
              <a:t>از </a:t>
            </a:r>
            <a:r>
              <a:rPr lang="fa-IR" sz="2400" dirty="0" err="1">
                <a:cs typeface="B Nazanin" panose="00000400000000000000" pitchFamily="2" charset="-78"/>
              </a:rPr>
              <a:t>القای</a:t>
            </a:r>
            <a:r>
              <a:rPr lang="fa-IR" sz="2400" dirty="0">
                <a:cs typeface="B Nazanin" panose="00000400000000000000" pitchFamily="2" charset="-78"/>
              </a:rPr>
              <a:t> تحمل ایمنی می توان </a:t>
            </a:r>
            <a:r>
              <a:rPr lang="fa-IR" sz="2400" dirty="0" err="1">
                <a:cs typeface="B Nazanin" panose="00000400000000000000" pitchFamily="2" charset="-78"/>
              </a:rPr>
              <a:t>بعنوان</a:t>
            </a:r>
            <a:r>
              <a:rPr lang="fa-IR" sz="2400" dirty="0">
                <a:cs typeface="B Nazanin" panose="00000400000000000000" pitchFamily="2" charset="-78"/>
              </a:rPr>
              <a:t> </a:t>
            </a:r>
            <a:r>
              <a:rPr lang="fa-IR" sz="2400" dirty="0" err="1">
                <a:cs typeface="B Nazanin" panose="00000400000000000000" pitchFamily="2" charset="-78"/>
              </a:rPr>
              <a:t>راهکار</a:t>
            </a:r>
            <a:r>
              <a:rPr lang="fa-IR" sz="2400" dirty="0">
                <a:cs typeface="B Nazanin" panose="00000400000000000000" pitchFamily="2" charset="-78"/>
              </a:rPr>
              <a:t> درمانی برای پیشگیری </a:t>
            </a:r>
            <a:r>
              <a:rPr lang="fa-IR" sz="2400" dirty="0" err="1">
                <a:cs typeface="B Nazanin" panose="00000400000000000000" pitchFamily="2" charset="-78"/>
              </a:rPr>
              <a:t>ازپاسخهای</a:t>
            </a:r>
            <a:r>
              <a:rPr lang="fa-IR" sz="2400" dirty="0">
                <a:cs typeface="B Nazanin" panose="00000400000000000000" pitchFamily="2" charset="-78"/>
              </a:rPr>
              <a:t> ایمنی مضر استفاده کرد (آلرژی- </a:t>
            </a:r>
            <a:r>
              <a:rPr lang="fa-IR" sz="2400" dirty="0" err="1">
                <a:cs typeface="B Nazanin" panose="00000400000000000000" pitchFamily="2" charset="-78"/>
              </a:rPr>
              <a:t>خودایمنی</a:t>
            </a:r>
            <a:r>
              <a:rPr lang="fa-IR" sz="2400" dirty="0">
                <a:cs typeface="B Nazanin" panose="00000400000000000000" pitchFamily="2" charset="-78"/>
              </a:rPr>
              <a:t>)</a:t>
            </a:r>
          </a:p>
          <a:p>
            <a:endParaRPr lang="en-US" sz="2400" dirty="0">
              <a:cs typeface="B Nazanin" panose="00000400000000000000" pitchFamily="2" charset="-78"/>
            </a:endParaRPr>
          </a:p>
        </p:txBody>
      </p:sp>
    </p:spTree>
    <p:extLst>
      <p:ext uri="{BB962C8B-B14F-4D97-AF65-F5344CB8AC3E}">
        <p14:creationId xmlns:p14="http://schemas.microsoft.com/office/powerpoint/2010/main" val="2375850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Grp="1" noChangeArrowheads="1"/>
          </p:cNvSpPr>
          <p:nvPr>
            <p:ph type="title"/>
          </p:nvPr>
        </p:nvSpPr>
        <p:spPr>
          <a:solidFill>
            <a:schemeClr val="bg2"/>
          </a:solidFill>
        </p:spPr>
        <p:txBody>
          <a:bodyPr/>
          <a:lstStyle/>
          <a:p>
            <a:pPr algn="l"/>
            <a:r>
              <a:rPr lang="en-US" altLang="zh-CN" sz="2800" dirty="0">
                <a:solidFill>
                  <a:srgbClr val="FFC000"/>
                </a:solidFill>
                <a:latin typeface="Cambria" pitchFamily="18" charset="0"/>
              </a:rPr>
              <a:t>Induction of immunologic tolerance to antigen in fetal period and neonate period</a:t>
            </a:r>
          </a:p>
        </p:txBody>
      </p:sp>
      <p:sp>
        <p:nvSpPr>
          <p:cNvPr id="32771" name="Rectangle 3"/>
          <p:cNvSpPr>
            <a:spLocks noGrp="1" noChangeArrowheads="1"/>
          </p:cNvSpPr>
          <p:nvPr>
            <p:ph sz="quarter" idx="1"/>
          </p:nvPr>
        </p:nvSpPr>
        <p:spPr>
          <a:xfrm>
            <a:off x="123408" y="1643050"/>
            <a:ext cx="4048542" cy="4071966"/>
          </a:xfrm>
          <a:solidFill>
            <a:schemeClr val="bg1">
              <a:lumMod val="75000"/>
            </a:schemeClr>
          </a:solidFill>
        </p:spPr>
        <p:txBody>
          <a:bodyPr/>
          <a:lstStyle/>
          <a:p>
            <a:pPr algn="l" rtl="0"/>
            <a:r>
              <a:rPr lang="en-US" altLang="zh-CN" sz="2800" b="1" dirty="0">
                <a:solidFill>
                  <a:schemeClr val="tx2"/>
                </a:solidFill>
                <a:latin typeface="Cambria" pitchFamily="18" charset="0"/>
              </a:rPr>
              <a:t>Owen</a:t>
            </a:r>
            <a:r>
              <a:rPr lang="en-US" altLang="zh-CN" sz="2800" dirty="0">
                <a:solidFill>
                  <a:schemeClr val="tx2"/>
                </a:solidFill>
                <a:latin typeface="Cambria" pitchFamily="18" charset="0"/>
              </a:rPr>
              <a:t> first observed immunologic tolerance to </a:t>
            </a:r>
            <a:r>
              <a:rPr lang="en-US" altLang="zh-CN" sz="2800" dirty="0" err="1">
                <a:solidFill>
                  <a:schemeClr val="tx2"/>
                </a:solidFill>
                <a:latin typeface="Cambria" pitchFamily="18" charset="0"/>
              </a:rPr>
              <a:t>allogenic</a:t>
            </a:r>
            <a:r>
              <a:rPr lang="en-US" altLang="zh-CN" sz="2800" dirty="0">
                <a:solidFill>
                  <a:schemeClr val="tx2"/>
                </a:solidFill>
                <a:latin typeface="Cambria" pitchFamily="18" charset="0"/>
              </a:rPr>
              <a:t> antigen in fetal period in 1945</a:t>
            </a:r>
          </a:p>
        </p:txBody>
      </p:sp>
      <p:pic>
        <p:nvPicPr>
          <p:cNvPr id="5" name="Picture 2" descr="Tol01"/>
          <p:cNvPicPr>
            <a:picLocks noChangeAspect="1" noChangeArrowheads="1"/>
          </p:cNvPicPr>
          <p:nvPr/>
        </p:nvPicPr>
        <p:blipFill>
          <a:blip r:embed="rId3"/>
          <a:srcRect/>
          <a:stretch>
            <a:fillRect/>
          </a:stretch>
        </p:blipFill>
        <p:spPr bwMode="auto">
          <a:xfrm>
            <a:off x="4214810" y="1428736"/>
            <a:ext cx="4805782" cy="4286280"/>
          </a:xfrm>
          <a:prstGeom prst="rect">
            <a:avLst/>
          </a:prstGeom>
          <a:noFill/>
          <a:ln w="9525">
            <a:solidFill>
              <a:schemeClr val="tx1"/>
            </a:solidFill>
            <a:miter lim="800000"/>
            <a:headEnd/>
            <a:tailEnd/>
          </a:ln>
          <a:effectLst>
            <a:outerShdw dist="107763" dir="2700000" algn="ctr" rotWithShape="0">
              <a:srgbClr val="808080"/>
            </a:outerShdw>
          </a:effec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Tol03"/>
          <p:cNvPicPr>
            <a:picLocks noChangeAspect="1" noChangeArrowheads="1"/>
          </p:cNvPicPr>
          <p:nvPr/>
        </p:nvPicPr>
        <p:blipFill>
          <a:blip r:embed="rId3"/>
          <a:srcRect/>
          <a:stretch>
            <a:fillRect/>
          </a:stretch>
        </p:blipFill>
        <p:spPr bwMode="auto">
          <a:xfrm>
            <a:off x="250825" y="1142984"/>
            <a:ext cx="8675688" cy="5467350"/>
          </a:xfrm>
          <a:prstGeom prst="rect">
            <a:avLst/>
          </a:prstGeom>
          <a:noFill/>
          <a:ln w="9525">
            <a:solidFill>
              <a:schemeClr val="tx1"/>
            </a:solidFill>
            <a:miter lim="800000"/>
            <a:headEnd/>
            <a:tailEnd/>
          </a:ln>
          <a:effectLst>
            <a:outerShdw dist="107763" dir="2700000" algn="ctr" rotWithShape="0">
              <a:srgbClr val="808080"/>
            </a:outerShdw>
          </a:effectLst>
        </p:spPr>
      </p:pic>
      <p:sp>
        <p:nvSpPr>
          <p:cNvPr id="4" name="Text Box 3"/>
          <p:cNvSpPr txBox="1">
            <a:spLocks noChangeArrowheads="1"/>
          </p:cNvSpPr>
          <p:nvPr/>
        </p:nvSpPr>
        <p:spPr bwMode="auto">
          <a:xfrm>
            <a:off x="1000100" y="214291"/>
            <a:ext cx="7500990" cy="1261884"/>
          </a:xfrm>
          <a:prstGeom prst="rect">
            <a:avLst/>
          </a:prstGeom>
          <a:noFill/>
          <a:ln w="19050">
            <a:noFill/>
            <a:miter lim="800000"/>
            <a:headEnd/>
            <a:tailEnd/>
          </a:ln>
          <a:effectLst/>
        </p:spPr>
        <p:txBody>
          <a:bodyPr wrap="square" anchor="ctr">
            <a:spAutoFit/>
          </a:bodyPr>
          <a:lstStyle/>
          <a:p>
            <a:pPr algn="ctr">
              <a:defRPr/>
            </a:pPr>
            <a:r>
              <a:rPr lang="en-US" sz="2400" b="1" dirty="0">
                <a:solidFill>
                  <a:schemeClr val="tx2"/>
                </a:solidFill>
                <a:effectLst>
                  <a:outerShdw blurRad="38100" dist="38100" dir="2700000" algn="tl">
                    <a:srgbClr val="C0C0C0"/>
                  </a:outerShdw>
                </a:effectLst>
                <a:latin typeface="Cambria" pitchFamily="18" charset="0"/>
              </a:rPr>
              <a:t>Medawar’s experiment demonstrating </a:t>
            </a:r>
          </a:p>
          <a:p>
            <a:pPr algn="ctr">
              <a:defRPr/>
            </a:pPr>
            <a:r>
              <a:rPr lang="en-US" sz="2400" b="1" dirty="0">
                <a:solidFill>
                  <a:schemeClr val="tx2"/>
                </a:solidFill>
                <a:effectLst>
                  <a:outerShdw blurRad="38100" dist="38100" dir="2700000" algn="tl">
                    <a:srgbClr val="C0C0C0"/>
                  </a:outerShdw>
                </a:effectLst>
                <a:latin typeface="Cambria" pitchFamily="18" charset="0"/>
              </a:rPr>
              <a:t>neonatal tolerance induction (Nobel Prize)</a:t>
            </a:r>
          </a:p>
          <a:p>
            <a:pPr algn="ctr">
              <a:defRPr/>
            </a:pPr>
            <a:endParaRPr lang="en-US" sz="2800" b="1" dirty="0">
              <a:solidFill>
                <a:schemeClr val="tx2"/>
              </a:solidFill>
              <a:latin typeface="Cambria"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6BE2D-5807-6353-36C6-66B7FF26DB98}"/>
              </a:ext>
            </a:extLst>
          </p:cNvPr>
          <p:cNvSpPr>
            <a:spLocks noGrp="1"/>
          </p:cNvSpPr>
          <p:nvPr>
            <p:ph type="title"/>
          </p:nvPr>
        </p:nvSpPr>
        <p:spPr/>
        <p:txBody>
          <a:bodyPr>
            <a:noAutofit/>
          </a:bodyPr>
          <a:lstStyle/>
          <a:p>
            <a:pPr algn="r"/>
            <a:r>
              <a:rPr lang="fa-IR" sz="3200" dirty="0">
                <a:solidFill>
                  <a:schemeClr val="tx1"/>
                </a:solidFill>
                <a:cs typeface="B Nazanin" panose="00000400000000000000" pitchFamily="2" charset="-78"/>
              </a:rPr>
              <a:t>تحمل ایمنی (</a:t>
            </a:r>
            <a:r>
              <a:rPr lang="en-US" sz="3200" dirty="0">
                <a:solidFill>
                  <a:schemeClr val="tx1"/>
                </a:solidFill>
                <a:cs typeface="B Nazanin" panose="00000400000000000000" pitchFamily="2" charset="-78"/>
              </a:rPr>
              <a:t>immune tolerance</a:t>
            </a:r>
            <a:r>
              <a:rPr lang="fa-IR" sz="3200" dirty="0">
                <a:solidFill>
                  <a:schemeClr val="tx1"/>
                </a:solidFill>
                <a:cs typeface="B Nazanin" panose="00000400000000000000" pitchFamily="2" charset="-78"/>
              </a:rPr>
              <a:t>)</a:t>
            </a:r>
            <a:endParaRPr lang="en-US" sz="3200" dirty="0">
              <a:solidFill>
                <a:schemeClr val="tx1"/>
              </a:solidFill>
              <a:cs typeface="B Nazanin" panose="00000400000000000000" pitchFamily="2" charset="-78"/>
            </a:endParaRPr>
          </a:p>
        </p:txBody>
      </p:sp>
      <p:sp>
        <p:nvSpPr>
          <p:cNvPr id="3" name="Content Placeholder 2">
            <a:extLst>
              <a:ext uri="{FF2B5EF4-FFF2-40B4-BE49-F238E27FC236}">
                <a16:creationId xmlns:a16="http://schemas.microsoft.com/office/drawing/2014/main" id="{C734EEC9-65CA-1E52-2D07-34CB5E61AAB5}"/>
              </a:ext>
            </a:extLst>
          </p:cNvPr>
          <p:cNvSpPr>
            <a:spLocks noGrp="1"/>
          </p:cNvSpPr>
          <p:nvPr>
            <p:ph sz="quarter" idx="1"/>
          </p:nvPr>
        </p:nvSpPr>
        <p:spPr/>
        <p:txBody>
          <a:bodyPr>
            <a:normAutofit fontScale="92500" lnSpcReduction="10000"/>
          </a:bodyPr>
          <a:lstStyle/>
          <a:p>
            <a:r>
              <a:rPr lang="fa-IR" sz="2400" dirty="0">
                <a:cs typeface="B Nazanin" panose="00000400000000000000" pitchFamily="2" charset="-78"/>
              </a:rPr>
              <a:t>تحمل ناشی از شناسایی آنتی ژن توسط لنفوسیت های اختصاصی است.</a:t>
            </a:r>
          </a:p>
          <a:p>
            <a:r>
              <a:rPr lang="fa-IR" sz="2400" dirty="0">
                <a:cs typeface="B Nazanin" panose="00000400000000000000" pitchFamily="2" charset="-78"/>
              </a:rPr>
              <a:t>تحمل ممکن است در لنفوسیت های </a:t>
            </a:r>
            <a:r>
              <a:rPr lang="fa-IR" sz="2400" dirty="0" err="1">
                <a:cs typeface="B Nazanin" panose="00000400000000000000" pitchFamily="2" charset="-78"/>
              </a:rPr>
              <a:t>نابالغ</a:t>
            </a:r>
            <a:r>
              <a:rPr lang="fa-IR" sz="2400" dirty="0">
                <a:cs typeface="B Nazanin" panose="00000400000000000000" pitchFamily="2" charset="-78"/>
              </a:rPr>
              <a:t> در حال تکامل (</a:t>
            </a:r>
            <a:r>
              <a:rPr lang="fa-IR" sz="2400" dirty="0">
                <a:solidFill>
                  <a:srgbClr val="C00000"/>
                </a:solidFill>
                <a:cs typeface="B Nazanin" panose="00000400000000000000" pitchFamily="2" charset="-78"/>
              </a:rPr>
              <a:t>تحمل مرکزی</a:t>
            </a:r>
            <a:r>
              <a:rPr lang="fa-IR" sz="2400" dirty="0">
                <a:cs typeface="B Nazanin" panose="00000400000000000000" pitchFamily="2" charset="-78"/>
              </a:rPr>
              <a:t>) و یا در لنفوسیت های بالغ (</a:t>
            </a:r>
            <a:r>
              <a:rPr lang="fa-IR" sz="2400" dirty="0">
                <a:solidFill>
                  <a:srgbClr val="C00000"/>
                </a:solidFill>
                <a:cs typeface="B Nazanin" panose="00000400000000000000" pitchFamily="2" charset="-78"/>
              </a:rPr>
              <a:t>تحمل محیطی</a:t>
            </a:r>
            <a:r>
              <a:rPr lang="fa-IR" sz="2400" dirty="0">
                <a:cs typeface="B Nazanin" panose="00000400000000000000" pitchFamily="2" charset="-78"/>
              </a:rPr>
              <a:t>) باشد.</a:t>
            </a:r>
          </a:p>
          <a:p>
            <a:endParaRPr lang="fa-IR" sz="2400" dirty="0">
              <a:cs typeface="B Nazanin" panose="00000400000000000000" pitchFamily="2" charset="-78"/>
            </a:endParaRPr>
          </a:p>
          <a:p>
            <a:pPr>
              <a:buFont typeface="Wingdings" panose="05000000000000000000" pitchFamily="2" charset="2"/>
              <a:buChar char="Ø"/>
            </a:pPr>
            <a:r>
              <a:rPr lang="fa-IR" sz="2400" b="1" dirty="0">
                <a:solidFill>
                  <a:srgbClr val="C00000"/>
                </a:solidFill>
                <a:cs typeface="B Nazanin" panose="00000400000000000000" pitchFamily="2" charset="-78"/>
              </a:rPr>
              <a:t>تحمل مرکزی</a:t>
            </a:r>
          </a:p>
          <a:p>
            <a:r>
              <a:rPr lang="fa-IR" sz="2400" dirty="0" err="1">
                <a:cs typeface="B Nazanin" panose="00000400000000000000" pitchFamily="2" charset="-78"/>
              </a:rPr>
              <a:t>تولرانس</a:t>
            </a:r>
            <a:r>
              <a:rPr lang="fa-IR" sz="2400" dirty="0">
                <a:cs typeface="B Nazanin" panose="00000400000000000000" pitchFamily="2" charset="-78"/>
              </a:rPr>
              <a:t> مرکزی در حین بلوغ لنفوسیت و در ارگانهای </a:t>
            </a:r>
            <a:r>
              <a:rPr lang="fa-IR" sz="2400" dirty="0" err="1">
                <a:cs typeface="B Nazanin" panose="00000400000000000000" pitchFamily="2" charset="-78"/>
              </a:rPr>
              <a:t>زایای</a:t>
            </a:r>
            <a:r>
              <a:rPr lang="fa-IR" sz="2400" dirty="0">
                <a:cs typeface="B Nazanin" panose="00000400000000000000" pitchFamily="2" charset="-78"/>
              </a:rPr>
              <a:t>(اولیه) لنفی رخ می دهد و آنتی ژن های ارائه شده در این مرحله از انواع خودی حاضر در همه جا و برخی آنتی ژنهای اختصاصی بافتهای محیطی هستند.</a:t>
            </a:r>
          </a:p>
          <a:p>
            <a:r>
              <a:rPr lang="fa-IR" sz="2400" dirty="0">
                <a:cs typeface="B Nazanin" panose="00000400000000000000" pitchFamily="2" charset="-78"/>
              </a:rPr>
              <a:t>در این نوع تحمل </a:t>
            </a:r>
            <a:r>
              <a:rPr lang="fa-IR" sz="2400" dirty="0" err="1">
                <a:solidFill>
                  <a:srgbClr val="C00000"/>
                </a:solidFill>
                <a:cs typeface="B Nazanin" panose="00000400000000000000" pitchFamily="2" charset="-78"/>
              </a:rPr>
              <a:t>آپوپتوز</a:t>
            </a:r>
            <a:r>
              <a:rPr lang="fa-IR" sz="2400" dirty="0">
                <a:cs typeface="B Nazanin" panose="00000400000000000000" pitchFamily="2" charset="-78"/>
              </a:rPr>
              <a:t>، </a:t>
            </a:r>
            <a:r>
              <a:rPr lang="fa-IR" sz="2400" dirty="0">
                <a:solidFill>
                  <a:srgbClr val="C00000"/>
                </a:solidFill>
                <a:cs typeface="B Nazanin" panose="00000400000000000000" pitchFamily="2" charset="-78"/>
              </a:rPr>
              <a:t>ویرایش گیرنده </a:t>
            </a:r>
            <a:r>
              <a:rPr lang="fa-IR" sz="2400" dirty="0">
                <a:cs typeface="B Nazanin" panose="00000400000000000000" pitchFamily="2" charset="-78"/>
              </a:rPr>
              <a:t>و </a:t>
            </a:r>
            <a:r>
              <a:rPr lang="fa-IR" sz="2400" dirty="0">
                <a:solidFill>
                  <a:srgbClr val="C00000"/>
                </a:solidFill>
                <a:cs typeface="B Nazanin" panose="00000400000000000000" pitchFamily="2" charset="-78"/>
              </a:rPr>
              <a:t>ایجاد سلول های </a:t>
            </a:r>
            <a:r>
              <a:rPr lang="en-US" sz="2400" dirty="0">
                <a:solidFill>
                  <a:srgbClr val="C00000"/>
                </a:solidFill>
                <a:cs typeface="B Nazanin" panose="00000400000000000000" pitchFamily="2" charset="-78"/>
              </a:rPr>
              <a:t>T</a:t>
            </a:r>
            <a:r>
              <a:rPr lang="fa-IR" sz="2400" dirty="0">
                <a:solidFill>
                  <a:srgbClr val="C00000"/>
                </a:solidFill>
                <a:cs typeface="B Nazanin" panose="00000400000000000000" pitchFamily="2" charset="-78"/>
              </a:rPr>
              <a:t> تنظیمی </a:t>
            </a:r>
            <a:r>
              <a:rPr lang="fa-IR" sz="2400" dirty="0">
                <a:cs typeface="B Nazanin" panose="00000400000000000000" pitchFamily="2" charset="-78"/>
              </a:rPr>
              <a:t>دیده می شود.</a:t>
            </a:r>
          </a:p>
          <a:p>
            <a:r>
              <a:rPr lang="fa-IR" sz="2400" dirty="0">
                <a:cs typeface="B Nazanin" panose="00000400000000000000" pitchFamily="2" charset="-78"/>
              </a:rPr>
              <a:t>تحمل مرکزی باعث می شود که لنفوسیت ها در </a:t>
            </a:r>
            <a:r>
              <a:rPr lang="fa-IR" sz="2400" dirty="0" err="1">
                <a:cs typeface="B Nazanin" panose="00000400000000000000" pitchFamily="2" charset="-78"/>
              </a:rPr>
              <a:t>پاسخدهی</a:t>
            </a:r>
            <a:r>
              <a:rPr lang="fa-IR" sz="2400" dirty="0">
                <a:cs typeface="B Nazanin" panose="00000400000000000000" pitchFamily="2" charset="-78"/>
              </a:rPr>
              <a:t> به آنتی ژن های خودی بیان شده در ارگانهای زایا ناتوان باشند ولی نقشی در عدم پاسخ به آنتی ژنهایی که فقط در بافتهای محیطی هستند ندارند.</a:t>
            </a:r>
          </a:p>
          <a:p>
            <a:endParaRPr lang="en-US" sz="2400" dirty="0">
              <a:cs typeface="B Nazanin" panose="00000400000000000000" pitchFamily="2" charset="-78"/>
            </a:endParaRPr>
          </a:p>
        </p:txBody>
      </p:sp>
    </p:spTree>
    <p:extLst>
      <p:ext uri="{BB962C8B-B14F-4D97-AF65-F5344CB8AC3E}">
        <p14:creationId xmlns:p14="http://schemas.microsoft.com/office/powerpoint/2010/main" val="1492909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D6966-6356-987F-ABB7-4CAD99BB48E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6D15423-C354-DDCB-FF92-6EADDB72DE1D}"/>
              </a:ext>
            </a:extLst>
          </p:cNvPr>
          <p:cNvSpPr>
            <a:spLocks noGrp="1"/>
          </p:cNvSpPr>
          <p:nvPr>
            <p:ph sz="quarter" idx="1"/>
          </p:nvPr>
        </p:nvSpPr>
        <p:spPr/>
        <p:txBody>
          <a:bodyPr/>
          <a:lstStyle/>
          <a:p>
            <a:r>
              <a:rPr lang="fa-IR" sz="2800" b="1" dirty="0">
                <a:solidFill>
                  <a:srgbClr val="FF0000"/>
                </a:solidFill>
                <a:cs typeface="B Nazanin" panose="00000400000000000000" pitchFamily="2" charset="-78"/>
              </a:rPr>
              <a:t>تحمل محیطی</a:t>
            </a:r>
          </a:p>
          <a:p>
            <a:r>
              <a:rPr lang="fa-IR" sz="2400" dirty="0">
                <a:cs typeface="B Nazanin" panose="00000400000000000000" pitchFamily="2" charset="-78"/>
              </a:rPr>
              <a:t>لنفوسیت های </a:t>
            </a:r>
            <a:r>
              <a:rPr lang="en-US" sz="2400" dirty="0">
                <a:cs typeface="B Nazanin" panose="00000400000000000000" pitchFamily="2" charset="-78"/>
              </a:rPr>
              <a:t>B</a:t>
            </a:r>
            <a:r>
              <a:rPr lang="fa-IR" sz="2400" dirty="0">
                <a:cs typeface="B Nazanin" panose="00000400000000000000" pitchFamily="2" charset="-78"/>
              </a:rPr>
              <a:t> و </a:t>
            </a:r>
            <a:r>
              <a:rPr lang="en-US" sz="2400" dirty="0">
                <a:cs typeface="B Nazanin" panose="00000400000000000000" pitchFamily="2" charset="-78"/>
              </a:rPr>
              <a:t>T</a:t>
            </a:r>
            <a:r>
              <a:rPr lang="fa-IR" sz="2400" dirty="0">
                <a:cs typeface="B Nazanin" panose="00000400000000000000" pitchFamily="2" charset="-78"/>
              </a:rPr>
              <a:t> </a:t>
            </a:r>
            <a:r>
              <a:rPr lang="fa-IR" sz="2400" dirty="0" err="1">
                <a:cs typeface="B Nazanin" panose="00000400000000000000" pitchFamily="2" charset="-78"/>
              </a:rPr>
              <a:t>بالغی</a:t>
            </a:r>
            <a:r>
              <a:rPr lang="fa-IR" sz="2400" dirty="0">
                <a:cs typeface="B Nazanin" panose="00000400000000000000" pitchFamily="2" charset="-78"/>
              </a:rPr>
              <a:t> که آنتی ژنهای خودی را در محیط و بافت ها شناسایی کنند دچار تحمل محیطی می شوند.</a:t>
            </a:r>
            <a:endParaRPr lang="en-US" sz="2400" dirty="0">
              <a:cs typeface="B Nazanin" panose="00000400000000000000" pitchFamily="2" charset="-78"/>
            </a:endParaRPr>
          </a:p>
          <a:p>
            <a:r>
              <a:rPr lang="fa-IR" sz="2400" dirty="0">
                <a:cs typeface="B Nazanin" panose="00000400000000000000" pitchFamily="2" charset="-78"/>
              </a:rPr>
              <a:t>مکانیسم تحمل محیطی شامل حذف- سرکوب سلول یا </a:t>
            </a:r>
            <a:r>
              <a:rPr lang="fa-IR" sz="2400" dirty="0" err="1">
                <a:cs typeface="B Nazanin" panose="00000400000000000000" pitchFamily="2" charset="-78"/>
              </a:rPr>
              <a:t>آنرژی</a:t>
            </a:r>
            <a:r>
              <a:rPr lang="fa-IR" sz="1800" dirty="0">
                <a:cs typeface="B Nazanin" panose="00000400000000000000" pitchFamily="2" charset="-78"/>
              </a:rPr>
              <a:t> </a:t>
            </a:r>
            <a:r>
              <a:rPr lang="fa-IR" sz="2000" dirty="0">
                <a:cs typeface="B Nazanin" panose="00000400000000000000" pitchFamily="2" charset="-78"/>
              </a:rPr>
              <a:t>(</a:t>
            </a:r>
            <a:r>
              <a:rPr lang="fa-IR" sz="2000" dirty="0" err="1">
                <a:effectLst/>
                <a:latin typeface="Times New Roman" panose="02020603050405020304" pitchFamily="18" charset="0"/>
                <a:ea typeface="Times New Roman" panose="02020603050405020304" pitchFamily="18" charset="0"/>
                <a:cs typeface="B Nazanin" panose="00000400000000000000" pitchFamily="2" charset="-78"/>
              </a:rPr>
              <a:t>نوعى</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عدم </a:t>
            </a:r>
            <a:r>
              <a:rPr lang="fa-IR" sz="2000" dirty="0" err="1">
                <a:effectLst/>
                <a:latin typeface="Times New Roman" panose="02020603050405020304" pitchFamily="18" charset="0"/>
                <a:ea typeface="Times New Roman" panose="02020603050405020304" pitchFamily="18" charset="0"/>
                <a:cs typeface="B Nazanin" panose="00000400000000000000" pitchFamily="2" charset="-78"/>
              </a:rPr>
              <a:t>پاسخدهى</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به تحریک آنتی </a:t>
            </a:r>
            <a:r>
              <a:rPr lang="fa-IR" sz="2000" dirty="0" err="1">
                <a:effectLst/>
                <a:latin typeface="Times New Roman" panose="02020603050405020304" pitchFamily="18" charset="0"/>
                <a:ea typeface="Times New Roman" panose="02020603050405020304" pitchFamily="18" charset="0"/>
                <a:cs typeface="B Nazanin" panose="00000400000000000000" pitchFamily="2" charset="-78"/>
              </a:rPr>
              <a:t>ژنى</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fa-IR" sz="2400" dirty="0">
                <a:cs typeface="B Nazanin" panose="00000400000000000000" pitchFamily="2" charset="-78"/>
              </a:rPr>
              <a:t>است.</a:t>
            </a:r>
          </a:p>
          <a:p>
            <a:endParaRPr lang="en-US" dirty="0"/>
          </a:p>
        </p:txBody>
      </p:sp>
    </p:spTree>
    <p:extLst>
      <p:ext uri="{BB962C8B-B14F-4D97-AF65-F5344CB8AC3E}">
        <p14:creationId xmlns:p14="http://schemas.microsoft.com/office/powerpoint/2010/main" val="2677613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S29745-009-f002"/>
          <p:cNvPicPr>
            <a:picLocks noChangeAspect="1" noChangeArrowheads="1"/>
          </p:cNvPicPr>
          <p:nvPr/>
        </p:nvPicPr>
        <p:blipFill>
          <a:blip r:embed="rId2"/>
          <a:srcRect/>
          <a:stretch>
            <a:fillRect/>
          </a:stretch>
        </p:blipFill>
        <p:spPr bwMode="auto">
          <a:xfrm>
            <a:off x="1857356" y="500042"/>
            <a:ext cx="5224463" cy="6019800"/>
          </a:xfrm>
          <a:prstGeom prst="rect">
            <a:avLst/>
          </a:prstGeom>
          <a:noFill/>
          <a:ln w="9525">
            <a:solidFill>
              <a:schemeClr val="tx1"/>
            </a:solidFill>
            <a:miter lim="800000"/>
            <a:headEnd/>
            <a:tailEnd/>
          </a:ln>
        </p:spPr>
      </p:pic>
      <p:sp>
        <p:nvSpPr>
          <p:cNvPr id="14339" name="Rectangle 3"/>
          <p:cNvSpPr>
            <a:spLocks noChangeArrowheads="1"/>
          </p:cNvSpPr>
          <p:nvPr/>
        </p:nvSpPr>
        <p:spPr bwMode="auto">
          <a:xfrm>
            <a:off x="2357422" y="0"/>
            <a:ext cx="4000528" cy="461665"/>
          </a:xfrm>
          <a:prstGeom prst="rect">
            <a:avLst/>
          </a:prstGeom>
          <a:noFill/>
          <a:ln w="9525">
            <a:noFill/>
            <a:miter lim="800000"/>
            <a:headEnd/>
            <a:tailEnd/>
          </a:ln>
        </p:spPr>
        <p:txBody>
          <a:bodyPr wrap="square">
            <a:spAutoFit/>
          </a:bodyPr>
          <a:lstStyle/>
          <a:p>
            <a:pPr algn="ctr"/>
            <a:r>
              <a:rPr lang="en-US" sz="2400" b="1" dirty="0">
                <a:solidFill>
                  <a:schemeClr val="tx2"/>
                </a:solidFill>
                <a:latin typeface="Cambria" pitchFamily="18" charset="0"/>
              </a:rPr>
              <a:t>Immune Tolerance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latin typeface="Cambria" pitchFamily="18" charset="0"/>
              </a:rPr>
              <a:t>Immune privilege </a:t>
            </a:r>
            <a:endParaRPr lang="fa-IR" sz="3600" dirty="0">
              <a:latin typeface="Cambria" pitchFamily="18" charset="0"/>
            </a:endParaRPr>
          </a:p>
        </p:txBody>
      </p:sp>
      <p:sp>
        <p:nvSpPr>
          <p:cNvPr id="3" name="Content Placeholder 2"/>
          <p:cNvSpPr>
            <a:spLocks noGrp="1"/>
          </p:cNvSpPr>
          <p:nvPr>
            <p:ph idx="1"/>
          </p:nvPr>
        </p:nvSpPr>
        <p:spPr/>
        <p:txBody>
          <a:bodyPr>
            <a:normAutofit/>
          </a:bodyPr>
          <a:lstStyle/>
          <a:p>
            <a:r>
              <a:rPr lang="fa-IR" sz="2400" b="1" dirty="0">
                <a:cs typeface="B Nazanin" pitchFamily="2" charset="-78"/>
              </a:rPr>
              <a:t>برخی مناطق بدن از تاثیر سیستم ایمنی مصون هستند مانند مغز و چشم</a:t>
            </a:r>
            <a:r>
              <a:rPr lang="fa-IR" sz="2000" dirty="0">
                <a:latin typeface="Cambria" pitchFamily="18" charset="0"/>
              </a:rPr>
              <a:t>(</a:t>
            </a:r>
            <a:r>
              <a:rPr lang="en-US" sz="2000" dirty="0">
                <a:latin typeface="Cambria" pitchFamily="18" charset="0"/>
              </a:rPr>
              <a:t>privileged site</a:t>
            </a:r>
            <a:r>
              <a:rPr lang="fa-IR" sz="2000" dirty="0">
                <a:latin typeface="Cambria" pitchFamily="18" charset="0"/>
              </a:rPr>
              <a:t>)</a:t>
            </a:r>
            <a:r>
              <a:rPr lang="fa-IR" sz="2400" dirty="0"/>
              <a:t> </a:t>
            </a:r>
          </a:p>
          <a:p>
            <a:endParaRPr lang="fa-IR" sz="2400" dirty="0">
              <a:cs typeface="B Nazanin" pitchFamily="2" charset="-78"/>
            </a:endParaRPr>
          </a:p>
          <a:p>
            <a:r>
              <a:rPr lang="en-US" sz="2000" dirty="0">
                <a:latin typeface="Cambria" pitchFamily="18" charset="0"/>
              </a:rPr>
              <a:t>Immune privilege</a:t>
            </a:r>
            <a:r>
              <a:rPr lang="fa-IR" sz="2400" dirty="0"/>
              <a:t>: </a:t>
            </a:r>
            <a:r>
              <a:rPr lang="fa-IR" sz="2400" dirty="0">
                <a:cs typeface="B Nazanin" pitchFamily="2" charset="-78"/>
              </a:rPr>
              <a:t>حفظ ساختمانهای حیاتی بدن در برابر آسیب حاصل از پاسخ های التهابی علیه پاتوژن ها</a:t>
            </a:r>
          </a:p>
        </p:txBody>
      </p:sp>
    </p:spTree>
    <p:extLst>
      <p:ext uri="{BB962C8B-B14F-4D97-AF65-F5344CB8AC3E}">
        <p14:creationId xmlns:p14="http://schemas.microsoft.com/office/powerpoint/2010/main" val="41501230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1_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4175</TotalTime>
  <Words>1116</Words>
  <Application>Microsoft Office PowerPoint</Application>
  <PresentationFormat>On-screen Show (4:3)</PresentationFormat>
  <Paragraphs>104</Paragraphs>
  <Slides>19</Slides>
  <Notes>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Book Antiqua</vt:lpstr>
      <vt:lpstr>Calibri</vt:lpstr>
      <vt:lpstr>Cambria</vt:lpstr>
      <vt:lpstr>Franklin Gothic Book</vt:lpstr>
      <vt:lpstr>Perpetua</vt:lpstr>
      <vt:lpstr>Times New Roman</vt:lpstr>
      <vt:lpstr>Wingdings</vt:lpstr>
      <vt:lpstr>Wingdings 2</vt:lpstr>
      <vt:lpstr>Equity</vt:lpstr>
      <vt:lpstr>1_Equity</vt:lpstr>
      <vt:lpstr>Tolerance</vt:lpstr>
      <vt:lpstr>تولرانس (Tolerance)</vt:lpstr>
      <vt:lpstr>اهمیت تحمل به خود</vt:lpstr>
      <vt:lpstr>Induction of immunologic tolerance to antigen in fetal period and neonate period</vt:lpstr>
      <vt:lpstr>PowerPoint Presentation</vt:lpstr>
      <vt:lpstr>تحمل ایمنی (immune tolerance)</vt:lpstr>
      <vt:lpstr>PowerPoint Presentation</vt:lpstr>
      <vt:lpstr>PowerPoint Presentation</vt:lpstr>
      <vt:lpstr>Immune privilege </vt:lpstr>
      <vt:lpstr>شکست تحمل  و خود ایمنی</vt:lpstr>
      <vt:lpstr>Tolerance: Establishment and Failure</vt:lpstr>
      <vt:lpstr>Autoimmunity</vt:lpstr>
      <vt:lpstr>عوامل موثر در بروز بیماریهای اتوایمیون</vt:lpstr>
      <vt:lpstr>PowerPoint Presentation</vt:lpstr>
      <vt:lpstr>آرتریت روماتوئید (RA)</vt:lpstr>
      <vt:lpstr>علائم بالینی</vt:lpstr>
      <vt:lpstr>PowerPoint Presentation</vt:lpstr>
      <vt:lpstr>PowerPoint Presentation</vt:lpstr>
      <vt:lpstr>PowerPoint Presentation</vt:lpstr>
    </vt:vector>
  </TitlesOfParts>
  <Company>HCC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Tolerance &amp; Autoimmunity</dc:title>
  <dc:creator>Hadish</dc:creator>
  <cp:lastModifiedBy>notebook</cp:lastModifiedBy>
  <cp:revision>137</cp:revision>
  <dcterms:created xsi:type="dcterms:W3CDTF">2012-05-08T19:27:20Z</dcterms:created>
  <dcterms:modified xsi:type="dcterms:W3CDTF">2023-05-14T16:02:20Z</dcterms:modified>
</cp:coreProperties>
</file>