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85" r:id="rId2"/>
  </p:sldMasterIdLst>
  <p:notesMasterIdLst>
    <p:notesMasterId r:id="rId32"/>
  </p:notesMasterIdLst>
  <p:sldIdLst>
    <p:sldId id="311" r:id="rId3"/>
    <p:sldId id="365" r:id="rId4"/>
    <p:sldId id="325" r:id="rId5"/>
    <p:sldId id="392" r:id="rId6"/>
    <p:sldId id="393" r:id="rId7"/>
    <p:sldId id="384" r:id="rId8"/>
    <p:sldId id="357" r:id="rId9"/>
    <p:sldId id="335" r:id="rId10"/>
    <p:sldId id="337" r:id="rId11"/>
    <p:sldId id="336" r:id="rId12"/>
    <p:sldId id="338" r:id="rId13"/>
    <p:sldId id="358" r:id="rId14"/>
    <p:sldId id="341" r:id="rId15"/>
    <p:sldId id="339" r:id="rId16"/>
    <p:sldId id="359" r:id="rId17"/>
    <p:sldId id="340" r:id="rId18"/>
    <p:sldId id="342" r:id="rId19"/>
    <p:sldId id="394" r:id="rId20"/>
    <p:sldId id="283" r:id="rId21"/>
    <p:sldId id="284" r:id="rId22"/>
    <p:sldId id="368" r:id="rId23"/>
    <p:sldId id="389" r:id="rId24"/>
    <p:sldId id="388" r:id="rId25"/>
    <p:sldId id="287" r:id="rId26"/>
    <p:sldId id="288" r:id="rId27"/>
    <p:sldId id="390" r:id="rId28"/>
    <p:sldId id="290" r:id="rId29"/>
    <p:sldId id="370" r:id="rId30"/>
    <p:sldId id="371" r:id="rId3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dish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77570" autoAdjust="0"/>
  </p:normalViewPr>
  <p:slideViewPr>
    <p:cSldViewPr>
      <p:cViewPr varScale="1">
        <p:scale>
          <a:sx n="53" d="100"/>
          <a:sy n="53" d="100"/>
        </p:scale>
        <p:origin x="18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F8BCD38-07BB-43E1-9CA9-B3561A0D85F4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F65CE6C-AF1F-4C9F-9E4A-E1C70385A9E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4"/>
                </a:solidFill>
                <a:effectLst/>
                <a:latin typeface="Google Sans"/>
              </a:rPr>
              <a:t>Common variable immunodeficiency (CVID)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65CE6C-AF1F-4C9F-9E4A-E1C70385A9EB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4721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dirty="0">
                <a:cs typeface="B Nazanin" pitchFamily="2" charset="-78"/>
              </a:rPr>
              <a:t>نقص در کیسه های حلقی سوم و چهارم در دوران جنینی (</a:t>
            </a:r>
            <a:r>
              <a:rPr lang="fa-IR" sz="1200" dirty="0" err="1">
                <a:cs typeface="B Nazanin" pitchFamily="2" charset="-78"/>
              </a:rPr>
              <a:t>تیموس</a:t>
            </a:r>
            <a:r>
              <a:rPr lang="fa-IR" sz="1200" dirty="0">
                <a:cs typeface="B Nazanin" pitchFamily="2" charset="-78"/>
              </a:rPr>
              <a:t> و بخشهایی از لب و گوشها از این دو کیسه حلقی منشاء میگیرد)</a:t>
            </a:r>
          </a:p>
          <a:p>
            <a:pPr algn="r"/>
            <a:endParaRPr lang="fa-IR" b="0" i="0" dirty="0">
              <a:solidFill>
                <a:srgbClr val="202122"/>
              </a:solidFill>
              <a:effectLst/>
              <a:latin typeface="Tahoma" panose="020B0604030504040204" pitchFamily="34" charset="0"/>
            </a:endParaRPr>
          </a:p>
          <a:p>
            <a:pPr algn="r"/>
            <a:r>
              <a:rPr lang="fa-IR" sz="1800" b="0" i="0" u="none" strike="noStrike" baseline="0" dirty="0">
                <a:latin typeface="BMitra"/>
              </a:rPr>
              <a:t>نقص </a:t>
            </a:r>
            <a:r>
              <a:rPr lang="fa-IR" sz="1800" b="0" i="0" u="none" strike="noStrike" baseline="0" dirty="0" err="1">
                <a:latin typeface="BMitra"/>
              </a:rPr>
              <a:t>ایمنى</a:t>
            </a:r>
            <a:r>
              <a:rPr lang="fa-IR" sz="1800" b="0" i="0" u="none" strike="noStrike" baseline="0" dirty="0">
                <a:latin typeface="BMitra"/>
              </a:rPr>
              <a:t> </a:t>
            </a:r>
            <a:r>
              <a:rPr lang="fa-IR" sz="1800" b="0" i="0" u="none" strike="noStrike" baseline="0" dirty="0" err="1">
                <a:latin typeface="BMitra"/>
              </a:rPr>
              <a:t>ناشى</a:t>
            </a:r>
            <a:r>
              <a:rPr lang="fa-IR" sz="1800" b="0" i="0" u="none" strike="noStrike" baseline="0" dirty="0">
                <a:latin typeface="BMitra"/>
              </a:rPr>
              <a:t> از سندرم </a:t>
            </a:r>
            <a:r>
              <a:rPr lang="fa-IR" sz="1800" b="0" i="0" u="none" strike="noStrike" baseline="0" dirty="0" err="1">
                <a:latin typeface="BMitra"/>
              </a:rPr>
              <a:t>دى</a:t>
            </a:r>
            <a:r>
              <a:rPr lang="fa-IR" sz="1800" b="0" i="0" u="none" strike="noStrike" baseline="0" dirty="0">
                <a:latin typeface="BMitra"/>
              </a:rPr>
              <a:t> جرج را </a:t>
            </a:r>
            <a:r>
              <a:rPr lang="fa-IR" sz="1800" b="0" i="0" u="none" strike="noStrike" baseline="0" dirty="0" err="1">
                <a:latin typeface="BMitra"/>
              </a:rPr>
              <a:t>مى</a:t>
            </a:r>
            <a:r>
              <a:rPr lang="fa-IR" sz="1800" b="0" i="0" u="none" strike="noStrike" baseline="0" dirty="0">
                <a:latin typeface="BMitra"/>
              </a:rPr>
              <a:t> توان توسط پیوند </a:t>
            </a:r>
            <a:r>
              <a:rPr lang="fa-IR" sz="1800" b="0" i="0" u="none" strike="noStrike" baseline="0" dirty="0" err="1">
                <a:latin typeface="BMitra"/>
              </a:rPr>
              <a:t>تیموس</a:t>
            </a:r>
            <a:r>
              <a:rPr lang="fa-IR" sz="1800" b="0" i="0" u="none" strike="noStrike" baseline="0" dirty="0">
                <a:latin typeface="BMitra"/>
              </a:rPr>
              <a:t> </a:t>
            </a:r>
            <a:r>
              <a:rPr lang="fa-IR" sz="1800" b="0" i="0" u="none" strike="noStrike" baseline="0" dirty="0" err="1">
                <a:latin typeface="BMitra"/>
              </a:rPr>
              <a:t>جنینى</a:t>
            </a:r>
            <a:r>
              <a:rPr lang="fa-IR" sz="1800" b="0" i="0" u="none" strike="noStrike" baseline="0" dirty="0">
                <a:latin typeface="BMitra"/>
              </a:rPr>
              <a:t> یا پیوند مغز استخوان اصلاح نمود. با این وجود، به</a:t>
            </a: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fa-IR" sz="1800" b="0" i="0" u="none" strike="noStrike" baseline="0" dirty="0">
                <a:latin typeface="BMitra"/>
              </a:rPr>
              <a:t>دلیل آن که در اغلب بیماران، عملکرد سلول </a:t>
            </a:r>
            <a:r>
              <a:rPr lang="fa-IR" sz="1800" b="0" i="0" u="none" strike="noStrike" baseline="0" dirty="0" err="1">
                <a:latin typeface="BMitra"/>
              </a:rPr>
              <a:t>هاى</a:t>
            </a:r>
            <a:r>
              <a:rPr lang="en-US" sz="1800" b="0" i="0" u="none" strike="noStrike" baseline="0" dirty="0">
                <a:latin typeface="Times New Roman" panose="02020603050405020304" pitchFamily="18" charset="0"/>
              </a:rPr>
              <a:t>T</a:t>
            </a:r>
            <a:endParaRPr lang="fa-IR" sz="1800" b="0" i="0" u="none" strike="noStrike" baseline="0" dirty="0">
              <a:latin typeface="BMitra"/>
            </a:endParaRPr>
          </a:p>
          <a:p>
            <a:pPr algn="r"/>
            <a:r>
              <a:rPr lang="fa-IR" sz="1800" b="0" i="0" u="none" strike="noStrike" baseline="0" dirty="0">
                <a:latin typeface="BMitra"/>
              </a:rPr>
              <a:t>با افزایش سن بهبود </a:t>
            </a:r>
            <a:r>
              <a:rPr lang="fa-IR" sz="1800" b="0" i="0" u="none" strike="noStrike" baseline="0" dirty="0" err="1">
                <a:latin typeface="BMitra"/>
              </a:rPr>
              <a:t>مى</a:t>
            </a:r>
            <a:r>
              <a:rPr lang="fa-IR" sz="1800" b="0" i="0" u="none" strike="noStrike" baseline="0" dirty="0">
                <a:latin typeface="BMitra"/>
              </a:rPr>
              <a:t> یابد و تا 5 </a:t>
            </a:r>
            <a:r>
              <a:rPr lang="fa-IR" sz="1800" b="0" i="0" u="none" strike="noStrike" baseline="0" dirty="0" err="1">
                <a:latin typeface="BMitra"/>
              </a:rPr>
              <a:t>سالگى</a:t>
            </a:r>
            <a:r>
              <a:rPr lang="fa-IR" sz="1800" b="0" i="0" u="none" strike="noStrike" baseline="0" dirty="0">
                <a:latin typeface="BMitra"/>
              </a:rPr>
              <a:t> </a:t>
            </a:r>
            <a:r>
              <a:rPr lang="fa-IR" sz="1800" b="0" i="0" u="none" strike="noStrike" baseline="0" dirty="0" err="1">
                <a:latin typeface="BMitra"/>
              </a:rPr>
              <a:t>طبیعى</a:t>
            </a:r>
            <a:r>
              <a:rPr lang="fa-IR" sz="1800" b="0" i="0" u="none" strike="noStrike" baseline="0" dirty="0">
                <a:latin typeface="BMitra"/>
              </a:rPr>
              <a:t> </a:t>
            </a:r>
            <a:r>
              <a:rPr lang="fa-IR" sz="1800" b="0" i="0" u="none" strike="noStrike" baseline="0" dirty="0" err="1">
                <a:latin typeface="BMitra"/>
              </a:rPr>
              <a:t>مى</a:t>
            </a:r>
            <a:r>
              <a:rPr lang="fa-IR" sz="1800" b="0" i="0" u="none" strike="noStrike" baseline="0" dirty="0">
                <a:latin typeface="BMitra"/>
              </a:rPr>
              <a:t> شود، این درمان ها معمولا </a:t>
            </a:r>
            <a:r>
              <a:rPr lang="fa-IR" sz="1800" b="0" i="0" u="none" strike="noStrike" baseline="0" dirty="0" err="1">
                <a:latin typeface="BMitra"/>
              </a:rPr>
              <a:t>ضرورى</a:t>
            </a:r>
            <a:r>
              <a:rPr lang="fa-IR" sz="1800" b="0" i="0" u="none" strike="noStrike" baseline="0" dirty="0">
                <a:latin typeface="BMitra"/>
              </a:rPr>
              <a:t> نیستند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65CE6C-AF1F-4C9F-9E4A-E1C70385A9EB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7493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dirty="0">
                <a:cs typeface="B Nazanin" pitchFamily="2" charset="-78"/>
              </a:rPr>
              <a:t>اختلال درگزینش سلولهای </a:t>
            </a:r>
            <a:r>
              <a:rPr lang="en-US" sz="1100" dirty="0">
                <a:latin typeface="Cambria" pitchFamily="18" charset="0"/>
                <a:cs typeface="B Nazanin" pitchFamily="2" charset="-78"/>
              </a:rPr>
              <a:t>CD4</a:t>
            </a:r>
            <a:r>
              <a:rPr lang="en-US" sz="1100" baseline="30000" dirty="0">
                <a:latin typeface="Cambria" pitchFamily="18" charset="0"/>
                <a:cs typeface="B Nazanin" pitchFamily="2" charset="-78"/>
              </a:rPr>
              <a:t>+</a:t>
            </a:r>
            <a:r>
              <a:rPr lang="en-US" sz="1200" baseline="30000" dirty="0">
                <a:cs typeface="B Nazanin" pitchFamily="2" charset="-78"/>
              </a:rPr>
              <a:t> </a:t>
            </a:r>
            <a:r>
              <a:rPr lang="fa-IR" sz="1200" dirty="0">
                <a:cs typeface="B Nazanin" pitchFamily="2" charset="-78"/>
              </a:rPr>
              <a:t>در تیموس و در نتیجه کمبود حضور </a:t>
            </a:r>
            <a:r>
              <a:rPr lang="en-US" sz="1100" dirty="0" err="1">
                <a:latin typeface="Cambria" pitchFamily="18" charset="0"/>
                <a:cs typeface="B Nazanin" pitchFamily="2" charset="-78"/>
              </a:rPr>
              <a:t>Th</a:t>
            </a:r>
            <a:endParaRPr lang="en-US" sz="1200" b="1" dirty="0">
              <a:latin typeface="Cambria" pitchFamily="18" charset="0"/>
              <a:cs typeface="B Nazanin" pitchFamily="2" charset="-78"/>
            </a:endParaRPr>
          </a:p>
          <a:p>
            <a:r>
              <a:rPr lang="fa-IR" sz="1200" dirty="0">
                <a:cs typeface="B Nazanin" pitchFamily="2" charset="-78"/>
              </a:rPr>
              <a:t>اختلال در عمل </a:t>
            </a:r>
            <a:r>
              <a:rPr lang="en-US" sz="1100" dirty="0">
                <a:latin typeface="Cambria" pitchFamily="18" charset="0"/>
                <a:cs typeface="B Nazanin" pitchFamily="2" charset="-78"/>
              </a:rPr>
              <a:t>APC</a:t>
            </a:r>
            <a:r>
              <a:rPr lang="fa-IR" sz="1200" dirty="0">
                <a:cs typeface="B Nazanin" pitchFamily="2" charset="-78"/>
              </a:rPr>
              <a:t> در جهت فعال کردن سلول </a:t>
            </a:r>
            <a:r>
              <a:rPr lang="en-US" sz="1100" dirty="0">
                <a:latin typeface="Cambria" pitchFamily="18" charset="0"/>
                <a:cs typeface="B Nazanin" pitchFamily="2" charset="-78"/>
              </a:rPr>
              <a:t>T</a:t>
            </a:r>
            <a:r>
              <a:rPr lang="fa-IR" sz="1200" dirty="0">
                <a:cs typeface="B Nazanin" pitchFamily="2" charset="-78"/>
              </a:rPr>
              <a:t> و کاهش سطح ایمنوگلبولین به علت عدم وجود کمک سلول </a:t>
            </a:r>
            <a:r>
              <a:rPr lang="en-US" sz="1100" dirty="0" err="1">
                <a:latin typeface="Cambria" pitchFamily="18" charset="0"/>
                <a:cs typeface="B Nazanin" pitchFamily="2" charset="-78"/>
              </a:rPr>
              <a:t>Th</a:t>
            </a:r>
            <a:endParaRPr lang="en-US" sz="1200" b="1" dirty="0">
              <a:latin typeface="Cambria" pitchFamily="18" charset="0"/>
              <a:cs typeface="B Nazanin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5CE6C-AF1F-4C9F-9E4A-E1C70385A9EB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CA8F2F-B222-4029-B2DC-C0928E111938}" type="slidenum">
              <a:rPr lang="en-US"/>
              <a:pPr/>
              <a:t>22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74320" indent="-274320" algn="l" rtl="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sz="2400" dirty="0" err="1">
                <a:latin typeface="Cambria" pitchFamily="18" charset="0"/>
              </a:rPr>
              <a:t>Chemokine</a:t>
            </a:r>
            <a:r>
              <a:rPr lang="en-US" sz="2400" dirty="0">
                <a:latin typeface="Cambria" pitchFamily="18" charset="0"/>
              </a:rPr>
              <a:t> receptors</a:t>
            </a:r>
          </a:p>
          <a:p>
            <a:pPr marL="640080" lvl="1" indent="-246888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>
                <a:latin typeface="Cambria" pitchFamily="18" charset="0"/>
              </a:rPr>
              <a:t>T cell-tropic </a:t>
            </a:r>
            <a:r>
              <a:rPr lang="en-US" sz="2000" dirty="0">
                <a:latin typeface="Cambria" pitchFamily="18" charset="0"/>
              </a:rPr>
              <a:t>(</a:t>
            </a:r>
            <a:r>
              <a:rPr lang="en-US" sz="2000" dirty="0" err="1">
                <a:latin typeface="Cambria" pitchFamily="18" charset="0"/>
              </a:rPr>
              <a:t>Syncitium</a:t>
            </a:r>
            <a:r>
              <a:rPr lang="en-US" sz="2000" dirty="0">
                <a:latin typeface="Cambria" pitchFamily="18" charset="0"/>
              </a:rPr>
              <a:t>-inducing; X4 virus strain)</a:t>
            </a:r>
            <a:endParaRPr lang="en-US" sz="2400" dirty="0">
              <a:latin typeface="Cambria" pitchFamily="18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0000"/>
                </a:solidFill>
                <a:latin typeface="Cambria" pitchFamily="18" charset="0"/>
              </a:rPr>
              <a:t>CXCR4: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Cambria" pitchFamily="18" charset="0"/>
              </a:rPr>
              <a:t>Ligand</a:t>
            </a:r>
            <a:r>
              <a:rPr lang="en-US" sz="2400" dirty="0">
                <a:latin typeface="Cambria" pitchFamily="18" charset="0"/>
              </a:rPr>
              <a:t> is SDF1 </a:t>
            </a:r>
            <a:r>
              <a:rPr lang="en-US" dirty="0">
                <a:latin typeface="Cambria" pitchFamily="18" charset="0"/>
              </a:rPr>
              <a:t>(</a:t>
            </a:r>
            <a:r>
              <a:rPr lang="en-US" dirty="0" err="1">
                <a:latin typeface="Cambria" pitchFamily="18" charset="0"/>
              </a:rPr>
              <a:t>Stromal</a:t>
            </a:r>
            <a:r>
              <a:rPr lang="en-US" dirty="0">
                <a:latin typeface="Cambria" pitchFamily="18" charset="0"/>
              </a:rPr>
              <a:t> cell derived factor)</a:t>
            </a:r>
          </a:p>
          <a:p>
            <a:pPr marL="640080" lvl="1" indent="-246888" algn="l" rtl="0" eaLnBrk="1" fontAlgn="auto" hangingPunct="1">
              <a:spcAft>
                <a:spcPts val="0"/>
              </a:spcAft>
              <a:buNone/>
              <a:defRPr/>
            </a:pPr>
            <a:endParaRPr lang="en-US" sz="2400" dirty="0">
              <a:latin typeface="Cambria" pitchFamily="18" charset="0"/>
            </a:endParaRPr>
          </a:p>
          <a:p>
            <a:pPr marL="640080" lvl="1" indent="-246888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>
                <a:latin typeface="Cambria" pitchFamily="18" charset="0"/>
              </a:rPr>
              <a:t>Macrophage-tropic </a:t>
            </a:r>
            <a:r>
              <a:rPr lang="en-US" sz="2000" dirty="0">
                <a:latin typeface="Cambria" pitchFamily="18" charset="0"/>
              </a:rPr>
              <a:t>(</a:t>
            </a:r>
            <a:r>
              <a:rPr lang="en-US" sz="2000" dirty="0" err="1">
                <a:latin typeface="Cambria" pitchFamily="18" charset="0"/>
              </a:rPr>
              <a:t>Nonsyncitium</a:t>
            </a:r>
            <a:r>
              <a:rPr lang="en-US" sz="2000" dirty="0">
                <a:latin typeface="Cambria" pitchFamily="18" charset="0"/>
              </a:rPr>
              <a:t>-inducing; R5 virus strain)</a:t>
            </a:r>
            <a:endParaRPr lang="en-US" sz="2400" dirty="0">
              <a:latin typeface="Cambria" pitchFamily="18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0000"/>
                </a:solidFill>
                <a:latin typeface="Cambria" pitchFamily="18" charset="0"/>
              </a:rPr>
              <a:t>CCR5: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latin typeface="Cambria" pitchFamily="18" charset="0"/>
              </a:rPr>
              <a:t>Ligands</a:t>
            </a:r>
            <a:r>
              <a:rPr lang="en-US" sz="1600" dirty="0">
                <a:latin typeface="Cambria" pitchFamily="18" charset="0"/>
              </a:rPr>
              <a:t> are RANTES </a:t>
            </a:r>
            <a:r>
              <a:rPr lang="en-US" dirty="0">
                <a:latin typeface="Cambria" pitchFamily="18" charset="0"/>
              </a:rPr>
              <a:t>(Regulated on activation, normal T cell expressed and secreted),</a:t>
            </a:r>
            <a:r>
              <a:rPr lang="en-US" sz="1600" dirty="0">
                <a:latin typeface="Cambria" pitchFamily="18" charset="0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Cambria" pitchFamily="18" charset="0"/>
              </a:rPr>
              <a:t>MIP1a, MIP1b </a:t>
            </a:r>
            <a:r>
              <a:rPr lang="en-US" dirty="0">
                <a:latin typeface="Cambria" pitchFamily="18" charset="0"/>
              </a:rPr>
              <a:t>(Macrophage Inflammatory Protein);</a:t>
            </a:r>
            <a:r>
              <a:rPr lang="en-US" sz="1600" dirty="0">
                <a:latin typeface="Cambria" pitchFamily="18" charset="0"/>
              </a:rPr>
              <a:t> 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5CE6C-AF1F-4C9F-9E4A-E1C70385A9EB}" type="slidenum">
              <a:rPr lang="fa-IR" smtClean="0"/>
              <a:pPr/>
              <a:t>23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1363E-E1F5-431B-988A-EDAA8ADBC32F}" type="slidenum">
              <a:rPr lang="fa-IR" smtClean="0"/>
              <a:pPr/>
              <a:t>25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39939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sp>
          <p:nvSpPr>
            <p:cNvPr id="39940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sp>
          <p:nvSpPr>
            <p:cNvPr id="3994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3994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994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3994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9949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9950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9951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9952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995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</p:grpSp>
            <p:pic>
              <p:nvPicPr>
                <p:cNvPr id="39954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55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56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57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58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59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0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1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7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39963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4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5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6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7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8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6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0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1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2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3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4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5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6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7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8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79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80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9981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39982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5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6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7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8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8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90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sp>
          <p:nvSpPr>
            <p:cNvPr id="3999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9992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rtl="0"/>
              <a:endParaRPr kumimoji="1" lang="en-US"/>
            </a:p>
          </p:txBody>
        </p:sp>
      </p:grpSp>
      <p:sp>
        <p:nvSpPr>
          <p:cNvPr id="3999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99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995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39996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39997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r>
              <a:rPr lang="fa-IR" dirty="0"/>
              <a:t>1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63525" y="1598613"/>
            <a:ext cx="7386638" cy="4497387"/>
          </a:xfrm>
        </p:spPr>
        <p:txBody>
          <a:bodyPr/>
          <a:lstStyle/>
          <a:p>
            <a:r>
              <a:rPr lang="en-US"/>
              <a:t>Click icon to add table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6055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1528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a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0620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1077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7301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0718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552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5282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7972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8600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6578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3891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sp>
          <p:nvSpPr>
            <p:cNvPr id="3891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3892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3892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3892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8925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8926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8927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8928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  <p:sp>
                <p:nvSpPr>
                  <p:cNvPr id="3892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fa-IR"/>
                  </a:p>
                </p:txBody>
              </p:sp>
            </p:grpSp>
            <p:pic>
              <p:nvPicPr>
                <p:cNvPr id="38930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1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2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3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4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5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6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37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7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3893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4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95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3895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5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kumimoji="1" lang="en-US"/>
            </a:p>
          </p:txBody>
        </p:sp>
        <p:sp>
          <p:nvSpPr>
            <p:cNvPr id="3896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896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rtl="0"/>
              <a:endParaRPr kumimoji="1" lang="en-US"/>
            </a:p>
          </p:txBody>
        </p:sp>
      </p:grpSp>
      <p:sp>
        <p:nvSpPr>
          <p:cNvPr id="38969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70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97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000"/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3897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000"/>
            </a:lvl1pPr>
          </a:lstStyle>
          <a:p>
            <a:endParaRPr lang="fa-IR"/>
          </a:p>
        </p:txBody>
      </p:sp>
      <p:sp>
        <p:nvSpPr>
          <p:cNvPr id="3897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000"/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B4DD7DD-8BB2-4CCF-84A9-BC1BDB36AC35}" type="datetimeFigureOut">
              <a:rPr lang="fa-IR" smtClean="0"/>
              <a:pPr/>
              <a:t>02/05/1446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3EF040F-2207-4FC6-B01F-6F52D39A83F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2609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hyperlink" Target="../../Program%20Files/TurningPoint/2003/Questions.html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نقص سیستم ایمنی</a:t>
            </a:r>
            <a:br>
              <a:rPr lang="fa-IR" b="1" dirty="0">
                <a:solidFill>
                  <a:schemeClr val="tx1"/>
                </a:solidFill>
                <a:cs typeface="B Nazanin" pitchFamily="2" charset="-78"/>
              </a:rPr>
            </a:br>
            <a:r>
              <a:rPr lang="en-US" b="1" dirty="0">
                <a:solidFill>
                  <a:schemeClr val="tx1"/>
                </a:solidFill>
                <a:latin typeface="Cambria" pitchFamily="18" charset="0"/>
                <a:cs typeface="B Nazanin" pitchFamily="2" charset="-78"/>
              </a:rPr>
              <a:t>Immunodeficiency</a:t>
            </a:r>
            <a:r>
              <a:rPr lang="en-US" b="1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fa-I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سندرم</a:t>
            </a:r>
            <a:r>
              <a:rPr lang="fa-IR" sz="4400" b="1" dirty="0"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hyper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IgM</a:t>
            </a:r>
            <a:r>
              <a:rPr lang="fa-IR" sz="32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وابسته به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X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25" y="1357298"/>
            <a:ext cx="7386638" cy="4497387"/>
          </a:xfrm>
        </p:spPr>
        <p:txBody>
          <a:bodyPr/>
          <a:lstStyle/>
          <a:p>
            <a:r>
              <a:rPr lang="fa-IR" sz="2400" dirty="0">
                <a:latin typeface="Cambria" pitchFamily="18" charset="0"/>
                <a:cs typeface="B Nazanin" pitchFamily="2" charset="-78"/>
              </a:rPr>
              <a:t>در این افراد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IgM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زیاد و بقیه آنتی بادی ها کم است.</a:t>
            </a:r>
          </a:p>
          <a:p>
            <a:r>
              <a:rPr lang="fa-IR" sz="2400" dirty="0">
                <a:latin typeface="Cambria" pitchFamily="18" charset="0"/>
                <a:cs typeface="B Nazanin" pitchFamily="2" charset="-78"/>
              </a:rPr>
              <a:t> سلول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Th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باعث </a:t>
            </a:r>
            <a:r>
              <a:rPr lang="fa-IR" sz="2400" dirty="0" err="1">
                <a:latin typeface="Cambria" pitchFamily="18" charset="0"/>
                <a:cs typeface="B Nazanin" pitchFamily="2" charset="-78"/>
              </a:rPr>
              <a:t>سوئیچ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IgM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به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IgG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می گردد. سلول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B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در این افراد در کمک گرفتن از سلول 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Th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مشکل دارد.</a:t>
            </a:r>
          </a:p>
          <a:p>
            <a:r>
              <a:rPr lang="fa-IR" sz="2400" dirty="0">
                <a:latin typeface="Cambria" pitchFamily="18" charset="0"/>
                <a:cs typeface="B Nazanin" pitchFamily="2" charset="-78"/>
              </a:rPr>
              <a:t>درمان: آنتی بیوتیک + گاماگلوبولین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60441" y="3357562"/>
            <a:ext cx="5568947" cy="3071834"/>
            <a:chOff x="1828800" y="2590800"/>
            <a:chExt cx="5997575" cy="3352800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828800" y="2743200"/>
              <a:ext cx="2209800" cy="22098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2209800" y="3048000"/>
              <a:ext cx="1752600" cy="1676400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latin typeface="Times" pitchFamily="17" charset="0"/>
                </a:rPr>
                <a:t>T h</a:t>
              </a: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3962400" y="3733800"/>
              <a:ext cx="6096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962400" y="3886200"/>
              <a:ext cx="609600" cy="76200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581400" y="3733800"/>
              <a:ext cx="533400" cy="304800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810000" y="3276600"/>
              <a:ext cx="1447800" cy="228600"/>
            </a:xfrm>
            <a:custGeom>
              <a:avLst/>
              <a:gdLst>
                <a:gd name="T0" fmla="*/ 2147483647 w 540"/>
                <a:gd name="T1" fmla="*/ 2147483647 h 192"/>
                <a:gd name="T2" fmla="*/ 2147483647 w 540"/>
                <a:gd name="T3" fmla="*/ 2147483647 h 192"/>
                <a:gd name="T4" fmla="*/ 2147483647 w 540"/>
                <a:gd name="T5" fmla="*/ 2147483647 h 192"/>
                <a:gd name="T6" fmla="*/ 2147483647 w 540"/>
                <a:gd name="T7" fmla="*/ 0 h 192"/>
                <a:gd name="T8" fmla="*/ 2147483647 w 540"/>
                <a:gd name="T9" fmla="*/ 2147483647 h 192"/>
                <a:gd name="T10" fmla="*/ 2147483647 w 540"/>
                <a:gd name="T11" fmla="*/ 2147483647 h 192"/>
                <a:gd name="T12" fmla="*/ 2147483647 w 540"/>
                <a:gd name="T13" fmla="*/ 2147483647 h 192"/>
                <a:gd name="T14" fmla="*/ 2147483647 w 540"/>
                <a:gd name="T15" fmla="*/ 2147483647 h 192"/>
                <a:gd name="T16" fmla="*/ 2147483647 w 540"/>
                <a:gd name="T17" fmla="*/ 2147483647 h 192"/>
                <a:gd name="T18" fmla="*/ 2147483647 w 540"/>
                <a:gd name="T19" fmla="*/ 2147483647 h 192"/>
                <a:gd name="T20" fmla="*/ 2147483647 w 540"/>
                <a:gd name="T21" fmla="*/ 2147483647 h 192"/>
                <a:gd name="T22" fmla="*/ 2147483647 w 540"/>
                <a:gd name="T23" fmla="*/ 2147483647 h 192"/>
                <a:gd name="T24" fmla="*/ 2147483647 w 540"/>
                <a:gd name="T25" fmla="*/ 2147483647 h 192"/>
                <a:gd name="T26" fmla="*/ 2147483647 w 540"/>
                <a:gd name="T27" fmla="*/ 2147483647 h 1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0"/>
                <a:gd name="T43" fmla="*/ 0 h 192"/>
                <a:gd name="T44" fmla="*/ 540 w 540"/>
                <a:gd name="T45" fmla="*/ 192 h 1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0" h="192">
                  <a:moveTo>
                    <a:pt x="7" y="139"/>
                  </a:moveTo>
                  <a:cubicBezTo>
                    <a:pt x="37" y="108"/>
                    <a:pt x="71" y="68"/>
                    <a:pt x="114" y="54"/>
                  </a:cubicBezTo>
                  <a:cubicBezTo>
                    <a:pt x="135" y="46"/>
                    <a:pt x="159" y="44"/>
                    <a:pt x="178" y="32"/>
                  </a:cubicBezTo>
                  <a:cubicBezTo>
                    <a:pt x="219" y="4"/>
                    <a:pt x="197" y="15"/>
                    <a:pt x="242" y="0"/>
                  </a:cubicBezTo>
                  <a:cubicBezTo>
                    <a:pt x="284" y="3"/>
                    <a:pt x="328" y="2"/>
                    <a:pt x="370" y="11"/>
                  </a:cubicBezTo>
                  <a:cubicBezTo>
                    <a:pt x="416" y="20"/>
                    <a:pt x="421" y="78"/>
                    <a:pt x="477" y="96"/>
                  </a:cubicBezTo>
                  <a:cubicBezTo>
                    <a:pt x="496" y="116"/>
                    <a:pt x="540" y="150"/>
                    <a:pt x="509" y="182"/>
                  </a:cubicBezTo>
                  <a:cubicBezTo>
                    <a:pt x="501" y="189"/>
                    <a:pt x="487" y="188"/>
                    <a:pt x="477" y="192"/>
                  </a:cubicBezTo>
                  <a:cubicBezTo>
                    <a:pt x="460" y="176"/>
                    <a:pt x="451" y="153"/>
                    <a:pt x="434" y="139"/>
                  </a:cubicBezTo>
                  <a:cubicBezTo>
                    <a:pt x="425" y="131"/>
                    <a:pt x="411" y="133"/>
                    <a:pt x="402" y="128"/>
                  </a:cubicBezTo>
                  <a:cubicBezTo>
                    <a:pt x="291" y="67"/>
                    <a:pt x="378" y="99"/>
                    <a:pt x="306" y="75"/>
                  </a:cubicBezTo>
                  <a:cubicBezTo>
                    <a:pt x="272" y="79"/>
                    <a:pt x="198" y="86"/>
                    <a:pt x="167" y="107"/>
                  </a:cubicBezTo>
                  <a:cubicBezTo>
                    <a:pt x="128" y="132"/>
                    <a:pt x="83" y="155"/>
                    <a:pt x="39" y="171"/>
                  </a:cubicBezTo>
                  <a:cubicBezTo>
                    <a:pt x="0" y="157"/>
                    <a:pt x="7" y="171"/>
                    <a:pt x="7" y="139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" name="Group 9"/>
            <p:cNvGrpSpPr>
              <a:grpSpLocks/>
            </p:cNvGrpSpPr>
            <p:nvPr/>
          </p:nvGrpSpPr>
          <p:grpSpPr bwMode="auto">
            <a:xfrm rot="-5400000">
              <a:off x="4876800" y="3276600"/>
              <a:ext cx="533400" cy="1066800"/>
              <a:chOff x="3072" y="1728"/>
              <a:chExt cx="336" cy="672"/>
            </a:xfrm>
          </p:grpSpPr>
          <p:sp>
            <p:nvSpPr>
              <p:cNvPr id="20" name="Oval 10"/>
              <p:cNvSpPr>
                <a:spLocks noChangeArrowheads="1"/>
              </p:cNvSpPr>
              <p:nvPr/>
            </p:nvSpPr>
            <p:spPr bwMode="auto">
              <a:xfrm>
                <a:off x="3072" y="1776"/>
                <a:ext cx="144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1"/>
              <p:cNvSpPr>
                <a:spLocks noChangeArrowheads="1"/>
              </p:cNvSpPr>
              <p:nvPr/>
            </p:nvSpPr>
            <p:spPr bwMode="auto">
              <a:xfrm>
                <a:off x="3264" y="1968"/>
                <a:ext cx="144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12"/>
              <p:cNvSpPr>
                <a:spLocks noChangeArrowheads="1"/>
              </p:cNvSpPr>
              <p:nvPr/>
            </p:nvSpPr>
            <p:spPr bwMode="auto">
              <a:xfrm>
                <a:off x="3072" y="1968"/>
                <a:ext cx="144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3"/>
              <p:cNvSpPr>
                <a:spLocks noChangeArrowheads="1"/>
              </p:cNvSpPr>
              <p:nvPr/>
            </p:nvSpPr>
            <p:spPr bwMode="auto">
              <a:xfrm>
                <a:off x="3264" y="1776"/>
                <a:ext cx="144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4"/>
              <p:cNvSpPr>
                <a:spLocks noChangeArrowheads="1"/>
              </p:cNvSpPr>
              <p:nvPr/>
            </p:nvSpPr>
            <p:spPr bwMode="auto">
              <a:xfrm>
                <a:off x="3168" y="1728"/>
                <a:ext cx="96" cy="96"/>
              </a:xfrm>
              <a:prstGeom prst="ellipse">
                <a:avLst/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Line 15"/>
              <p:cNvSpPr>
                <a:spLocks noChangeShapeType="1"/>
              </p:cNvSpPr>
              <p:nvPr/>
            </p:nvSpPr>
            <p:spPr bwMode="auto">
              <a:xfrm>
                <a:off x="3168" y="2112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Line 16"/>
              <p:cNvSpPr>
                <a:spLocks noChangeShapeType="1"/>
              </p:cNvSpPr>
              <p:nvPr/>
            </p:nvSpPr>
            <p:spPr bwMode="auto">
              <a:xfrm>
                <a:off x="3360" y="2112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" name="Oval 17"/>
            <p:cNvSpPr>
              <a:spLocks noChangeArrowheads="1"/>
            </p:cNvSpPr>
            <p:nvPr/>
          </p:nvSpPr>
          <p:spPr bwMode="auto">
            <a:xfrm>
              <a:off x="5638800" y="2590800"/>
              <a:ext cx="2133600" cy="22860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8"/>
            <p:cNvSpPr>
              <a:spLocks noChangeArrowheads="1"/>
            </p:cNvSpPr>
            <p:nvPr/>
          </p:nvSpPr>
          <p:spPr bwMode="auto">
            <a:xfrm>
              <a:off x="5943600" y="2971800"/>
              <a:ext cx="1752600" cy="16002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2400">
                  <a:latin typeface="Times" pitchFamily="17" charset="0"/>
                </a:rPr>
                <a:t>B</a:t>
              </a: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3733800" y="4495800"/>
              <a:ext cx="2133600" cy="76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>
              <a:off x="5638800" y="4419600"/>
              <a:ext cx="381000" cy="152400"/>
            </a:xfrm>
            <a:prstGeom prst="chevron">
              <a:avLst>
                <a:gd name="adj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3810000" y="5486400"/>
              <a:ext cx="401637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solidFill>
                    <a:srgbClr val="FF0000"/>
                  </a:solidFill>
                  <a:latin typeface="Times" pitchFamily="17" charset="0"/>
                </a:rPr>
                <a:t>Cytokines - IL-4, 5, 6</a:t>
              </a:r>
              <a:endParaRPr lang="en-US" sz="2400">
                <a:latin typeface="Times" pitchFamily="17" charset="0"/>
              </a:endParaRPr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>
              <a:off x="3124200" y="5105400"/>
              <a:ext cx="609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 flipV="1">
              <a:off x="6400800" y="5029200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Text Box 24"/>
            <p:cNvSpPr txBox="1">
              <a:spLocks noChangeArrowheads="1"/>
            </p:cNvSpPr>
            <p:nvPr/>
          </p:nvSpPr>
          <p:spPr bwMode="auto">
            <a:xfrm>
              <a:off x="4267200" y="4648200"/>
              <a:ext cx="1447800" cy="3667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CD40 ligand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کمبود انتخابی </a:t>
            </a:r>
            <a:r>
              <a:rPr lang="en-US" sz="2800" b="1" dirty="0" err="1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IgA</a:t>
            </a:r>
            <a:endParaRPr lang="fa-IR" sz="3200" b="1" dirty="0">
              <a:solidFill>
                <a:srgbClr val="FF0000"/>
              </a:solidFill>
              <a:latin typeface="Cambria" pitchFamily="18" charset="0"/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 sz="2400" dirty="0">
                <a:cs typeface="B Nazanin" pitchFamily="2" charset="-78"/>
              </a:rPr>
              <a:t>شایع ترین نوع نقص ایمنی اولیه </a:t>
            </a:r>
            <a:endParaRPr lang="en-US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علت آن نامعلوم</a:t>
            </a:r>
          </a:p>
          <a:p>
            <a:r>
              <a:rPr lang="fa-IR" sz="2400" dirty="0">
                <a:cs typeface="B Nazanin" pitchFamily="2" charset="-78"/>
              </a:rPr>
              <a:t>بسیاری از بیماران کاملا طبیعی هستند و بقیه گاهی به عفونت های تنفسی و اسهال مبتلا می شوند.</a:t>
            </a:r>
          </a:p>
          <a:p>
            <a:r>
              <a:rPr lang="fa-IR" sz="2400" dirty="0">
                <a:cs typeface="B Nazanin" pitchFamily="2" charset="-78"/>
              </a:rPr>
              <a:t>در درمان این افراد نمیتوان از تزریق </a:t>
            </a:r>
            <a:r>
              <a:rPr lang="en-US" sz="2000" dirty="0" err="1">
                <a:latin typeface="Cambria" pitchFamily="18" charset="0"/>
                <a:cs typeface="B Nazanin" pitchFamily="2" charset="-78"/>
              </a:rPr>
              <a:t>IgA</a:t>
            </a:r>
            <a:r>
              <a:rPr lang="fa-IR" sz="2400" dirty="0">
                <a:cs typeface="B Nazanin" pitchFamily="2" charset="-78"/>
              </a:rPr>
              <a:t> استفاده کرد، زیرا فرد آنرا به عنوان آنتی ژن تلقی کرده و علیه آن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Ab</a:t>
            </a:r>
            <a:r>
              <a:rPr lang="fa-IR" sz="2400" dirty="0">
                <a:cs typeface="B Nazanin" pitchFamily="2" charset="-78"/>
              </a:rPr>
              <a:t> میسازد و بیماری سرم ایجاد میشود.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سندرم دی جورج </a:t>
            </a:r>
            <a:r>
              <a:rPr lang="en-US" sz="2400" dirty="0" err="1">
                <a:latin typeface="Cambria" pitchFamily="18" charset="0"/>
                <a:cs typeface="B Nazanin" pitchFamily="2" charset="-78"/>
              </a:rPr>
              <a:t>Digorge’s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 Syndrome</a:t>
            </a:r>
            <a:endParaRPr lang="fa-IR" sz="2400" dirty="0">
              <a:latin typeface="Cambria" pitchFamily="18" charset="0"/>
              <a:cs typeface="B Nazanin" pitchFamily="2" charset="-78"/>
            </a:endParaRPr>
          </a:p>
          <a:p>
            <a:r>
              <a:rPr lang="fa-IR" sz="2400" b="1" dirty="0">
                <a:cs typeface="B Nazanin" pitchFamily="2" charset="-78"/>
              </a:rPr>
              <a:t>سندرم لنفوسیت برهنه </a:t>
            </a:r>
            <a:endParaRPr lang="fa-IR" sz="2400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نقص درسلول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T</a:t>
            </a:r>
            <a:endParaRPr lang="fa-IR" sz="3200" dirty="0">
              <a:solidFill>
                <a:schemeClr val="tx1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سندرم دی جورج </a:t>
            </a:r>
            <a:r>
              <a:rPr lang="en-US" sz="2800" b="1" dirty="0" err="1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Digorge’s</a:t>
            </a:r>
            <a:r>
              <a:rPr lang="en-US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Syndrom</a:t>
            </a:r>
            <a:endParaRPr lang="fa-IR" sz="3200" b="1" dirty="0">
              <a:solidFill>
                <a:srgbClr val="FF0000"/>
              </a:solidFill>
              <a:latin typeface="Cambria" pitchFamily="18" charset="0"/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dirty="0">
                <a:cs typeface="B Nazanin" pitchFamily="2" charset="-78"/>
              </a:rPr>
              <a:t>ناهنجاری </a:t>
            </a:r>
            <a:r>
              <a:rPr lang="fa-IR" sz="2400" dirty="0" err="1">
                <a:cs typeface="B Nazanin" pitchFamily="2" charset="-78"/>
              </a:rPr>
              <a:t>کروموزومی</a:t>
            </a:r>
            <a:r>
              <a:rPr lang="fa-IR" sz="2400" dirty="0">
                <a:cs typeface="B Nazanin" pitchFamily="2" charset="-78"/>
              </a:rPr>
              <a:t> است که در اثر حذف کوچکی در </a:t>
            </a:r>
            <a:r>
              <a:rPr lang="fa-IR" sz="2400" dirty="0" err="1">
                <a:cs typeface="B Nazanin" pitchFamily="2" charset="-78"/>
              </a:rPr>
              <a:t>کروموزوم</a:t>
            </a:r>
            <a:r>
              <a:rPr lang="fa-IR" sz="2400">
                <a:cs typeface="B Nazanin" pitchFamily="2" charset="-78"/>
              </a:rPr>
              <a:t> 22 اتفاق می افتد. </a:t>
            </a:r>
          </a:p>
          <a:p>
            <a:r>
              <a:rPr lang="fa-IR" sz="2400">
                <a:cs typeface="B Nazanin" pitchFamily="2" charset="-78"/>
              </a:rPr>
              <a:t>فقدان  </a:t>
            </a:r>
            <a:r>
              <a:rPr lang="fa-IR" sz="2400" dirty="0">
                <a:cs typeface="B Nazanin" pitchFamily="2" charset="-78"/>
              </a:rPr>
              <a:t>و گاهی </a:t>
            </a:r>
            <a:r>
              <a:rPr lang="fa-IR" sz="2400" dirty="0" err="1">
                <a:cs typeface="B Nazanin" pitchFamily="2" charset="-78"/>
              </a:rPr>
              <a:t>هیپوپلازی</a:t>
            </a:r>
            <a:r>
              <a:rPr lang="fa-IR" sz="2400" dirty="0">
                <a:cs typeface="B Nazanin" pitchFamily="2" charset="-78"/>
              </a:rPr>
              <a:t> </a:t>
            </a:r>
            <a:r>
              <a:rPr lang="fa-IR" sz="2400" dirty="0" err="1">
                <a:cs typeface="B Nazanin" pitchFamily="2" charset="-78"/>
              </a:rPr>
              <a:t>تیموس</a:t>
            </a:r>
            <a:r>
              <a:rPr lang="fa-IR" sz="2400" dirty="0">
                <a:cs typeface="B Nazanin" pitchFamily="2" charset="-78"/>
              </a:rPr>
              <a:t> ,فقدان </a:t>
            </a:r>
            <a:r>
              <a:rPr lang="fa-IR" sz="2400" dirty="0" err="1">
                <a:cs typeface="B Nazanin" pitchFamily="2" charset="-78"/>
              </a:rPr>
              <a:t>پاراتیروئید</a:t>
            </a:r>
            <a:r>
              <a:rPr lang="fa-IR" sz="2400" dirty="0">
                <a:cs typeface="B Nazanin" pitchFamily="2" charset="-78"/>
              </a:rPr>
              <a:t> (بیمار دچار </a:t>
            </a:r>
            <a:r>
              <a:rPr lang="fa-IR" sz="2400" dirty="0" err="1">
                <a:cs typeface="B Nazanin" pitchFamily="2" charset="-78"/>
              </a:rPr>
              <a:t>تتانی</a:t>
            </a:r>
            <a:r>
              <a:rPr lang="fa-IR" sz="2400" dirty="0">
                <a:cs typeface="B Nazanin" pitchFamily="2" charset="-78"/>
              </a:rPr>
              <a:t> میشود)</a:t>
            </a:r>
            <a:endParaRPr lang="en-US" sz="2400" b="1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 سلول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T</a:t>
            </a:r>
            <a:r>
              <a:rPr lang="fa-IR" sz="2400" dirty="0">
                <a:cs typeface="B Nazanin" pitchFamily="2" charset="-78"/>
              </a:rPr>
              <a:t> و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Ab</a:t>
            </a:r>
            <a:r>
              <a:rPr lang="fa-IR" sz="2400" dirty="0">
                <a:cs typeface="B Nazanin" pitchFamily="2" charset="-78"/>
              </a:rPr>
              <a:t> وابسته به تیموس وجود ندارد. </a:t>
            </a:r>
            <a:endParaRPr lang="en-US" sz="2400" b="1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درمان: پیوند تیموس از جنین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D718D7-E010-56A4-E5B3-056CC068D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5" y="4136024"/>
            <a:ext cx="3806208" cy="24359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سندرم لنفوسیت برهنه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dirty="0">
                <a:cs typeface="B Nazanin" pitchFamily="2" charset="-78"/>
              </a:rPr>
              <a:t>فقدان یا کاهش وجود مولکولهای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MHC</a:t>
            </a:r>
            <a:r>
              <a:rPr lang="fa-IR" sz="2400" dirty="0">
                <a:cs typeface="B Nazanin" pitchFamily="2" charset="-78"/>
              </a:rPr>
              <a:t> که مهمترین آن عدم و کمبود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MHC</a:t>
            </a:r>
            <a:r>
              <a:rPr lang="fa-IR" sz="2400" dirty="0">
                <a:cs typeface="B Nazanin" pitchFamily="2" charset="-78"/>
              </a:rPr>
              <a:t> کلاس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II</a:t>
            </a:r>
            <a:r>
              <a:rPr lang="fa-IR" sz="2400" dirty="0">
                <a:cs typeface="B Nazanin" pitchFamily="2" charset="-78"/>
              </a:rPr>
              <a:t> در سطح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APC</a:t>
            </a:r>
            <a:r>
              <a:rPr lang="fa-IR" sz="2400" dirty="0">
                <a:cs typeface="B Nazanin" pitchFamily="2" charset="-78"/>
              </a:rPr>
              <a:t> میباشد.</a:t>
            </a:r>
            <a:endParaRPr lang="en-US" sz="2400" dirty="0">
              <a:cs typeface="B Nazanin" pitchFamily="2" charset="-78"/>
            </a:endParaRPr>
          </a:p>
          <a:p>
            <a:r>
              <a:rPr lang="fa-IR" sz="2400" dirty="0">
                <a:latin typeface="Times New Roman" pitchFamily="18" charset="0"/>
                <a:cs typeface="B Nazanin" pitchFamily="2" charset="-78"/>
              </a:rPr>
              <a:t>در این افراد </a:t>
            </a:r>
            <a:r>
              <a:rPr lang="en-US" sz="2400" dirty="0">
                <a:latin typeface="Times New Roman" pitchFamily="18" charset="0"/>
                <a:cs typeface="B Nazanin" pitchFamily="2" charset="-78"/>
              </a:rPr>
              <a:t>TH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 فعال نمی شود.</a:t>
            </a:r>
            <a:endParaRPr lang="fa-IR" sz="2400" dirty="0">
              <a:cs typeface="B Nazanin" pitchFamily="2" charset="-78"/>
            </a:endParaRPr>
          </a:p>
          <a:p>
            <a:r>
              <a:rPr lang="fa-IR" sz="2400" b="1" dirty="0">
                <a:cs typeface="B Nazanin" pitchFamily="2" charset="-78"/>
              </a:rPr>
              <a:t>درمان: </a:t>
            </a:r>
            <a:r>
              <a:rPr lang="fa-IR" sz="2400" dirty="0">
                <a:cs typeface="B Nazanin" pitchFamily="2" charset="-78"/>
              </a:rPr>
              <a:t>دریافت گاماگلوبولین و آنتی بیوتیک تا زمان انجام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BMT</a:t>
            </a:r>
            <a:endParaRPr lang="fa-IR" sz="2400" dirty="0">
              <a:latin typeface="Cambria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نقص ایمنی مختلط شدید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(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SCID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)</a:t>
            </a:r>
          </a:p>
          <a:p>
            <a:r>
              <a:rPr lang="fa-IR" sz="2800" dirty="0" err="1">
                <a:cs typeface="B Nazanin" pitchFamily="2" charset="-78"/>
              </a:rPr>
              <a:t>آتاکسی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تلانژکتازی</a:t>
            </a:r>
            <a:endParaRPr lang="fa-IR" sz="2800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نقص درسلول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B</a:t>
            </a:r>
            <a:r>
              <a:rPr lang="fa-IR" sz="32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 وسلول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T</a:t>
            </a:r>
            <a:r>
              <a:rPr lang="fa-IR" sz="32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 (</a:t>
            </a:r>
            <a:r>
              <a:rPr lang="fa-IR" sz="28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نقص ایمنی توام</a:t>
            </a:r>
            <a:r>
              <a:rPr lang="fa-IR" sz="3200" b="1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fa-IR" sz="4000" b="1" dirty="0">
              <a:solidFill>
                <a:schemeClr val="tx1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نقص ایمنی مختلط شدید </a:t>
            </a:r>
            <a:r>
              <a:rPr lang="fa-IR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(</a:t>
            </a:r>
            <a:r>
              <a:rPr lang="en-US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SCID</a:t>
            </a:r>
            <a:r>
              <a:rPr lang="fa-IR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)</a:t>
            </a:r>
            <a:endParaRPr lang="fa-IR" sz="3200" b="1" dirty="0">
              <a:solidFill>
                <a:srgbClr val="FF0000"/>
              </a:solidFill>
              <a:latin typeface="Cambria" pitchFamily="18" charset="0"/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dirty="0">
                <a:cs typeface="B Nazanin" pitchFamily="2" charset="-78"/>
              </a:rPr>
              <a:t>نقص رشد و تکامل سلولهای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T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 و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</a:t>
            </a:r>
            <a:endParaRPr lang="en-US" sz="2400" dirty="0">
              <a:latin typeface="Cambria" pitchFamily="18" charset="0"/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 شايعترين شكل آن،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SCID</a:t>
            </a:r>
            <a:r>
              <a:rPr lang="fa-IR" sz="2400" dirty="0">
                <a:cs typeface="B Nazanin" pitchFamily="2" charset="-78"/>
              </a:rPr>
              <a:t> وابسته به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X</a:t>
            </a:r>
            <a:endParaRPr lang="en-US" sz="2400" b="1" dirty="0">
              <a:latin typeface="Cambria" pitchFamily="18" charset="0"/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در مردان 3 برابر بيشتر از زنان</a:t>
            </a:r>
            <a:endParaRPr lang="en-US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کودکان مبتلا به </a:t>
            </a:r>
            <a:r>
              <a:rPr lang="en-US" sz="2400" dirty="0">
                <a:cs typeface="B Nazanin" pitchFamily="2" charset="-78"/>
              </a:rPr>
              <a:t>SCID</a:t>
            </a:r>
            <a:r>
              <a:rPr lang="fa-IR" sz="2400" dirty="0">
                <a:cs typeface="B Nazanin" pitchFamily="2" charset="-78"/>
              </a:rPr>
              <a:t>، معمولا در سال اول </a:t>
            </a:r>
            <a:r>
              <a:rPr lang="fa-IR" sz="2400" dirty="0" err="1">
                <a:cs typeface="B Nazanin" pitchFamily="2" charset="-78"/>
              </a:rPr>
              <a:t>زندگى</a:t>
            </a:r>
            <a:r>
              <a:rPr lang="fa-IR" sz="2400" dirty="0">
                <a:cs typeface="B Nazanin" pitchFamily="2" charset="-78"/>
              </a:rPr>
              <a:t> دچار عفونت شده و می میرند مگر آن که نقص </a:t>
            </a:r>
            <a:r>
              <a:rPr lang="fa-IR" sz="2400" dirty="0" err="1">
                <a:cs typeface="B Nazanin" pitchFamily="2" charset="-78"/>
              </a:rPr>
              <a:t>ایمنى</a:t>
            </a:r>
            <a:r>
              <a:rPr lang="fa-IR" sz="2400" dirty="0">
                <a:cs typeface="B Nazanin" pitchFamily="2" charset="-78"/>
              </a:rPr>
              <a:t> درمان شود.</a:t>
            </a:r>
          </a:p>
          <a:p>
            <a:pPr>
              <a:buNone/>
            </a:pPr>
            <a:r>
              <a:rPr lang="fa-IR" sz="2400" b="1" dirty="0">
                <a:cs typeface="B Nazanin" pitchFamily="2" charset="-78"/>
              </a:rPr>
              <a:t>درمان: </a:t>
            </a:r>
            <a:endParaRPr lang="en-US" sz="2400" b="1" dirty="0">
              <a:cs typeface="B Nazanin" pitchFamily="2" charset="-78"/>
            </a:endParaRPr>
          </a:p>
          <a:p>
            <a:r>
              <a:rPr lang="fa-IR" sz="2000" dirty="0">
                <a:cs typeface="B Nazanin" pitchFamily="2" charset="-78"/>
              </a:rPr>
              <a:t>درمان قطعی با ژن درمانی: ژن لازم کلون شده و وارد رتروویروس وسپس بوسیله انتقال رترو ویروس به استم سل وارد شده و در مرحله بعد استم سل به خون فرد تزریق میشود.  </a:t>
            </a:r>
          </a:p>
          <a:p>
            <a:endParaRPr lang="fa-IR" sz="2400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5" y="-142900"/>
            <a:ext cx="7477125" cy="1143000"/>
          </a:xfrm>
        </p:spPr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آتاکسی تلانژکتازی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000108"/>
            <a:ext cx="7007253" cy="2786082"/>
          </a:xfrm>
        </p:spPr>
        <p:txBody>
          <a:bodyPr/>
          <a:lstStyle/>
          <a:p>
            <a:r>
              <a:rPr lang="fa-IR" sz="2400" dirty="0">
                <a:cs typeface="B Nazanin" pitchFamily="2" charset="-78"/>
              </a:rPr>
              <a:t>آتاکسی به معنای تلو تلو خوردن، تلانژکتازی به معنای اتساع عروق </a:t>
            </a:r>
          </a:p>
          <a:p>
            <a:r>
              <a:rPr lang="fa-IR" sz="2400" dirty="0">
                <a:cs typeface="B Nazanin" pitchFamily="2" charset="-78"/>
              </a:rPr>
              <a:t>نقص درژن مسئول ساختن پروتئین </a:t>
            </a:r>
            <a:r>
              <a:rPr lang="fa-IR" sz="2400" dirty="0" err="1">
                <a:cs typeface="B Nazanin" pitchFamily="2" charset="-78"/>
              </a:rPr>
              <a:t>کیناز</a:t>
            </a:r>
            <a:r>
              <a:rPr lang="fa-IR" sz="2400" dirty="0">
                <a:cs typeface="B Nazanin" pitchFamily="2" charset="-78"/>
              </a:rPr>
              <a:t> بنام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ATM</a:t>
            </a:r>
            <a:r>
              <a:rPr lang="fa-IR" sz="2400" dirty="0">
                <a:cs typeface="B Nazanin" pitchFamily="2" charset="-78"/>
              </a:rPr>
              <a:t> که در ترمیم شکستگی های </a:t>
            </a:r>
            <a:r>
              <a:rPr lang="en-CA" sz="2000" dirty="0">
                <a:latin typeface="Cambria" pitchFamily="18" charset="0"/>
                <a:cs typeface="B Nazanin" pitchFamily="2" charset="-78"/>
              </a:rPr>
              <a:t>DNA</a:t>
            </a:r>
            <a:r>
              <a:rPr lang="en-CA" sz="2400" dirty="0"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 دورشته ایی دخالت دارد</a:t>
            </a:r>
          </a:p>
          <a:p>
            <a:r>
              <a:rPr lang="fa-IR" sz="2400" dirty="0">
                <a:cs typeface="B Nazanin" pitchFamily="2" charset="-78"/>
              </a:rPr>
              <a:t>اختلال در عملکرد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T</a:t>
            </a:r>
            <a:r>
              <a:rPr lang="fa-IR" sz="2400" dirty="0">
                <a:cs typeface="B Nazanin" pitchFamily="2" charset="-78"/>
              </a:rPr>
              <a:t> و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</a:t>
            </a:r>
            <a:r>
              <a:rPr lang="fa-IR" sz="2400" dirty="0">
                <a:cs typeface="B Nazanin" pitchFamily="2" charset="-78"/>
              </a:rPr>
              <a:t> و کاهش کلاسهای از آنتی بادی </a:t>
            </a:r>
            <a:endParaRPr lang="en-US" sz="2400" b="1" dirty="0">
              <a:cs typeface="B Nazanin" pitchFamily="2" charset="-78"/>
            </a:endParaRPr>
          </a:p>
          <a:p>
            <a:pPr>
              <a:buNone/>
            </a:pPr>
            <a:r>
              <a:rPr lang="fa-IR" sz="2400" b="1" dirty="0">
                <a:cs typeface="B Nazanin" pitchFamily="2" charset="-78"/>
              </a:rPr>
              <a:t>درمان: </a:t>
            </a:r>
            <a:endParaRPr lang="en-US" sz="2400" b="1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دریافت ایمنوگلوبینها و آنتی بیوتیک </a:t>
            </a:r>
            <a:endParaRPr lang="en-US" sz="2400" b="1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پیوند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BMT</a:t>
            </a:r>
            <a:r>
              <a:rPr lang="fa-IR" sz="2400" dirty="0">
                <a:cs typeface="B Nazanin" pitchFamily="2" charset="-78"/>
              </a:rPr>
              <a:t> به علت وجود اختلالات در سایر سیستم های بدن موفقیت آمیز نمی باشد.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D1252-7FDD-550A-66BD-E89414AF7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1CC1C-C15D-4453-34B5-8512000AD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509AF5-3A08-E5A1-EA3D-746850984E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774"/>
          <a:stretch/>
        </p:blipFill>
        <p:spPr>
          <a:xfrm>
            <a:off x="339516" y="1354346"/>
            <a:ext cx="7311775" cy="474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63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57174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200" b="1" dirty="0">
                <a:cs typeface="B Nazanin" pitchFamily="2" charset="-78"/>
              </a:rPr>
              <a:t>نقص ایمنی ثانویه</a:t>
            </a:r>
            <a:br>
              <a:rPr lang="fa-IR" sz="3200" b="1" dirty="0">
                <a:cs typeface="B Nazanin" pitchFamily="2" charset="-78"/>
              </a:rPr>
            </a:br>
            <a:br>
              <a:rPr lang="fa-IR" sz="3200" b="1" dirty="0">
                <a:cs typeface="B Nazanin" pitchFamily="2" charset="-78"/>
              </a:rPr>
            </a:br>
            <a:r>
              <a:rPr lang="fa-IR" sz="2800" dirty="0">
                <a:latin typeface="Times New Roman" pitchFamily="18" charset="0"/>
                <a:cs typeface="B Nazanin" pitchFamily="2" charset="-78"/>
              </a:rPr>
              <a:t>ایدز سندرم نقص ایمنی اکتسابی</a:t>
            </a:r>
            <a:r>
              <a:rPr lang="en-US" sz="2400" dirty="0">
                <a:latin typeface="Times New Roman" pitchFamily="18" charset="0"/>
                <a:cs typeface="B Nazanin" pitchFamily="2" charset="-78"/>
              </a:rPr>
              <a:t>AIDS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 </a:t>
            </a:r>
            <a:endParaRPr lang="fa-IR" sz="3200" dirty="0"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85860"/>
            <a:ext cx="7658096" cy="4286280"/>
          </a:xfrm>
        </p:spPr>
        <p:txBody>
          <a:bodyPr>
            <a:normAutofit/>
          </a:bodyPr>
          <a:lstStyle/>
          <a:p>
            <a:r>
              <a:rPr lang="fa-IR" sz="2400" dirty="0">
                <a:cs typeface="B Nazanin" pitchFamily="2" charset="-78"/>
              </a:rPr>
              <a:t>در اثر هرگونه عفونت راجعه باید به نقص ایمنی مشکوک شد. </a:t>
            </a:r>
          </a:p>
          <a:p>
            <a:pPr>
              <a:buNone/>
            </a:pPr>
            <a:endParaRPr lang="fa-IR" sz="2400" dirty="0">
              <a:latin typeface="Times New Roman" pitchFamily="18" charset="0"/>
              <a:cs typeface="B Nazanin" pitchFamily="2" charset="-78"/>
            </a:endParaRPr>
          </a:p>
          <a:p>
            <a:r>
              <a:rPr lang="fa-IR" sz="2400" dirty="0">
                <a:latin typeface="Times New Roman" pitchFamily="18" charset="0"/>
                <a:cs typeface="B Nazanin" pitchFamily="2" charset="-78"/>
              </a:rPr>
              <a:t>اگر فرد به طور مرتب به </a:t>
            </a:r>
            <a:r>
              <a:rPr lang="fa-IR" sz="2400" dirty="0">
                <a:solidFill>
                  <a:srgbClr val="C00000"/>
                </a:solidFill>
                <a:latin typeface="Times New Roman" pitchFamily="18" charset="0"/>
                <a:cs typeface="B Nazanin" pitchFamily="2" charset="-78"/>
              </a:rPr>
              <a:t>باکتری های چرک زا 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آلوده می شود </a:t>
            </a:r>
            <a:r>
              <a:rPr lang="fa-IR" sz="2400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ایمنی هومورال 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وی نقص دارد (کمپلمان، آنتی بادی ها).</a:t>
            </a:r>
          </a:p>
          <a:p>
            <a:pPr>
              <a:buNone/>
            </a:pPr>
            <a:endParaRPr lang="fa-IR" sz="2400" dirty="0">
              <a:latin typeface="Times New Roman" pitchFamily="18" charset="0"/>
              <a:cs typeface="B Nazanin" pitchFamily="2" charset="-78"/>
            </a:endParaRPr>
          </a:p>
          <a:p>
            <a:r>
              <a:rPr lang="fa-IR" sz="2400" dirty="0">
                <a:latin typeface="Times New Roman" pitchFamily="18" charset="0"/>
                <a:cs typeface="B Nazanin" pitchFamily="2" charset="-78"/>
              </a:rPr>
              <a:t>در فردی که مرتب </a:t>
            </a:r>
            <a:r>
              <a:rPr lang="fa-IR" sz="2400" dirty="0">
                <a:solidFill>
                  <a:srgbClr val="C00000"/>
                </a:solidFill>
                <a:latin typeface="Times New Roman" pitchFamily="18" charset="0"/>
                <a:cs typeface="B Nazanin" pitchFamily="2" charset="-78"/>
              </a:rPr>
              <a:t>بیماریهای قارچی 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می گیرد </a:t>
            </a:r>
            <a:r>
              <a:rPr lang="fa-IR" sz="2400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ایمنی سلولی 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وی مشکل دارد.</a:t>
            </a:r>
          </a:p>
          <a:p>
            <a:pPr>
              <a:buNone/>
            </a:pPr>
            <a:endParaRPr lang="en-US" sz="2400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571480"/>
            <a:ext cx="3714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B Nazanin" pitchFamily="2" charset="-78"/>
              </a:rPr>
              <a:t>تشخیص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500043"/>
            <a:ext cx="7572428" cy="4714907"/>
          </a:xfrm>
        </p:spPr>
        <p:txBody>
          <a:bodyPr>
            <a:normAutofit/>
          </a:bodyPr>
          <a:lstStyle/>
          <a:p>
            <a:pPr algn="justLow"/>
            <a:r>
              <a:rPr lang="fa-IR" sz="2400" dirty="0">
                <a:latin typeface="Times New Roman" pitchFamily="18" charset="0"/>
                <a:cs typeface="B Nazanin" pitchFamily="2" charset="-78"/>
              </a:rPr>
              <a:t>عامل این بیماری ویروس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HIV</a:t>
            </a:r>
            <a:r>
              <a:rPr lang="fa-IR" sz="2400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است که به مولکول</a:t>
            </a:r>
            <a:r>
              <a:rPr lang="en-US" sz="2000" dirty="0">
                <a:latin typeface="Times New Roman" pitchFamily="18" charset="0"/>
                <a:cs typeface="B Nazanin" pitchFamily="2" charset="-78"/>
              </a:rPr>
              <a:t>CD4</a:t>
            </a:r>
            <a:r>
              <a:rPr lang="fa-IR" sz="2000" dirty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در</a:t>
            </a:r>
            <a:r>
              <a:rPr lang="en-US" sz="2400" dirty="0"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2000" dirty="0" err="1">
                <a:latin typeface="Times New Roman" pitchFamily="18" charset="0"/>
                <a:cs typeface="B Nazanin" pitchFamily="2" charset="-78"/>
              </a:rPr>
              <a:t>Th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متصل می شود و سیستم ایمنی را شدیدا سرکوب می کند.</a:t>
            </a:r>
          </a:p>
          <a:p>
            <a:pPr algn="justLow"/>
            <a:endParaRPr lang="fa-IR" sz="2400" dirty="0">
              <a:latin typeface="Times New Roman" pitchFamily="18" charset="0"/>
              <a:cs typeface="B Nazanin" pitchFamily="2" charset="-78"/>
            </a:endParaRPr>
          </a:p>
          <a:p>
            <a:pPr algn="justLow"/>
            <a:r>
              <a:rPr lang="fa-IR" sz="2400" dirty="0">
                <a:latin typeface="Times New Roman" pitchFamily="18" charset="0"/>
                <a:cs typeface="B Nazanin" pitchFamily="2" charset="-78"/>
              </a:rPr>
              <a:t>با عفونت های فرصت طلب، تومورهای بدخیم، لاغری مفرط و تحلیل سیستم عصبی مشخص می شود.</a:t>
            </a:r>
          </a:p>
          <a:p>
            <a:pPr>
              <a:buNone/>
            </a:pPr>
            <a:endParaRPr lang="en-US" sz="2400" dirty="0"/>
          </a:p>
          <a:p>
            <a:r>
              <a:rPr lang="fa-IR" sz="2400" dirty="0">
                <a:cs typeface="B Nazanin" pitchFamily="2" charset="-78"/>
              </a:rPr>
              <a:t>این بیماری از طریق انتقال 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خون آلوده </a:t>
            </a:r>
            <a:r>
              <a:rPr lang="fa-IR" sz="2400" dirty="0">
                <a:cs typeface="B Nazanin" pitchFamily="2" charset="-78"/>
              </a:rPr>
              <a:t>, 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شیر مادر</a:t>
            </a:r>
            <a:r>
              <a:rPr lang="fa-IR" sz="2400" dirty="0">
                <a:cs typeface="B Nazanin" pitchFamily="2" charset="-78"/>
              </a:rPr>
              <a:t>,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 حین زایمان </a:t>
            </a:r>
            <a:r>
              <a:rPr lang="fa-IR" sz="2400" dirty="0">
                <a:cs typeface="B Nazanin" pitchFamily="2" charset="-78"/>
              </a:rPr>
              <a:t>و 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روابط جنسی </a:t>
            </a:r>
            <a:r>
              <a:rPr lang="fa-IR" sz="2400" dirty="0">
                <a:cs typeface="B Nazanin" pitchFamily="2" charset="-78"/>
              </a:rPr>
              <a:t>منتقل می شود. </a:t>
            </a:r>
          </a:p>
          <a:p>
            <a:pPr>
              <a:buNone/>
            </a:pPr>
            <a:endParaRPr lang="fa-IR" sz="24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دوره کمون، طولانی اما متغیر است و در حدود 50 % بیماران، پیشرفت تا مرحله ایدز دست کم 10 سال طول می کشد.</a:t>
            </a:r>
          </a:p>
          <a:p>
            <a:pPr>
              <a:buNone/>
            </a:pPr>
            <a:endParaRPr lang="fa-IR" sz="2000" dirty="0">
              <a:cs typeface="B Nazanin" pitchFamily="2" charset="-78"/>
            </a:endParaRPr>
          </a:p>
          <a:p>
            <a:pPr>
              <a:buNone/>
            </a:pPr>
            <a:endParaRPr lang="fa-IR" sz="20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ساختار ویروس</a:t>
            </a:r>
            <a:r>
              <a:rPr lang="en-US" sz="2800" b="1" dirty="0">
                <a:solidFill>
                  <a:schemeClr val="tx1"/>
                </a:solidFill>
                <a:latin typeface="Cambria" pitchFamily="18" charset="0"/>
                <a:cs typeface="B Nazanin" pitchFamily="2" charset="-78"/>
              </a:rPr>
              <a:t>HIV</a:t>
            </a:r>
            <a:endParaRPr lang="fa-IR" sz="3200" b="1" dirty="0">
              <a:solidFill>
                <a:schemeClr val="tx1"/>
              </a:solidFill>
              <a:latin typeface="Cambria" pitchFamily="18" charset="0"/>
              <a:cs typeface="B Nazanin" pitchFamily="2" charset="-78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00232" y="1428736"/>
            <a:ext cx="4714908" cy="4738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DR. S.K CHATURVEDI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7162800" cy="533400"/>
          </a:xfrm>
        </p:spPr>
        <p:txBody>
          <a:bodyPr/>
          <a:lstStyle/>
          <a:p>
            <a:pPr algn="l"/>
            <a:r>
              <a:rPr lang="en-GB" altLang="en-US" b="1">
                <a:solidFill>
                  <a:schemeClr val="hlink"/>
                </a:solidFill>
              </a:rPr>
              <a:t>HIV-1 and HIV-2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763000" cy="5105400"/>
          </a:xfrm>
        </p:spPr>
        <p:txBody>
          <a:bodyPr/>
          <a:lstStyle/>
          <a:p>
            <a:pPr marL="419100" indent="-419100" algn="l" rtl="0">
              <a:lnSpc>
                <a:spcPct val="150000"/>
              </a:lnSpc>
              <a:spcBef>
                <a:spcPct val="45000"/>
              </a:spcBef>
            </a:pPr>
            <a:r>
              <a:rPr lang="en-GB" altLang="en-US" sz="2900" dirty="0"/>
              <a:t>HIV-1 and HIV-2 are </a:t>
            </a:r>
            <a:br>
              <a:rPr lang="en-GB" altLang="en-US" sz="2900" dirty="0"/>
            </a:br>
            <a:r>
              <a:rPr lang="en-GB" altLang="en-US" sz="2900" dirty="0">
                <a:solidFill>
                  <a:schemeClr val="accent1"/>
                </a:solidFill>
              </a:rPr>
              <a:t>•</a:t>
            </a:r>
            <a:r>
              <a:rPr lang="en-GB" altLang="en-US" sz="2900" dirty="0"/>
              <a:t> Transmitted through the same routes</a:t>
            </a:r>
            <a:br>
              <a:rPr lang="en-GB" altLang="en-US" sz="2900" dirty="0"/>
            </a:br>
            <a:r>
              <a:rPr lang="en-GB" altLang="en-US" sz="2900" dirty="0">
                <a:solidFill>
                  <a:schemeClr val="accent1"/>
                </a:solidFill>
              </a:rPr>
              <a:t>•</a:t>
            </a:r>
            <a:r>
              <a:rPr lang="en-GB" altLang="en-US" sz="2900" dirty="0"/>
              <a:t> Associated with similar opportunistic infections</a:t>
            </a:r>
          </a:p>
          <a:p>
            <a:pPr marL="419100" indent="-419100" algn="l" rtl="0">
              <a:lnSpc>
                <a:spcPct val="150000"/>
              </a:lnSpc>
              <a:spcBef>
                <a:spcPct val="45000"/>
              </a:spcBef>
              <a:buClr>
                <a:srgbClr val="0000FF"/>
              </a:buClr>
              <a:buFont typeface="Wingdings" pitchFamily="2" charset="2"/>
              <a:buChar char="§"/>
            </a:pPr>
            <a:r>
              <a:rPr lang="en-GB" altLang="en-US" sz="2900" dirty="0"/>
              <a:t> HIV-1 is more common worldwide</a:t>
            </a:r>
          </a:p>
          <a:p>
            <a:pPr marL="419100" indent="-419100" algn="l" rtl="0">
              <a:lnSpc>
                <a:spcPct val="150000"/>
              </a:lnSpc>
              <a:spcBef>
                <a:spcPct val="45000"/>
              </a:spcBef>
              <a:buClr>
                <a:srgbClr val="0000FF"/>
              </a:buClr>
              <a:buFont typeface="Wingdings" pitchFamily="2" charset="2"/>
              <a:buChar char="§"/>
            </a:pPr>
            <a:r>
              <a:rPr lang="en-GB" altLang="en-US" sz="2900" dirty="0"/>
              <a:t> HIV-2 is found in West Africa, Mozambique, and Angola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844" y="2143116"/>
            <a:ext cx="3888472" cy="4357718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71934" y="2143116"/>
            <a:ext cx="3790967" cy="435771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1414"/>
            <a:ext cx="8515320" cy="1071570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chemeClr val="tx1"/>
                </a:solidFill>
                <a:latin typeface="Cambria" pitchFamily="18" charset="0"/>
              </a:rPr>
              <a:t>Co receptors of HIV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850" y="1714488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ambria" pitchFamily="18" charset="0"/>
              </a:rPr>
              <a:t>T cell-tropic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4410378" y="1714488"/>
            <a:ext cx="24838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Cambria" pitchFamily="18" charset="0"/>
              </a:rPr>
              <a:t>Macrophage-tropic </a:t>
            </a:r>
            <a:endParaRPr lang="en-US" sz="20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 descr="Illustration of the HIV Replication Cyc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85728"/>
            <a:ext cx="578647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8233"/>
          <p:cNvPicPr>
            <a:picLocks noChangeAspect="1" noChangeArrowheads="1"/>
          </p:cNvPicPr>
          <p:nvPr/>
        </p:nvPicPr>
        <p:blipFill>
          <a:blip r:embed="rId3"/>
          <a:srcRect l="6665" t="8887" r="6683" b="13353"/>
          <a:stretch>
            <a:fillRect/>
          </a:stretch>
        </p:blipFill>
        <p:spPr bwMode="auto">
          <a:xfrm>
            <a:off x="244898" y="666768"/>
            <a:ext cx="7394118" cy="4976810"/>
          </a:xfrm>
          <a:prstGeom prst="rect">
            <a:avLst/>
          </a:prstGeom>
          <a:noFill/>
        </p:spPr>
      </p:pic>
      <p:sp>
        <p:nvSpPr>
          <p:cNvPr id="25609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3000" y="19456"/>
            <a:ext cx="7258000" cy="1177296"/>
          </a:xfrm>
        </p:spPr>
        <p:txBody>
          <a:bodyPr/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سیر بیماری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HIV</a:t>
            </a:r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" y="1196752"/>
            <a:ext cx="8363272" cy="5386610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ar-SA" sz="1800" b="1" dirty="0">
                <a:cs typeface="B Nazanin" panose="00000400000000000000" pitchFamily="2" charset="-78"/>
              </a:rPr>
              <a:t>الف- دوره آلودگي :</a:t>
            </a:r>
            <a:endParaRPr lang="ar-SA" sz="1800" dirty="0"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cs typeface="B Nazanin" panose="00000400000000000000" pitchFamily="2" charset="-78"/>
              </a:rPr>
              <a:t>اين دوران بطور كلي شامل 2 مرحله اساسي است :</a:t>
            </a:r>
          </a:p>
          <a:p>
            <a:pPr marL="0" indent="0" algn="r" rtl="1">
              <a:buNone/>
            </a:pPr>
            <a:r>
              <a:rPr lang="ar-SA" sz="1800" dirty="0">
                <a:cs typeface="B Nazanin" panose="00000400000000000000" pitchFamily="2" charset="-78"/>
              </a:rPr>
              <a:t>     </a:t>
            </a:r>
            <a:r>
              <a:rPr lang="ar-SA" sz="1800" b="1" dirty="0">
                <a:cs typeface="B Nazanin" panose="00000400000000000000" pitchFamily="2" charset="-78"/>
              </a:rPr>
              <a:t>1 :مرحله پنجره :  </a:t>
            </a:r>
            <a:r>
              <a:rPr lang="en-US" sz="1800" b="1" dirty="0">
                <a:cs typeface="B Nazanin" panose="00000400000000000000" pitchFamily="2" charset="-78"/>
              </a:rPr>
              <a:t>window period</a:t>
            </a:r>
            <a:endParaRPr lang="en-US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1800" b="1" dirty="0">
                <a:cs typeface="B Nazanin" panose="00000400000000000000" pitchFamily="2" charset="-78"/>
              </a:rPr>
              <a:t> </a:t>
            </a:r>
            <a:r>
              <a:rPr lang="en-US" sz="1800" dirty="0">
                <a:cs typeface="B Nazanin" panose="00000400000000000000" pitchFamily="2" charset="-78"/>
              </a:rPr>
              <a:t> </a:t>
            </a:r>
            <a:r>
              <a:rPr lang="ar-SA" sz="1800" b="1" dirty="0">
                <a:cs typeface="B Nazanin" panose="00000400000000000000" pitchFamily="2" charset="-78"/>
              </a:rPr>
              <a:t>دراين دوره فرد هيچگونه علامت باليني و آزمايشگاهي قابل تشخيص ندارد </a:t>
            </a:r>
            <a:r>
              <a:rPr lang="ar-SA" sz="1800" dirty="0">
                <a:cs typeface="B Nazanin" panose="00000400000000000000" pitchFamily="2" charset="-78"/>
              </a:rPr>
              <a:t>. اين دوره ممكن است ازدو هفته تا 16 ماه ادامه يابد</a:t>
            </a:r>
            <a:r>
              <a:rPr lang="fa-IR" sz="1800" dirty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ar-SA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1800" b="1" dirty="0">
                <a:cs typeface="B Nazanin" panose="00000400000000000000" pitchFamily="2" charset="-78"/>
              </a:rPr>
              <a:t>    2 : مرحله آلودگي :  </a:t>
            </a:r>
            <a:r>
              <a:rPr lang="en-US" sz="1800" b="1" dirty="0">
                <a:cs typeface="B Nazanin" panose="00000400000000000000" pitchFamily="2" charset="-78"/>
              </a:rPr>
              <a:t>Infection Period </a:t>
            </a:r>
            <a:endParaRPr lang="en-US" sz="1800" dirty="0">
              <a:cs typeface="B Nazanin" panose="00000400000000000000" pitchFamily="2" charset="-78"/>
            </a:endParaRPr>
          </a:p>
          <a:p>
            <a:pPr algn="r" rtl="1"/>
            <a:r>
              <a:rPr lang="en-US" sz="1800" dirty="0">
                <a:cs typeface="B Nazanin" panose="00000400000000000000" pitchFamily="2" charset="-78"/>
              </a:rPr>
              <a:t> </a:t>
            </a:r>
            <a:r>
              <a:rPr lang="ar-SA" sz="1800" b="1" dirty="0">
                <a:cs typeface="B Nazanin" panose="00000400000000000000" pitchFamily="2" charset="-78"/>
              </a:rPr>
              <a:t>آلودگي فرد از نظر ازمايشگاهي قابل تشخيص است اما علائم باليني ندارد</a:t>
            </a:r>
            <a:r>
              <a:rPr lang="fa-IR" sz="1800" b="1" dirty="0">
                <a:cs typeface="B Nazanin" panose="00000400000000000000" pitchFamily="2" charset="-78"/>
              </a:rPr>
              <a:t>. </a:t>
            </a:r>
            <a:r>
              <a:rPr lang="ar-SA" sz="1800" dirty="0">
                <a:cs typeface="B Nazanin" panose="00000400000000000000" pitchFamily="2" charset="-78"/>
              </a:rPr>
              <a:t> اين دوره م</a:t>
            </a:r>
            <a:r>
              <a:rPr lang="fa-IR" sz="1800" dirty="0">
                <a:cs typeface="B Nazanin" panose="00000400000000000000" pitchFamily="2" charset="-78"/>
              </a:rPr>
              <a:t>م</a:t>
            </a:r>
            <a:r>
              <a:rPr lang="ar-SA" sz="1800" dirty="0">
                <a:cs typeface="B Nazanin" panose="00000400000000000000" pitchFamily="2" charset="-78"/>
              </a:rPr>
              <a:t>كن است بين 5 تا 20 سال طول بكشد</a:t>
            </a:r>
            <a:r>
              <a:rPr lang="fa-IR" sz="1800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ar-SA" sz="1800" dirty="0"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cs typeface="B Nazanin" panose="00000400000000000000" pitchFamily="2" charset="-78"/>
              </a:rPr>
              <a:t>   طي اين دوران ويروس در سلولهاي بدن تكثير پيدا ميكند</a:t>
            </a:r>
            <a:r>
              <a:rPr lang="ar-SA" sz="1800" b="1" dirty="0">
                <a:cs typeface="B Nazanin" panose="00000400000000000000" pitchFamily="2" charset="-78"/>
              </a:rPr>
              <a:t>و</a:t>
            </a:r>
            <a:r>
              <a:rPr lang="ar-SA" sz="1800" dirty="0">
                <a:cs typeface="B Nazanin" panose="00000400000000000000" pitchFamily="2" charset="-78"/>
              </a:rPr>
              <a:t> به تدريج سيستم ايمني را مختل مي كند تا جايي كه بدن ديگر در مقابل عفونتها و سرطانها توان مقابله را از دست مي دهد و فرد به تدريج وارد دوره بيماري ميگردد</a:t>
            </a:r>
            <a:r>
              <a:rPr lang="fa-IR" sz="1800" dirty="0">
                <a:cs typeface="B Nazanin" panose="00000400000000000000" pitchFamily="2" charset="-78"/>
              </a:rPr>
              <a:t>. </a:t>
            </a:r>
          </a:p>
          <a:p>
            <a:pPr algn="r" rtl="1"/>
            <a:endParaRPr lang="ar-SA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sz="1800" dirty="0">
                <a:cs typeface="B Nazanin" panose="00000400000000000000" pitchFamily="2" charset="-78"/>
              </a:rPr>
              <a:t>    </a:t>
            </a:r>
            <a:r>
              <a:rPr lang="ar-SA" sz="1800" b="1" dirty="0">
                <a:cs typeface="B Nazanin" panose="00000400000000000000" pitchFamily="2" charset="-78"/>
              </a:rPr>
              <a:t> ب- دوره بيماري :    </a:t>
            </a:r>
            <a:r>
              <a:rPr lang="en-US" sz="1800" b="1" dirty="0">
                <a:cs typeface="B Nazanin" panose="00000400000000000000" pitchFamily="2" charset="-78"/>
              </a:rPr>
              <a:t>The period of Illness</a:t>
            </a:r>
            <a:endParaRPr lang="en-US" sz="1800" dirty="0">
              <a:cs typeface="B Nazanin" panose="00000400000000000000" pitchFamily="2" charset="-78"/>
            </a:endParaRPr>
          </a:p>
          <a:p>
            <a:pPr algn="r" rtl="1"/>
            <a:r>
              <a:rPr lang="ar-SA" sz="1800" dirty="0">
                <a:cs typeface="B Nazanin" panose="00000400000000000000" pitchFamily="2" charset="-78"/>
              </a:rPr>
              <a:t>كاهش تدريجي نيروي دفاعي و ايمني سلولي در فرد آلوده باعث مي شود تا شخص آلوده وارد مرحله ظهور علائم باليني بيماري ايدزگردد 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4177038"/>
          </a:xfrm>
        </p:spPr>
        <p:txBody>
          <a:bodyPr>
            <a:normAutofit/>
          </a:bodyPr>
          <a:lstStyle/>
          <a:p>
            <a:pPr lvl="0"/>
            <a:endParaRPr lang="en-US" sz="2000" dirty="0">
              <a:cs typeface="B Nazanin" pitchFamily="2" charset="-78"/>
            </a:endParaRPr>
          </a:p>
          <a:p>
            <a:r>
              <a:rPr lang="fa-IR" sz="2400" dirty="0">
                <a:cs typeface="B Nazanin" pitchFamily="2" charset="-78"/>
              </a:rPr>
              <a:t>ویروس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HIV</a:t>
            </a:r>
            <a:r>
              <a:rPr lang="fa-IR" sz="2400" dirty="0">
                <a:cs typeface="B Nazanin" pitchFamily="2" charset="-78"/>
              </a:rPr>
              <a:t> بنا بر دلایل زیر حذف نمی شود </a:t>
            </a:r>
            <a:endParaRPr lang="en-US" sz="2400" dirty="0">
              <a:cs typeface="B Nazanin" pitchFamily="2" charset="-78"/>
            </a:endParaRPr>
          </a:p>
          <a:p>
            <a:pPr lvl="1"/>
            <a:r>
              <a:rPr lang="fa-IR" sz="1800" b="1" dirty="0">
                <a:cs typeface="B Nazanin" pitchFamily="2" charset="-78"/>
              </a:rPr>
              <a:t>جهش ویروسی (که به تغییرات سریع آنتی ژن ها می انجامد )</a:t>
            </a:r>
            <a:endParaRPr lang="en-US" sz="1800" b="1" dirty="0">
              <a:cs typeface="B Nazanin" pitchFamily="2" charset="-78"/>
            </a:endParaRPr>
          </a:p>
          <a:p>
            <a:pPr lvl="1"/>
            <a:r>
              <a:rPr lang="fa-IR" sz="1800" b="1" dirty="0">
                <a:cs typeface="B Nazanin" pitchFamily="2" charset="-78"/>
              </a:rPr>
              <a:t>نقص ایمنی پیشرونده</a:t>
            </a:r>
            <a:endParaRPr lang="en-US" sz="1800" b="1" dirty="0">
              <a:cs typeface="B Nazanin" pitchFamily="2" charset="-78"/>
            </a:endParaRPr>
          </a:p>
          <a:p>
            <a:endParaRPr lang="fa-IR" sz="2400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چرا سیستم ایمنی بدن نمی تواند با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HIV</a:t>
            </a:r>
            <a:r>
              <a:rPr lang="fa-IR" sz="2800" dirty="0">
                <a:solidFill>
                  <a:schemeClr val="tx1"/>
                </a:solidFill>
                <a:latin typeface="Times New Roman" pitchFamily="18" charset="0"/>
                <a:cs typeface="B Nazanin" pitchFamily="2" charset="-78"/>
              </a:rPr>
              <a:t> مبارزه کند ؟ </a:t>
            </a:r>
            <a:endParaRPr lang="fa-IR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357298"/>
            <a:ext cx="7386638" cy="4497387"/>
          </a:xfrm>
        </p:spPr>
        <p:txBody>
          <a:bodyPr/>
          <a:lstStyle/>
          <a:p>
            <a:pPr>
              <a:buNone/>
            </a:pPr>
            <a:r>
              <a:rPr lang="fa-IR" sz="2000" b="1" dirty="0">
                <a:cs typeface="B Nazanin" pitchFamily="2" charset="-78"/>
              </a:rPr>
              <a:t>انواع آزمایش های تشخیصی برای عفونت </a:t>
            </a:r>
            <a:r>
              <a:rPr lang="en-US" sz="2000" b="1" dirty="0">
                <a:latin typeface="Cambria" pitchFamily="18" charset="0"/>
                <a:cs typeface="B Nazanin" pitchFamily="2" charset="-78"/>
              </a:rPr>
              <a:t>HIV </a:t>
            </a:r>
            <a:r>
              <a:rPr lang="fa-IR" sz="2000" b="1" dirty="0">
                <a:cs typeface="B Nazanin" pitchFamily="2" charset="-78"/>
              </a:rPr>
              <a:t>عبارتند از :</a:t>
            </a:r>
          </a:p>
          <a:p>
            <a:pPr>
              <a:buNone/>
            </a:pPr>
            <a:endParaRPr lang="fa-IR" sz="2000" dirty="0">
              <a:cs typeface="B Nazanin" pitchFamily="2" charset="-78"/>
            </a:endParaRPr>
          </a:p>
          <a:p>
            <a:pPr>
              <a:buNone/>
            </a:pPr>
            <a:r>
              <a:rPr lang="fa-IR" sz="2000" dirty="0">
                <a:cs typeface="B Nazanin" pitchFamily="2" charset="-78"/>
              </a:rPr>
              <a:t>الف ) تست های سنجش آنتی بادی :</a:t>
            </a:r>
          </a:p>
          <a:p>
            <a:r>
              <a:rPr lang="fa-IR" sz="2000" dirty="0">
                <a:cs typeface="B Nazanin" pitchFamily="2" charset="-78"/>
              </a:rPr>
              <a:t>آزمون الایزا 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ELISA)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)</a:t>
            </a:r>
            <a:endParaRPr lang="en-US" sz="2000" dirty="0">
              <a:latin typeface="Cambria" pitchFamily="18" charset="0"/>
              <a:cs typeface="B Nazanin" pitchFamily="2" charset="-78"/>
            </a:endParaRPr>
          </a:p>
          <a:p>
            <a:r>
              <a:rPr lang="en-US" sz="2000" dirty="0">
                <a:latin typeface="Cambria" pitchFamily="18" charset="0"/>
                <a:cs typeface="B Nazanin" pitchFamily="2" charset="-78"/>
              </a:rPr>
              <a:t>Western blot test</a:t>
            </a:r>
            <a:endParaRPr lang="fa-IR" sz="2000" dirty="0">
              <a:latin typeface="Cambria" pitchFamily="18" charset="0"/>
              <a:cs typeface="B Nazanin" pitchFamily="2" charset="-78"/>
            </a:endParaRPr>
          </a:p>
          <a:p>
            <a:pPr>
              <a:buNone/>
            </a:pPr>
            <a:endParaRPr lang="fa-IR" sz="2000" dirty="0">
              <a:cs typeface="B Nazanin" pitchFamily="2" charset="-78"/>
            </a:endParaRPr>
          </a:p>
          <a:p>
            <a:pPr>
              <a:buNone/>
            </a:pPr>
            <a:r>
              <a:rPr lang="fa-IR" sz="2000" dirty="0">
                <a:cs typeface="B Nazanin" pitchFamily="2" charset="-78"/>
              </a:rPr>
              <a:t>ب) تست های سنجش آنتی ژن</a:t>
            </a:r>
          </a:p>
          <a:p>
            <a:r>
              <a:rPr lang="en-US" sz="2000" dirty="0">
                <a:latin typeface="Cambria" pitchFamily="18" charset="0"/>
                <a:cs typeface="B Nazanin" pitchFamily="2" charset="-78"/>
              </a:rPr>
              <a:t>RT – PCR</a:t>
            </a:r>
            <a:endParaRPr lang="en-US" sz="1800" dirty="0">
              <a:latin typeface="Cambria" pitchFamily="18" charset="0"/>
              <a:cs typeface="B Nazanin" pitchFamily="2" charset="-78"/>
            </a:endParaRPr>
          </a:p>
          <a:p>
            <a:r>
              <a:rPr lang="en-US" sz="2000" dirty="0">
                <a:latin typeface="Cambria" pitchFamily="18" charset="0"/>
                <a:cs typeface="B Nazanin" pitchFamily="2" charset="-78"/>
              </a:rPr>
              <a:t>P24  antigen</a:t>
            </a:r>
          </a:p>
          <a:p>
            <a:endParaRPr lang="fa-IR" sz="2000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cs typeface="B Nazanin" pitchFamily="2" charset="-78"/>
              </a:rPr>
              <a:t>تشخیص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cs typeface="B Nazanin" pitchFamily="2" charset="-78"/>
              </a:rPr>
              <a:t>درمان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sz="2400" dirty="0">
                <a:cs typeface="B Nazanin" pitchFamily="2" charset="-78"/>
              </a:rPr>
              <a:t>داروهاى ضد رتروویروسی شامل:</a:t>
            </a:r>
          </a:p>
          <a:p>
            <a:r>
              <a:rPr lang="fa-IR" sz="2400" dirty="0">
                <a:cs typeface="B Nazanin" pitchFamily="2" charset="-78"/>
              </a:rPr>
              <a:t> مهارکننده‌هاى پروتئاز</a:t>
            </a:r>
          </a:p>
          <a:p>
            <a:r>
              <a:rPr lang="fa-IR" sz="2400" dirty="0">
                <a:cs typeface="B Nazanin" pitchFamily="2" charset="-78"/>
              </a:rPr>
              <a:t>مهارکننده‌هاى آنزیم نسخه بردار معکوس</a:t>
            </a:r>
          </a:p>
          <a:p>
            <a:pPr lvl="2"/>
            <a:r>
              <a:rPr lang="fa-IR" sz="1800" dirty="0">
                <a:cs typeface="B Nazanin" pitchFamily="2" charset="-78"/>
              </a:rPr>
              <a:t>۱- مهارکننده هاى آنالوگ نوکلئوزیدى نسخه بردار معکوس</a:t>
            </a:r>
            <a:endParaRPr lang="en-US" sz="1800" dirty="0">
              <a:cs typeface="B Nazanin" pitchFamily="2" charset="-78"/>
            </a:endParaRPr>
          </a:p>
          <a:p>
            <a:pPr lvl="2"/>
            <a:r>
              <a:rPr lang="fa-IR" sz="1800" dirty="0">
                <a:cs typeface="B Nazanin" pitchFamily="2" charset="-78"/>
              </a:rPr>
              <a:t>۲- مهارکننده هاى غیرنوکلئوزیدى نسخه بردار معکوس</a:t>
            </a:r>
            <a:endParaRPr lang="en-US" sz="1800" dirty="0">
              <a:cs typeface="B Nazanin" pitchFamily="2" charset="-78"/>
            </a:endParaRPr>
          </a:p>
          <a:p>
            <a:pPr lvl="2"/>
            <a:r>
              <a:rPr lang="fa-IR" sz="1800" dirty="0">
                <a:cs typeface="B Nazanin" pitchFamily="2" charset="-78"/>
              </a:rPr>
              <a:t>۳- مهارکننده هاى آنالوگ نوکلئوئیدى نسخه بردار معکوس </a:t>
            </a:r>
          </a:p>
          <a:p>
            <a:r>
              <a:rPr lang="fa-IR" sz="2400" dirty="0">
                <a:cs typeface="B Nazanin" pitchFamily="2" charset="-78"/>
              </a:rPr>
              <a:t>مهارکننده ورود ویروس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42974" y="857232"/>
            <a:ext cx="8229600" cy="4572032"/>
          </a:xfrm>
        </p:spPr>
        <p:txBody>
          <a:bodyPr/>
          <a:lstStyle/>
          <a:p>
            <a:r>
              <a:rPr lang="fa-IR" sz="2400" b="1" dirty="0">
                <a:cs typeface="B Nazanin" pitchFamily="2" charset="-78"/>
              </a:rPr>
              <a:t>نقص ایمنی اولیه</a:t>
            </a:r>
          </a:p>
          <a:p>
            <a:pPr>
              <a:buNone/>
            </a:pPr>
            <a:r>
              <a:rPr lang="fa-IR" sz="2400" dirty="0">
                <a:cs typeface="B Nazanin" pitchFamily="2" charset="-78"/>
              </a:rPr>
              <a:t>این نوع نقص ایمنی زمینه ژنتیکی دارد.</a:t>
            </a:r>
            <a:r>
              <a:rPr lang="fa-IR" sz="2400" b="1" dirty="0">
                <a:cs typeface="B Nazanin" pitchFamily="2" charset="-78"/>
              </a:rPr>
              <a:t> </a:t>
            </a:r>
          </a:p>
          <a:p>
            <a:pPr>
              <a:buNone/>
            </a:pPr>
            <a:r>
              <a:rPr lang="fa-IR" sz="1800" dirty="0">
                <a:cs typeface="B Nazanin" pitchFamily="2" charset="-78"/>
              </a:rPr>
              <a:t> </a:t>
            </a:r>
          </a:p>
          <a:p>
            <a:pPr lvl="1"/>
            <a:r>
              <a:rPr lang="fa-IR" sz="2400" b="1" dirty="0">
                <a:latin typeface="Times New Roman" pitchFamily="18" charset="0"/>
                <a:cs typeface="B Nazanin" pitchFamily="2" charset="-78"/>
              </a:rPr>
              <a:t>نقص در سلول  </a:t>
            </a:r>
            <a:r>
              <a:rPr lang="en-US" sz="2000" b="1" dirty="0">
                <a:latin typeface="Times New Roman" pitchFamily="18" charset="0"/>
                <a:cs typeface="B Nazanin" pitchFamily="2" charset="-78"/>
              </a:rPr>
              <a:t>B</a:t>
            </a:r>
            <a:endParaRPr lang="fa-IR" sz="2400" b="1" dirty="0">
              <a:latin typeface="Times New Roman" pitchFamily="18" charset="0"/>
              <a:cs typeface="B Nazanin" pitchFamily="2" charset="-78"/>
            </a:endParaRPr>
          </a:p>
          <a:p>
            <a:pPr lvl="1"/>
            <a:r>
              <a:rPr lang="fa-IR" sz="2400" b="1" dirty="0">
                <a:latin typeface="Times New Roman" pitchFamily="18" charset="0"/>
                <a:cs typeface="B Nazanin" pitchFamily="2" charset="-78"/>
              </a:rPr>
              <a:t>نقص در سلول </a:t>
            </a:r>
            <a:r>
              <a:rPr lang="en-US" sz="2000" b="1" dirty="0">
                <a:latin typeface="Times New Roman" pitchFamily="18" charset="0"/>
                <a:cs typeface="B Nazanin" pitchFamily="2" charset="-78"/>
              </a:rPr>
              <a:t>T</a:t>
            </a:r>
            <a:endParaRPr lang="fa-IR" sz="2400" b="1" dirty="0">
              <a:latin typeface="Times New Roman" pitchFamily="18" charset="0"/>
              <a:cs typeface="B Nazanin" pitchFamily="2" charset="-78"/>
            </a:endParaRPr>
          </a:p>
          <a:p>
            <a:pPr lvl="1"/>
            <a:r>
              <a:rPr lang="fa-IR" sz="2400" b="1" dirty="0">
                <a:latin typeface="Times New Roman" pitchFamily="18" charset="0"/>
                <a:cs typeface="B Nazanin" pitchFamily="2" charset="-78"/>
              </a:rPr>
              <a:t>نقص در سلول های  </a:t>
            </a:r>
            <a:r>
              <a:rPr lang="en-US" sz="2000" b="1" dirty="0">
                <a:latin typeface="Times New Roman" pitchFamily="18" charset="0"/>
                <a:cs typeface="B Nazanin" pitchFamily="2" charset="-78"/>
              </a:rPr>
              <a:t>B</a:t>
            </a:r>
            <a:r>
              <a:rPr lang="fa-IR" sz="2400" b="1" dirty="0">
                <a:latin typeface="Times New Roman" pitchFamily="18" charset="0"/>
                <a:cs typeface="B Nazanin" pitchFamily="2" charset="-78"/>
              </a:rPr>
              <a:t> و </a:t>
            </a:r>
            <a:r>
              <a:rPr lang="en-US" sz="1800" b="1" dirty="0">
                <a:latin typeface="Times New Roman" pitchFamily="18" charset="0"/>
                <a:cs typeface="B Nazanin" pitchFamily="2" charset="-78"/>
              </a:rPr>
              <a:t>T</a:t>
            </a:r>
            <a:r>
              <a:rPr lang="fa-IR" sz="1800" b="1" dirty="0">
                <a:latin typeface="Times New Roman" pitchFamily="18" charset="0"/>
                <a:cs typeface="B Nazanin" pitchFamily="2" charset="-78"/>
              </a:rPr>
              <a:t> </a:t>
            </a:r>
            <a:endParaRPr lang="fa-IR" sz="2000" dirty="0"/>
          </a:p>
          <a:p>
            <a:pPr>
              <a:buNone/>
            </a:pPr>
            <a:endParaRPr lang="en-US" sz="2000" dirty="0"/>
          </a:p>
          <a:p>
            <a:r>
              <a:rPr lang="fa-IR" sz="2400" b="1" dirty="0">
                <a:cs typeface="B Nazanin" pitchFamily="2" charset="-78"/>
              </a:rPr>
              <a:t>نقص ایمنی ثانویه</a:t>
            </a:r>
          </a:p>
          <a:p>
            <a:pPr>
              <a:buNone/>
            </a:pPr>
            <a:r>
              <a:rPr lang="fa-IR" sz="2400" dirty="0">
                <a:cs typeface="B Nazanin" pitchFamily="2" charset="-78"/>
              </a:rPr>
              <a:t>در اثر عوامل مختلف از جمله سوء تغذیه، نئوپلازی و عفونتها ایجاد میشود.</a:t>
            </a:r>
            <a:endParaRPr lang="fa-IR" sz="2400" b="1" dirty="0">
              <a:cs typeface="B Nazanin" pitchFamily="2" charset="-78"/>
            </a:endParaRPr>
          </a:p>
          <a:p>
            <a:pPr lvl="1"/>
            <a:r>
              <a:rPr lang="fa-IR" sz="2400" b="1" dirty="0">
                <a:cs typeface="B Nazanin" pitchFamily="2" charset="-78"/>
              </a:rPr>
              <a:t>ایدز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53BB8-0291-F017-1369-4A1EFC4DB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خصوصیات بالینی بیماران مبتلا به نقص ایمنی اولیه در سلول های </a:t>
            </a:r>
            <a:r>
              <a:rPr 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32C8-9579-2AB3-4069-34673A021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525" y="1268760"/>
            <a:ext cx="7386638" cy="4497387"/>
          </a:xfrm>
        </p:spPr>
        <p:txBody>
          <a:bodyPr/>
          <a:lstStyle/>
          <a:p>
            <a:r>
              <a:rPr lang="fa-IR" sz="2400" dirty="0">
                <a:cs typeface="B Nazanin" panose="00000400000000000000" pitchFamily="2" charset="-78"/>
              </a:rPr>
              <a:t>عفونت های چرکی راجعه ناشی از باکتریهای کپسول دار مانند </a:t>
            </a:r>
            <a:r>
              <a:rPr lang="fa-IR" sz="2400" dirty="0" err="1">
                <a:cs typeface="B Nazanin" panose="00000400000000000000" pitchFamily="2" charset="-78"/>
              </a:rPr>
              <a:t>پنوموکک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 err="1">
                <a:cs typeface="B Nazanin" panose="00000400000000000000" pitchFamily="2" charset="-78"/>
              </a:rPr>
              <a:t>هموفیلوس</a:t>
            </a:r>
            <a:r>
              <a:rPr lang="fa-IR" sz="2400" dirty="0">
                <a:cs typeface="B Nazanin" panose="00000400000000000000" pitchFamily="2" charset="-78"/>
              </a:rPr>
              <a:t> آنفلوانزا و </a:t>
            </a:r>
            <a:r>
              <a:rPr lang="fa-IR" sz="2400" dirty="0" err="1">
                <a:cs typeface="B Nazanin" panose="00000400000000000000" pitchFamily="2" charset="-78"/>
              </a:rPr>
              <a:t>استرپتوکک</a:t>
            </a:r>
            <a:r>
              <a:rPr lang="fa-IR" sz="2400" dirty="0">
                <a:cs typeface="B Nazanin" panose="00000400000000000000" pitchFamily="2" charset="-78"/>
              </a:rPr>
              <a:t> (التهاب گوش، سینوزیت، پنومونی عود کننده، ورم ملتحمه)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عفونت ناشی از عوامل ویروسی و قارچی</a:t>
            </a:r>
          </a:p>
          <a:p>
            <a:r>
              <a:rPr lang="fa-IR" sz="2400" dirty="0">
                <a:cs typeface="B Nazanin" panose="00000400000000000000" pitchFamily="2" charset="-78"/>
              </a:rPr>
              <a:t>کاهش ایمونوگلوبولین ها در سرم و ترشحات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اسهال به خصوص با عفونت ژیاردیا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تاخیر نه چندان شدید در رشد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معمولا تا سن بزرگسالی یا پس از چندین سال از شروع نقص زنده می مانند (مگر اینکه عوارضی پیش آید)</a:t>
            </a:r>
          </a:p>
          <a:p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3024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A89B0-1F46-1D4C-057E-7BA4F21EB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042" y="1700808"/>
            <a:ext cx="7386638" cy="4497387"/>
          </a:xfrm>
        </p:spPr>
        <p:txBody>
          <a:bodyPr/>
          <a:lstStyle/>
          <a:p>
            <a:r>
              <a:rPr lang="fa-IR" sz="2400" dirty="0">
                <a:cs typeface="B Nazanin" panose="00000400000000000000" pitchFamily="2" charset="-78"/>
              </a:rPr>
              <a:t>عفونت راجعه با ارگانیسم های فرصت طلب با </a:t>
            </a:r>
            <a:r>
              <a:rPr lang="fa-IR" sz="2400" dirty="0" err="1">
                <a:cs typeface="B Nazanin" panose="00000400000000000000" pitchFamily="2" charset="-78"/>
              </a:rPr>
              <a:t>ویرولانس</a:t>
            </a:r>
            <a:r>
              <a:rPr lang="fa-IR" sz="2400" dirty="0">
                <a:cs typeface="B Nazanin" panose="00000400000000000000" pitchFamily="2" charset="-78"/>
              </a:rPr>
              <a:t> کم مانند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 قارچ ها، </a:t>
            </a:r>
            <a:r>
              <a:rPr lang="fa-IR" sz="2400" dirty="0" err="1">
                <a:cs typeface="B Nazanin" panose="00000400000000000000" pitchFamily="2" charset="-78"/>
              </a:rPr>
              <a:t>مایکوباکتریها</a:t>
            </a:r>
            <a:r>
              <a:rPr lang="fa-IR" sz="2400" dirty="0">
                <a:cs typeface="B Nazanin" panose="00000400000000000000" pitchFamily="2" charset="-78"/>
              </a:rPr>
              <a:t>، ویروسها، تک یاخته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تاخیر در رشد، </a:t>
            </a:r>
            <a:r>
              <a:rPr lang="fa-IR" sz="2400" dirty="0" err="1">
                <a:cs typeface="B Nazanin" panose="00000400000000000000" pitchFamily="2" charset="-78"/>
              </a:rPr>
              <a:t>سوءجذب</a:t>
            </a:r>
            <a:r>
              <a:rPr lang="fa-IR" sz="2400" dirty="0">
                <a:cs typeface="B Nazanin" panose="00000400000000000000" pitchFamily="2" charset="-78"/>
              </a:rPr>
              <a:t>، اسهال، نارسایی رشد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افزایش استعداد ابتلا به بیماری پیوند علیه میزبان</a:t>
            </a:r>
          </a:p>
          <a:p>
            <a:r>
              <a:rPr lang="fa-IR" sz="2400" dirty="0">
                <a:cs typeface="B Nazanin" panose="00000400000000000000" pitchFamily="2" charset="-78"/>
              </a:rPr>
              <a:t>میزان بالای بروز بدخیمی</a:t>
            </a:r>
          </a:p>
          <a:p>
            <a:r>
              <a:rPr lang="fa-IR" sz="2400" dirty="0">
                <a:cs typeface="B Nazanin" panose="00000400000000000000" pitchFamily="2" charset="-78"/>
              </a:rPr>
              <a:t>این بیماران بندرت بعد از دوران شیرخوارگی و کودکی زنده می مانند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7183DA-4B07-EDB7-9142-C8879F8FE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خصوصیات بالینی بیماران مبتلا به نقص ایمنی اولیه در سلول های </a:t>
            </a:r>
            <a:r>
              <a:rPr 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965715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درمان</a:t>
            </a:r>
            <a:endParaRPr lang="fa-IR" sz="3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a-IR" sz="2800" dirty="0">
                <a:cs typeface="B Nazanin" pitchFamily="2" charset="-78"/>
              </a:rPr>
              <a:t>اهداف‌ درمان‌ اساسا عبارتند از:</a:t>
            </a:r>
          </a:p>
          <a:p>
            <a:pPr lvl="1">
              <a:buFont typeface="Wingdings" pitchFamily="2" charset="2"/>
              <a:buChar char="v"/>
            </a:pPr>
            <a:r>
              <a:rPr lang="fa-IR" sz="2400" dirty="0">
                <a:cs typeface="B Nazanin" pitchFamily="2" charset="-78"/>
              </a:rPr>
              <a:t> کنترل و به حداقل رساندن عفونت (با مصرف دوره ایی آنتی بیوتیکها) </a:t>
            </a:r>
          </a:p>
          <a:p>
            <a:pPr lvl="1">
              <a:buFont typeface="Wingdings" pitchFamily="2" charset="2"/>
              <a:buChar char="v"/>
            </a:pPr>
            <a:r>
              <a:rPr lang="fa-IR" sz="2400" dirty="0">
                <a:cs typeface="B Nazanin" pitchFamily="2" charset="-78"/>
              </a:rPr>
              <a:t> جایگزینی عوامل ناقص با انتقال یا پیوند یافت (استفاده از تزریقات دوره ای </a:t>
            </a:r>
            <a:r>
              <a:rPr lang="fa-IR" sz="2400" dirty="0" err="1">
                <a:cs typeface="B Nazanin" pitchFamily="2" charset="-78"/>
              </a:rPr>
              <a:t>گاماگلوبولین</a:t>
            </a:r>
            <a:r>
              <a:rPr lang="fa-IR" sz="2400" dirty="0">
                <a:cs typeface="B Nazanin" pitchFamily="2" charset="-78"/>
              </a:rPr>
              <a:t> و پیوند مغز استخوان)</a:t>
            </a:r>
          </a:p>
          <a:p>
            <a:pPr lvl="1">
              <a:buNone/>
            </a:pPr>
            <a:endParaRPr lang="fa-IR" sz="2400" dirty="0">
              <a:cs typeface="B Nazanin" pitchFamily="2" charset="-78"/>
            </a:endParaRPr>
          </a:p>
          <a:p>
            <a:pPr lvl="1">
              <a:buNone/>
            </a:pPr>
            <a:r>
              <a:rPr lang="fa-IR" sz="2400" dirty="0">
                <a:latin typeface="Times New Roman" pitchFamily="18" charset="0"/>
                <a:cs typeface="B Nazanin" pitchFamily="2" charset="-78"/>
              </a:rPr>
              <a:t>اگر فرد در تولید آنتی بادی نقص داشت به فرد </a:t>
            </a:r>
            <a:r>
              <a:rPr lang="en-US" sz="2000" dirty="0" err="1">
                <a:latin typeface="Times New Roman" pitchFamily="18" charset="0"/>
                <a:cs typeface="B Nazanin" pitchFamily="2" charset="-78"/>
              </a:rPr>
              <a:t>IvIg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 (ایمنوگلوبولین داخل وریدی) و آنتی بیوتیک تجویز می شود . اگر در سلول ها (</a:t>
            </a:r>
            <a:r>
              <a:rPr lang="en-US" sz="2000" dirty="0">
                <a:latin typeface="Times New Roman" pitchFamily="18" charset="0"/>
                <a:cs typeface="B Nazanin" pitchFamily="2" charset="-78"/>
              </a:rPr>
              <a:t>T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سل ، فاگوسیت) نقص داشت </a:t>
            </a:r>
            <a:r>
              <a:rPr lang="en-US" sz="2000" dirty="0">
                <a:latin typeface="Times New Roman" pitchFamily="18" charset="0"/>
                <a:cs typeface="B Nazanin" pitchFamily="2" charset="-78"/>
              </a:rPr>
              <a:t>BMT</a:t>
            </a:r>
            <a:r>
              <a:rPr lang="fa-IR" sz="2400" dirty="0">
                <a:latin typeface="Times New Roman" pitchFamily="18" charset="0"/>
                <a:cs typeface="B Nazanin" pitchFamily="2" charset="-78"/>
              </a:rPr>
              <a:t> یا پیوند مغز استخوان انجام می شود.</a:t>
            </a:r>
          </a:p>
          <a:p>
            <a:pPr lvl="1">
              <a:buNone/>
            </a:pPr>
            <a:endParaRPr lang="fa-IR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8914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بروتون – آگاماگلوبولینمی وابسته به جنس</a:t>
            </a:r>
          </a:p>
          <a:p>
            <a:r>
              <a:rPr lang="fa-IR" sz="2800" dirty="0">
                <a:cs typeface="B Nazanin" pitchFamily="2" charset="-78"/>
              </a:rPr>
              <a:t>نقص ایمنی متغیر شایع 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(</a:t>
            </a:r>
            <a:r>
              <a:rPr lang="en-US" sz="2400" dirty="0">
                <a:latin typeface="Cambria" pitchFamily="18" charset="0"/>
                <a:cs typeface="B Nazanin" pitchFamily="2" charset="-78"/>
              </a:rPr>
              <a:t>CVID</a:t>
            </a:r>
            <a:r>
              <a:rPr lang="fa-IR" sz="2400" dirty="0">
                <a:latin typeface="Cambria" pitchFamily="18" charset="0"/>
                <a:cs typeface="B Nazanin" pitchFamily="2" charset="-78"/>
              </a:rPr>
              <a:t>)</a:t>
            </a:r>
          </a:p>
          <a:p>
            <a:r>
              <a:rPr lang="fa-IR" sz="2400" b="1" dirty="0">
                <a:latin typeface="Times New Roman" pitchFamily="18" charset="0"/>
                <a:cs typeface="B Nazanin" pitchFamily="2" charset="-78"/>
              </a:rPr>
              <a:t>سندرم</a:t>
            </a:r>
            <a:r>
              <a:rPr lang="fa-IR" sz="3600" dirty="0"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2400" dirty="0">
                <a:latin typeface="Times New Roman" pitchFamily="18" charset="0"/>
                <a:cs typeface="B Nazanin" pitchFamily="2" charset="-78"/>
              </a:rPr>
              <a:t>hyper IgM</a:t>
            </a:r>
          </a:p>
          <a:p>
            <a:r>
              <a:rPr lang="fa-IR" sz="2800" dirty="0">
                <a:cs typeface="B Nazanin" pitchFamily="2" charset="-78"/>
              </a:rPr>
              <a:t>کمبود انتخابی </a:t>
            </a:r>
            <a:r>
              <a:rPr lang="en-US" sz="2400" dirty="0" err="1">
                <a:latin typeface="Cambria" pitchFamily="18" charset="0"/>
                <a:cs typeface="B Nazanin" pitchFamily="2" charset="-78"/>
              </a:rPr>
              <a:t>IgA</a:t>
            </a:r>
            <a:endParaRPr lang="fa-IR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cs typeface="B Nazanin" pitchFamily="2" charset="-78"/>
              </a:rPr>
              <a:t>نقص در سلول </a:t>
            </a:r>
            <a:r>
              <a:rPr lang="en-US" sz="2800" b="1" dirty="0">
                <a:latin typeface="Cambria" pitchFamily="18" charset="0"/>
                <a:cs typeface="B Nazanin" pitchFamily="2" charset="-78"/>
              </a:rPr>
              <a:t>B</a:t>
            </a:r>
            <a:endParaRPr lang="fa-IR" sz="3200" b="1" dirty="0">
              <a:latin typeface="Cambria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5" y="-142892"/>
            <a:ext cx="7477125" cy="1143000"/>
          </a:xfrm>
        </p:spPr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بروتون – آگاماگلوبولینمی وابسته به جنس</a:t>
            </a:r>
            <a:endParaRPr lang="fa-I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25" y="1071546"/>
            <a:ext cx="7386638" cy="4497387"/>
          </a:xfrm>
        </p:spPr>
        <p:txBody>
          <a:bodyPr/>
          <a:lstStyle/>
          <a:p>
            <a:r>
              <a:rPr lang="fa-IR" sz="2400" dirty="0">
                <a:cs typeface="B Nazanin" pitchFamily="2" charset="-78"/>
              </a:rPr>
              <a:t>به علت جهش در ژن یک نوع تیروزین کنیاز به نام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BTK</a:t>
            </a:r>
            <a:r>
              <a:rPr lang="fa-IR" sz="2400" dirty="0">
                <a:cs typeface="B Nazanin" pitchFamily="2" charset="-78"/>
              </a:rPr>
              <a:t> (بروتون تیروزین کنیاز) سلول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 </a:t>
            </a:r>
            <a:r>
              <a:rPr lang="fa-IR" sz="2000" dirty="0" err="1">
                <a:latin typeface="Cambria" pitchFamily="18" charset="0"/>
                <a:cs typeface="B Nazanin" pitchFamily="2" charset="-78"/>
              </a:rPr>
              <a:t>نابالغ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 به</a:t>
            </a:r>
            <a:r>
              <a:rPr lang="fa-IR" sz="2400" dirty="0">
                <a:cs typeface="B Nazanin" pitchFamily="2" charset="-78"/>
              </a:rPr>
              <a:t> سلول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</a:t>
            </a:r>
            <a:r>
              <a:rPr lang="fa-IR" sz="2400" dirty="0">
                <a:cs typeface="B Nazanin" pitchFamily="2" charset="-78"/>
              </a:rPr>
              <a:t> بالغ تبدیل نمیشود.</a:t>
            </a:r>
          </a:p>
          <a:p>
            <a:pPr lvl="0"/>
            <a:r>
              <a:rPr lang="fa-IR" sz="2400" dirty="0">
                <a:cs typeface="B Nazanin" pitchFamily="2" charset="-78"/>
              </a:rPr>
              <a:t>کاهش یا فقدان سلول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</a:t>
            </a:r>
            <a:r>
              <a:rPr lang="fa-IR" sz="2400" dirty="0">
                <a:cs typeface="B Nazanin" pitchFamily="2" charset="-78"/>
              </a:rPr>
              <a:t> در خون محیطی</a:t>
            </a:r>
            <a:endParaRPr lang="en-US" sz="2400" dirty="0">
              <a:cs typeface="B Nazanin" pitchFamily="2" charset="-78"/>
            </a:endParaRPr>
          </a:p>
          <a:p>
            <a:pPr lvl="0"/>
            <a:r>
              <a:rPr lang="fa-IR" sz="2400" dirty="0">
                <a:cs typeface="B Nazanin" pitchFamily="2" charset="-78"/>
              </a:rPr>
              <a:t>فقدان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Ig</a:t>
            </a:r>
            <a:r>
              <a:rPr lang="fa-IR" sz="2400" dirty="0">
                <a:cs typeface="B Nazanin" pitchFamily="2" charset="-78"/>
              </a:rPr>
              <a:t> در سرم </a:t>
            </a:r>
            <a:endParaRPr lang="en-US" sz="2400" dirty="0">
              <a:cs typeface="B Nazanin" pitchFamily="2" charset="-78"/>
            </a:endParaRPr>
          </a:p>
          <a:p>
            <a:pPr lvl="0"/>
            <a:r>
              <a:rPr lang="fa-IR" sz="2400" dirty="0">
                <a:cs typeface="B Nazanin" pitchFamily="2" charset="-78"/>
              </a:rPr>
              <a:t>علائم در 12 ـ 6 ماه اول زندگی مشخص میشود (به علت از بین رفتن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Ab</a:t>
            </a:r>
            <a:r>
              <a:rPr lang="fa-IR" sz="2400" dirty="0">
                <a:cs typeface="B Nazanin" pitchFamily="2" charset="-78"/>
              </a:rPr>
              <a:t> مادری)</a:t>
            </a:r>
            <a:endParaRPr lang="en-US" sz="2400" dirty="0">
              <a:cs typeface="B Nazanin" pitchFamily="2" charset="-78"/>
            </a:endParaRPr>
          </a:p>
          <a:p>
            <a:r>
              <a:rPr lang="fa-IR" sz="2400" b="1" dirty="0">
                <a:cs typeface="B Nazanin" pitchFamily="2" charset="-78"/>
              </a:rPr>
              <a:t>درمان</a:t>
            </a:r>
            <a:r>
              <a:rPr lang="fa-IR" sz="2400" dirty="0">
                <a:cs typeface="B Nazanin" pitchFamily="2" charset="-78"/>
              </a:rPr>
              <a:t>: آنتی بیوتیک + تزریق داخلی وریدی گاماگلوبولین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4143380"/>
            <a:ext cx="7643834" cy="22466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نقص ایمنی متغیر شایع </a:t>
            </a:r>
            <a:r>
              <a:rPr lang="fa-IR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(</a:t>
            </a:r>
            <a:r>
              <a:rPr lang="en-US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CVID</a:t>
            </a:r>
            <a:r>
              <a:rPr lang="fa-IR" sz="2800" b="1" dirty="0">
                <a:solidFill>
                  <a:srgbClr val="FF0000"/>
                </a:solidFill>
                <a:latin typeface="Cambria" pitchFamily="18" charset="0"/>
                <a:cs typeface="B Nazanin" pitchFamily="2" charset="-78"/>
              </a:rPr>
              <a:t>)</a:t>
            </a:r>
            <a:endParaRPr lang="fa-IR" sz="3200" b="1" dirty="0">
              <a:solidFill>
                <a:srgbClr val="FF0000"/>
              </a:solidFill>
              <a:latin typeface="Cambria" pitchFamily="18" charset="0"/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sz="2400" dirty="0">
                <a:cs typeface="B Nazanin" pitchFamily="2" charset="-78"/>
              </a:rPr>
              <a:t>به علت ناشناخته بعضی از سلولهای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B</a:t>
            </a:r>
            <a:r>
              <a:rPr lang="fa-IR" sz="2400" dirty="0">
                <a:cs typeface="B Nazanin" pitchFamily="2" charset="-78"/>
              </a:rPr>
              <a:t> قدرت تبدیل به پلاسماسل ندارند. </a:t>
            </a:r>
          </a:p>
          <a:p>
            <a:pPr lvl="0" algn="r"/>
            <a:r>
              <a:rPr lang="fa-IR" sz="2400" dirty="0">
                <a:cs typeface="B Nazanin" pitchFamily="2" charset="-78"/>
              </a:rPr>
              <a:t>زمان شیوع معمولاً بین 30 - 15 سالگی </a:t>
            </a:r>
            <a:endParaRPr lang="en-US" sz="2400" dirty="0">
              <a:cs typeface="B Nazanin" pitchFamily="2" charset="-78"/>
            </a:endParaRPr>
          </a:p>
          <a:p>
            <a:pPr lvl="0" algn="r"/>
            <a:r>
              <a:rPr lang="fa-IR" sz="2400" dirty="0">
                <a:cs typeface="B Nazanin" pitchFamily="2" charset="-78"/>
              </a:rPr>
              <a:t>کاهش </a:t>
            </a:r>
            <a:r>
              <a:rPr lang="en-US" sz="2000" dirty="0">
                <a:latin typeface="Cambria" pitchFamily="18" charset="0"/>
                <a:cs typeface="B Nazanin" pitchFamily="2" charset="-78"/>
              </a:rPr>
              <a:t>IgG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یا </a:t>
            </a:r>
            <a:r>
              <a:rPr lang="en-US" sz="2000" dirty="0" err="1">
                <a:latin typeface="Cambria" pitchFamily="18" charset="0"/>
                <a:cs typeface="B Nazanin" pitchFamily="2" charset="-78"/>
              </a:rPr>
              <a:t>IgA</a:t>
            </a:r>
            <a:r>
              <a:rPr lang="fa-IR" sz="2000" dirty="0">
                <a:latin typeface="Cambria" pitchFamily="18" charset="0"/>
                <a:cs typeface="B Nazanin" pitchFamily="2" charset="-78"/>
              </a:rPr>
              <a:t> </a:t>
            </a:r>
            <a:r>
              <a:rPr lang="fa-IR" sz="2400" dirty="0">
                <a:cs typeface="B Nazanin" pitchFamily="2" charset="-78"/>
              </a:rPr>
              <a:t>یا هر دو </a:t>
            </a:r>
            <a:endParaRPr lang="en-US" sz="2400" dirty="0">
              <a:cs typeface="B Nazanin" pitchFamily="2" charset="-78"/>
            </a:endParaRPr>
          </a:p>
          <a:p>
            <a:pPr algn="r"/>
            <a:r>
              <a:rPr lang="fa-IR" sz="2400" dirty="0">
                <a:cs typeface="B Nazanin" pitchFamily="2" charset="-78"/>
              </a:rPr>
              <a:t>درمان: تزریق داخل وریدی گاماگلبولین 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Kimono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imon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imono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mono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mono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3424</TotalTime>
  <Words>1508</Words>
  <Application>Microsoft Office PowerPoint</Application>
  <PresentationFormat>On-screen Show (4:3)</PresentationFormat>
  <Paragraphs>170</Paragraphs>
  <Slides>29</Slides>
  <Notes>7</Notes>
  <HiddenSlides>2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4" baseType="lpstr">
      <vt:lpstr>Arial</vt:lpstr>
      <vt:lpstr>B Nazanin</vt:lpstr>
      <vt:lpstr>BMitra</vt:lpstr>
      <vt:lpstr>Calibri</vt:lpstr>
      <vt:lpstr>Cambria</vt:lpstr>
      <vt:lpstr>Google Sans</vt:lpstr>
      <vt:lpstr>Rockwell</vt:lpstr>
      <vt:lpstr>Rockwell Condensed</vt:lpstr>
      <vt:lpstr>Tahoma</vt:lpstr>
      <vt:lpstr>Times</vt:lpstr>
      <vt:lpstr>Times New Roman</vt:lpstr>
      <vt:lpstr>Wingdings</vt:lpstr>
      <vt:lpstr>Wingdings 2</vt:lpstr>
      <vt:lpstr>Kimono</vt:lpstr>
      <vt:lpstr>Wood Type</vt:lpstr>
      <vt:lpstr>نقص سیستم ایمنی Immunodeficiency </vt:lpstr>
      <vt:lpstr>PowerPoint Presentation</vt:lpstr>
      <vt:lpstr>PowerPoint Presentation</vt:lpstr>
      <vt:lpstr>خصوصیات بالینی بیماران مبتلا به نقص ایمنی اولیه در سلول های B</vt:lpstr>
      <vt:lpstr>خصوصیات بالینی بیماران مبتلا به نقص ایمنی اولیه در سلول های T</vt:lpstr>
      <vt:lpstr>درمان</vt:lpstr>
      <vt:lpstr>نقص در سلول B</vt:lpstr>
      <vt:lpstr>بروتون – آگاماگلوبولینمی وابسته به جنس</vt:lpstr>
      <vt:lpstr>نقص ایمنی متغیر شایع (CVID)</vt:lpstr>
      <vt:lpstr>سندرم hyper IgM وابسته به X</vt:lpstr>
      <vt:lpstr>کمبود انتخابی IgA</vt:lpstr>
      <vt:lpstr>نقص درسلول T</vt:lpstr>
      <vt:lpstr>سندرم دی جورج Digorge’s Syndrom</vt:lpstr>
      <vt:lpstr>سندرم لنفوسیت برهنه </vt:lpstr>
      <vt:lpstr>نقص درسلول B وسلول T (نقص ایمنی توام)</vt:lpstr>
      <vt:lpstr>نقص ایمنی مختلط شدید (SCID)</vt:lpstr>
      <vt:lpstr>آتاکسی تلانژکتازی </vt:lpstr>
      <vt:lpstr>PowerPoint Presentation</vt:lpstr>
      <vt:lpstr>نقص ایمنی ثانویه  ایدز سندرم نقص ایمنی اکتسابیAIDS  </vt:lpstr>
      <vt:lpstr>PowerPoint Presentation</vt:lpstr>
      <vt:lpstr>ساختار ویروسHIV</vt:lpstr>
      <vt:lpstr>HIV-1 and HIV-2</vt:lpstr>
      <vt:lpstr>Co receptors of HIV</vt:lpstr>
      <vt:lpstr>PowerPoint Presentation</vt:lpstr>
      <vt:lpstr>PowerPoint Presentation</vt:lpstr>
      <vt:lpstr>سیر بیماری HIV</vt:lpstr>
      <vt:lpstr>چرا سیستم ایمنی بدن نمی تواند با HIV مبارزه کند ؟ </vt:lpstr>
      <vt:lpstr>تشخیص</vt:lpstr>
      <vt:lpstr>درمان</vt:lpstr>
    </vt:vector>
  </TitlesOfParts>
  <Company>HCC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بیماریهای نقص ایمنی</dc:title>
  <dc:creator>Hadish</dc:creator>
  <cp:lastModifiedBy>notebook</cp:lastModifiedBy>
  <cp:revision>113</cp:revision>
  <dcterms:created xsi:type="dcterms:W3CDTF">2012-04-12T19:21:06Z</dcterms:created>
  <dcterms:modified xsi:type="dcterms:W3CDTF">2024-11-02T22:13:23Z</dcterms:modified>
</cp:coreProperties>
</file>