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63" r:id="rId2"/>
    <p:sldId id="324" r:id="rId3"/>
    <p:sldId id="327" r:id="rId4"/>
    <p:sldId id="261" r:id="rId5"/>
    <p:sldId id="268" r:id="rId6"/>
    <p:sldId id="322" r:id="rId7"/>
    <p:sldId id="320" r:id="rId8"/>
    <p:sldId id="319" r:id="rId9"/>
    <p:sldId id="323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39" autoAdjust="0"/>
    <p:restoredTop sz="89503" autoAdjust="0"/>
  </p:normalViewPr>
  <p:slideViewPr>
    <p:cSldViewPr snapToGrid="0" snapToObjects="1">
      <p:cViewPr varScale="1">
        <p:scale>
          <a:sx n="77" d="100"/>
          <a:sy n="77" d="100"/>
        </p:scale>
        <p:origin x="672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CF6190-EC76-4EF0-B711-30BBC95105EA}" type="datetimeFigureOut">
              <a:rPr lang="en-IN" smtClean="0"/>
              <a:t>14-04-2020</a:t>
            </a:fld>
            <a:endParaRPr lang="en-IN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ECC2E3-6D45-44B6-A0DD-0B7A59276DFE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982704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Ascending</a:t>
            </a:r>
          </a:p>
          <a:p>
            <a:r>
              <a:rPr lang="en-US" dirty="0"/>
              <a:t>Descending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ECC2E3-6D45-44B6-A0DD-0B7A59276DFE}" type="slidenum">
              <a:rPr lang="en-IN" smtClean="0"/>
              <a:t>6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3983224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3776" y="3776472"/>
            <a:ext cx="7196328" cy="1470025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776" y="5257800"/>
            <a:ext cx="7196328" cy="987552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Font typeface="Wingdings 2" pitchFamily="18" charset="2"/>
              <a:buNone/>
              <a:defRPr sz="1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4A177-ECC7-4216-8343-54E408D92D82}" type="datetime1">
              <a:rPr lang="en-US" smtClean="0"/>
              <a:t>4/14/2020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Dr.T.V.Rao MD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5" y="4267200"/>
            <a:ext cx="7612063" cy="1100138"/>
          </a:xfrm>
        </p:spPr>
        <p:txBody>
          <a:bodyPr anchor="b"/>
          <a:lstStyle>
            <a:lvl1pPr algn="ctr">
              <a:defRPr sz="4400" b="0">
                <a:solidFill>
                  <a:schemeClr val="bg1"/>
                </a:solidFill>
                <a:effectLst>
                  <a:outerShdw blurRad="63500" dist="50800" dir="2700000" algn="tl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414040">
            <a:off x="1779080" y="450465"/>
            <a:ext cx="5486400" cy="3626214"/>
          </a:xfrm>
          <a:solidFill>
            <a:srgbClr val="FFFFFF">
              <a:shade val="85000"/>
            </a:srgbClr>
          </a:solidFill>
          <a:ln w="38100" cap="sq">
            <a:solidFill>
              <a:srgbClr val="FDFDFD"/>
            </a:solidFill>
            <a:miter lim="800000"/>
          </a:ln>
          <a:effectLst>
            <a:outerShdw blurRad="88900" dist="25400" dir="5400000" sx="101000" sy="101000" algn="t" rotWithShape="0">
              <a:prstClr val="black">
                <a:alpha val="5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1800" kern="1200">
                <a:solidFill>
                  <a:schemeClr val="bg1"/>
                </a:solidFill>
                <a:effectLst>
                  <a:outerShdw blurRad="63500" dist="50800" dir="2700000" algn="tl" rotWithShape="0">
                    <a:prstClr val="black">
                      <a:alpha val="5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Drag picture to placeholder or click icon to add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5175" y="5443538"/>
            <a:ext cx="7612063" cy="804862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effectLst>
                  <a:outerShdw blurRad="63500" dist="50800" dir="2700000" algn="tl" rotWithShape="0">
                    <a:prstClr val="black">
                      <a:alpha val="50000"/>
                    </a:prstClr>
                  </a:outerShdw>
                </a:effectLst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217D4-A2EE-40EA-8551-AD7123B5DE79}" type="datetime1">
              <a:rPr lang="en-US" smtClean="0"/>
              <a:t>4/14/2020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Dr.T.V.Rao MD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5F39-4CE7-434C-A5CB-50A36345160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946" y="381000"/>
            <a:ext cx="3250360" cy="16319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946" y="2084389"/>
            <a:ext cx="3250360" cy="3935412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ctr" defTabSz="914400" rtl="0" eaLnBrk="1" latinLnBrk="0" hangingPunct="1">
              <a:spcBef>
                <a:spcPts val="600"/>
              </a:spcBef>
              <a:buNone/>
              <a:defRPr sz="1800" b="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495800" y="6356350"/>
            <a:ext cx="1143000" cy="365125"/>
          </a:xfrm>
        </p:spPr>
        <p:txBody>
          <a:bodyPr/>
          <a:lstStyle>
            <a:lvl1pPr algn="l">
              <a:defRPr/>
            </a:lvl1pPr>
          </a:lstStyle>
          <a:p>
            <a:fld id="{CA15266A-D5CD-4BFF-9520-94F21832935C}" type="datetime1">
              <a:rPr lang="en-US" smtClean="0"/>
              <a:t>4/14/2020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791200" y="6356350"/>
            <a:ext cx="2895600" cy="365125"/>
          </a:xfrm>
        </p:spPr>
        <p:txBody>
          <a:bodyPr/>
          <a:lstStyle>
            <a:lvl1pPr algn="r">
              <a:defRPr/>
            </a:lvl1pPr>
          </a:lstStyle>
          <a:p>
            <a:r>
              <a:rPr lang="en-US" dirty="0"/>
              <a:t>Dr.T.V.Rao MD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967426" y="6356350"/>
            <a:ext cx="53340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59A5F39-4CE7-434C-A5CB-50A36345160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4"/>
          </p:nvPr>
        </p:nvSpPr>
        <p:spPr>
          <a:xfrm rot="307655">
            <a:off x="4082874" y="3187732"/>
            <a:ext cx="4141140" cy="2881378"/>
          </a:xfrm>
          <a:solidFill>
            <a:srgbClr val="FFFFFF">
              <a:shade val="85000"/>
            </a:srgbClr>
          </a:solidFill>
          <a:ln w="38100" cap="sq">
            <a:solidFill>
              <a:srgbClr val="FDFDFD"/>
            </a:solidFill>
            <a:miter lim="800000"/>
          </a:ln>
          <a:effectLst>
            <a:outerShdw blurRad="88900" dist="25400" dir="7200000" sx="101000" sy="101000" algn="t" rotWithShape="0">
              <a:prstClr val="black">
                <a:alpha val="5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>
              <a:buNone/>
              <a:defRPr sz="1800"/>
            </a:lvl1pPr>
          </a:lstStyle>
          <a:p>
            <a:r>
              <a:rPr lang="en-US" dirty="0"/>
              <a:t>Drag picture to placeholder or click icon to add</a:t>
            </a:r>
            <a:endParaRPr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 rot="21414752">
            <a:off x="4623469" y="338031"/>
            <a:ext cx="4141140" cy="2881378"/>
          </a:xfrm>
          <a:solidFill>
            <a:srgbClr val="FFFFFF">
              <a:shade val="85000"/>
            </a:srgbClr>
          </a:solidFill>
          <a:ln w="38100" cap="sq">
            <a:solidFill>
              <a:srgbClr val="FDFDFD"/>
            </a:solidFill>
            <a:miter lim="800000"/>
          </a:ln>
          <a:effectLst>
            <a:outerShdw blurRad="88900" dist="25400" dir="5400000" sx="101000" sy="101000" algn="t" rotWithShape="0">
              <a:prstClr val="black">
                <a:alpha val="5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>
              <a:buNone/>
              <a:defRPr sz="1800"/>
            </a:lvl1pPr>
          </a:lstStyle>
          <a:p>
            <a:r>
              <a:rPr lang="en-US" dirty="0"/>
              <a:t>Drag picture to placeholder or click icon to add</a:t>
            </a:r>
            <a:endParaRPr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94108-19FD-4F84-83D6-96D0F63E1F1A}" type="datetime1">
              <a:rPr lang="en-US" smtClean="0"/>
              <a:t>4/14/2020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Dr.T.V.Rao MD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5F39-4CE7-434C-A5CB-50A36345160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0" y="457200"/>
            <a:ext cx="1497106" cy="58102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6888" y="457200"/>
            <a:ext cx="6513511" cy="581025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43B-45F3-4D76-A9BD-612E8196B4B0}" type="datetime1">
              <a:rPr lang="en-US" smtClean="0"/>
              <a:t>4/14/2020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Dr.T.V.Rao MD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5F39-4CE7-434C-A5CB-50A36345160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CA8CEE-114A-40D3-B210-D63CDBECB040}" type="datetime1">
              <a:rPr lang="en-US" smtClean="0"/>
              <a:t>4/14/2020</a:t>
            </a:fld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Dr.T.V.Rao MD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4CB4D8-1991-4722-A8EA-ECB3612C147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1090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D26A9-891E-406F-A771-616DA1413113}" type="datetime1">
              <a:rPr lang="en-US" smtClean="0"/>
              <a:t>4/14/2020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Dr.T.V.Rao MD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5F39-4CE7-434C-A5CB-50A36345160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6889" y="3774328"/>
            <a:ext cx="7199311" cy="1470025"/>
          </a:xfrm>
        </p:spPr>
        <p:txBody>
          <a:bodyPr anchor="b" anchorCtr="0"/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6888" y="5257800"/>
            <a:ext cx="7199312" cy="990600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1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16074-A129-4C90-A6FE-99B183B61E69}" type="datetime1">
              <a:rPr lang="en-US" smtClean="0"/>
              <a:t>4/14/2020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Dr.T.V.Rao MD</a:t>
            </a: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/>
          </p:nvPr>
        </p:nvSpPr>
        <p:spPr>
          <a:xfrm rot="504148">
            <a:off x="4493544" y="555043"/>
            <a:ext cx="4142460" cy="3085398"/>
          </a:xfrm>
          <a:solidFill>
            <a:srgbClr val="FFFFFF">
              <a:shade val="85000"/>
            </a:srgbClr>
          </a:solidFill>
          <a:ln w="381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>
              <a:buNone/>
              <a:defRPr sz="1800"/>
            </a:lvl1pPr>
          </a:lstStyle>
          <a:p>
            <a:r>
              <a:rPr lang="en-US" dirty="0"/>
              <a:t>Drag picture to placeholder or click icon to add</a:t>
            </a:r>
            <a:endParaRPr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5" y="2236694"/>
            <a:ext cx="7612063" cy="1362075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175" y="3617259"/>
            <a:ext cx="7612063" cy="1500187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None/>
              <a:defRPr sz="1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C7AA-EE3E-4015-B0C8-ED54EBC6615F}" type="datetime1">
              <a:rPr lang="en-US" smtClean="0"/>
              <a:t>4/14/2020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Dr.T.V.Rao MD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5F39-4CE7-434C-A5CB-50A36345160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4" y="79468"/>
            <a:ext cx="7612063" cy="14176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5175" y="2084388"/>
            <a:ext cx="3657600" cy="418306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9637" y="2084388"/>
            <a:ext cx="3657600" cy="418306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1C4FD-716E-4590-9D14-1D620CA3AC2E}" type="datetime1">
              <a:rPr lang="en-US" smtClean="0"/>
              <a:t>4/14/2020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Dr.T.V.Rao MD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5F39-4CE7-434C-A5CB-50A36345160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4" y="79468"/>
            <a:ext cx="7612063" cy="141763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174" y="1687512"/>
            <a:ext cx="3657600" cy="903288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5174" y="2649071"/>
            <a:ext cx="3657600" cy="360829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600"/>
            </a:lvl6pPr>
            <a:lvl7pPr marL="2055813" indent="-344488">
              <a:defRPr sz="1600"/>
            </a:lvl7pPr>
            <a:lvl8pPr marL="2055813" indent="-344488">
              <a:defRPr sz="1600"/>
            </a:lvl8pPr>
            <a:lvl9pPr marL="2055813" indent="-344488"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9637" y="1687512"/>
            <a:ext cx="3657600" cy="903288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9637" y="2649071"/>
            <a:ext cx="3657600" cy="360829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600"/>
            </a:lvl6pPr>
            <a:lvl7pPr marL="2055813" indent="-344488">
              <a:defRPr sz="1600"/>
            </a:lvl7pPr>
            <a:lvl8pPr marL="2055813" indent="-344488">
              <a:defRPr sz="1600"/>
            </a:lvl8pPr>
            <a:lvl9pPr marL="2055813" indent="-344488"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73666-00C1-46D6-817C-FEA094D6C682}" type="datetime1">
              <a:rPr lang="en-US" smtClean="0"/>
              <a:t>4/14/2020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Dr.T.V.Rao MD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5F39-4CE7-434C-A5CB-50A36345160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9E4B6-0E2D-454E-8D92-FDC69B9F24CE}" type="datetime1">
              <a:rPr lang="en-US" smtClean="0"/>
              <a:t>4/14/2020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Dr.T.V.Rao MD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5F39-4CE7-434C-A5CB-50A36345160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01AA8-5444-41BB-90F4-04DD3BA634FF}" type="datetime1">
              <a:rPr lang="en-US" smtClean="0"/>
              <a:t>4/14/2020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Dr.T.V.Rao MD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5F39-4CE7-434C-A5CB-50A363451602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946" y="381000"/>
            <a:ext cx="3250360" cy="16319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5800" y="381000"/>
            <a:ext cx="4149725" cy="588645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946" y="2084389"/>
            <a:ext cx="3250360" cy="3935412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ctr" defTabSz="914400" rtl="0" eaLnBrk="1" latinLnBrk="0" hangingPunct="1">
              <a:spcBef>
                <a:spcPts val="600"/>
              </a:spcBef>
              <a:buNone/>
              <a:defRPr sz="1800" b="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495800" y="6356350"/>
            <a:ext cx="1143000" cy="365125"/>
          </a:xfrm>
        </p:spPr>
        <p:txBody>
          <a:bodyPr/>
          <a:lstStyle>
            <a:lvl1pPr algn="l">
              <a:defRPr/>
            </a:lvl1pPr>
          </a:lstStyle>
          <a:p>
            <a:fld id="{5E155D89-0DF8-434F-895F-C47E9BB1AFCC}" type="datetime1">
              <a:rPr lang="en-US" smtClean="0"/>
              <a:t>4/14/2020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791200" y="6356350"/>
            <a:ext cx="2895600" cy="365125"/>
          </a:xfrm>
        </p:spPr>
        <p:txBody>
          <a:bodyPr/>
          <a:lstStyle>
            <a:lvl1pPr algn="r">
              <a:defRPr/>
            </a:lvl1pPr>
          </a:lstStyle>
          <a:p>
            <a:r>
              <a:rPr lang="en-US" dirty="0"/>
              <a:t>Dr.T.V.Rao MD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967426" y="6356350"/>
            <a:ext cx="53340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59A5F39-4CE7-434C-A5CB-50A36345160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5174" y="79468"/>
            <a:ext cx="7612063" cy="141763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175" y="2070846"/>
            <a:ext cx="7612064" cy="41820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D7326003-21F6-42B7-9DA2-EAF445A13DC6}" type="datetime1">
              <a:rPr lang="en-US" smtClean="0"/>
              <a:t>4/14/2020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43753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Dr.T.V.Rao MD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05300" y="6356350"/>
            <a:ext cx="533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459A5F39-4CE7-434C-A5CB-50A363451602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800" kern="1200">
          <a:solidFill>
            <a:schemeClr val="tx2"/>
          </a:solidFill>
          <a:effectLst>
            <a:outerShdw blurRad="50800" dist="25400" dir="2700000" algn="tl" rotWithShape="0">
              <a:schemeClr val="bg1">
                <a:alpha val="40000"/>
              </a:scheme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000"/>
        </a:spcBef>
        <a:buFont typeface="Wingdings 2" pitchFamily="18" charset="2"/>
        <a:buChar char=""/>
        <a:defRPr sz="24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Font typeface="Wingdings 2" pitchFamily="18" charset="2"/>
        <a:buChar char=""/>
        <a:defRPr sz="22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ts val="600"/>
        </a:spcBef>
        <a:buFont typeface="Wingdings 2" pitchFamily="18" charset="2"/>
        <a:buChar char=""/>
        <a:defRPr sz="20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5pPr>
      <a:lvl6pPr marL="2055813" indent="-344488" algn="l" defTabSz="914400" rtl="0" eaLnBrk="1" latinLnBrk="0" hangingPunct="1">
        <a:spcBef>
          <a:spcPct val="20000"/>
        </a:spcBef>
        <a:buFont typeface="Wingdings 2" pitchFamily="18" charset="2"/>
        <a:buChar char=""/>
        <a:defRPr lang="en-US" sz="1800" kern="1200" dirty="0" smtClean="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6pPr>
      <a:lvl7pPr marL="2398713" indent="-344488" algn="l" defTabSz="914400" rtl="0" eaLnBrk="1" latinLnBrk="0" hangingPunct="1">
        <a:spcBef>
          <a:spcPct val="20000"/>
        </a:spcBef>
        <a:buFont typeface="Wingdings 2" pitchFamily="18" charset="2"/>
        <a:buChar char=""/>
        <a:defRPr lang="en-US" sz="1800" kern="1200" dirty="0" smtClean="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7pPr>
      <a:lvl8pPr marL="2743200" indent="-344488" algn="l" defTabSz="914400" rtl="0" eaLnBrk="1" latinLnBrk="0" hangingPunct="1">
        <a:spcBef>
          <a:spcPct val="20000"/>
        </a:spcBef>
        <a:buFont typeface="Wingdings 2" pitchFamily="18" charset="2"/>
        <a:buChar char=""/>
        <a:defRPr lang="en-US" sz="1800" kern="1200" dirty="0" smtClean="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8pPr>
      <a:lvl9pPr marL="3087688" indent="-344488" algn="l" defTabSz="914400" rtl="0" eaLnBrk="1" latinLnBrk="0" hangingPunct="1">
        <a:spcBef>
          <a:spcPct val="20000"/>
        </a:spcBef>
        <a:buFont typeface="Wingdings 2" pitchFamily="18" charset="2"/>
        <a:buChar char=""/>
        <a:defRPr lang="en-US" sz="1800" kern="1200" dirty="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6600" b="1" dirty="0">
                <a:solidFill>
                  <a:schemeClr val="tx1"/>
                </a:solidFill>
                <a:effectLst/>
              </a:rPr>
              <a:t>Enterobacteriaceae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eaLnBrk="1" hangingPunct="1">
              <a:lnSpc>
                <a:spcPct val="150000"/>
              </a:lnSpc>
              <a:spcBef>
                <a:spcPts val="0"/>
              </a:spcBef>
            </a:pP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Some are motility, Gram – bacilli.</a:t>
            </a:r>
          </a:p>
          <a:p>
            <a:pPr eaLnBrk="1" hangingPunct="1">
              <a:lnSpc>
                <a:spcPct val="150000"/>
              </a:lnSpc>
              <a:spcBef>
                <a:spcPts val="0"/>
              </a:spcBef>
            </a:pP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Some are non pathogenic </a:t>
            </a:r>
          </a:p>
          <a:p>
            <a:pPr eaLnBrk="1" hangingPunct="1">
              <a:lnSpc>
                <a:spcPct val="150000"/>
              </a:lnSpc>
              <a:spcBef>
                <a:spcPts val="0"/>
              </a:spcBef>
            </a:pP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 few are highly pathogenic</a:t>
            </a:r>
          </a:p>
          <a:p>
            <a:pPr eaLnBrk="1" hangingPunct="1">
              <a:lnSpc>
                <a:spcPct val="150000"/>
              </a:lnSpc>
              <a:spcBef>
                <a:spcPts val="0"/>
              </a:spcBef>
            </a:pP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Some commensals turn out to be pathogenic. as in UTI.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5F39-4CE7-434C-A5CB-50A363451602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95601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 b="1" i="1">
                <a:solidFill>
                  <a:srgbClr val="FFE701"/>
                </a:solidFill>
              </a:rPr>
              <a:t>Enterobacteriaceae</a:t>
            </a:r>
            <a:r>
              <a:rPr lang="en-US" altLang="en-US" sz="4000" b="1">
                <a:solidFill>
                  <a:srgbClr val="FFE701"/>
                </a:solidFill>
              </a:rPr>
              <a:t>: Major Genera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5175" y="2070846"/>
            <a:ext cx="2728652" cy="4182035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altLang="en-US" sz="2400" b="1" i="1" dirty="0">
                <a:solidFill>
                  <a:srgbClr val="FFE701"/>
                </a:solidFill>
              </a:rPr>
              <a:t>Escherichia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400" b="1" i="1" dirty="0" err="1">
                <a:solidFill>
                  <a:srgbClr val="FFE701"/>
                </a:solidFill>
              </a:rPr>
              <a:t>Shigella</a:t>
            </a:r>
            <a:endParaRPr lang="en-US" altLang="en-US" sz="2400" b="1" i="1" dirty="0">
              <a:solidFill>
                <a:srgbClr val="FFE701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en-US" sz="2400" b="1" i="1" dirty="0">
                <a:solidFill>
                  <a:srgbClr val="FFE701"/>
                </a:solidFill>
              </a:rPr>
              <a:t>Salmonella 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400" b="1" i="1" dirty="0" err="1">
                <a:solidFill>
                  <a:srgbClr val="FFE701"/>
                </a:solidFill>
              </a:rPr>
              <a:t>Edwardsiella</a:t>
            </a:r>
            <a:endParaRPr lang="en-US" altLang="en-US" sz="2400" b="1" i="1" dirty="0">
              <a:solidFill>
                <a:srgbClr val="FFE701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en-US" sz="2400" b="1" i="1" dirty="0" err="1">
                <a:solidFill>
                  <a:srgbClr val="FFE701"/>
                </a:solidFill>
              </a:rPr>
              <a:t>Citrobacter</a:t>
            </a:r>
            <a:r>
              <a:rPr lang="en-US" altLang="en-US" sz="2400" b="1" i="1" dirty="0">
                <a:solidFill>
                  <a:srgbClr val="FFE701"/>
                </a:solidFill>
              </a:rPr>
              <a:t> 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400" b="1" i="1" dirty="0">
                <a:solidFill>
                  <a:srgbClr val="FFE701"/>
                </a:solidFill>
              </a:rPr>
              <a:t>Yersinia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4834482" y="1975310"/>
            <a:ext cx="2740025" cy="41820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Font typeface="Wingdings 2" pitchFamily="18" charset="2"/>
              <a:buChar char=""/>
              <a:defRPr sz="2400" kern="1200">
                <a:solidFill>
                  <a:schemeClr val="bg1"/>
                </a:solidFill>
                <a:effectLst>
                  <a:outerShdw blurRad="63500" dist="50800" dir="2700000" algn="tl" rotWithShape="0">
                    <a:prstClr val="black">
                      <a:alpha val="5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336550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2200" kern="1200">
                <a:solidFill>
                  <a:schemeClr val="bg1"/>
                </a:solidFill>
                <a:effectLst>
                  <a:outerShdw blurRad="63500" dist="50800" dir="2700000" algn="tl" rotWithShape="0">
                    <a:prstClr val="black">
                      <a:alpha val="50000"/>
                    </a:prst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35050" indent="-349250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2000" kern="1200">
                <a:solidFill>
                  <a:schemeClr val="bg1"/>
                </a:solidFill>
                <a:effectLst>
                  <a:outerShdw blurRad="63500" dist="50800" dir="2700000" algn="tl" rotWithShape="0">
                    <a:prstClr val="black">
                      <a:alpha val="50000"/>
                    </a:prst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336550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effectLst>
                  <a:outerShdw blurRad="63500" dist="50800" dir="2700000" algn="tl" rotWithShape="0">
                    <a:prstClr val="black">
                      <a:alpha val="50000"/>
                    </a:prstClr>
                  </a:outerShdw>
                </a:effectLst>
                <a:latin typeface="+mn-lt"/>
                <a:ea typeface="+mn-ea"/>
                <a:cs typeface="+mn-cs"/>
              </a:defRPr>
            </a:lvl4pPr>
            <a:lvl5pPr marL="1720850" indent="-349250" algn="l" defTabSz="914400" rtl="0" eaLnBrk="1" latinLnBrk="0" hangingPunct="1">
              <a:spcBef>
                <a:spcPts val="600"/>
              </a:spcBef>
              <a:buFont typeface="Wingdings 2" pitchFamily="18" charset="2"/>
              <a:buChar char=""/>
              <a:defRPr sz="1800" kern="1200">
                <a:solidFill>
                  <a:schemeClr val="bg1"/>
                </a:solidFill>
                <a:effectLst>
                  <a:outerShdw blurRad="63500" dist="50800" dir="2700000" algn="tl" rotWithShape="0">
                    <a:prstClr val="black">
                      <a:alpha val="50000"/>
                    </a:prstClr>
                  </a:outerShdw>
                </a:effectLst>
                <a:latin typeface="+mn-lt"/>
                <a:ea typeface="+mn-ea"/>
                <a:cs typeface="+mn-cs"/>
              </a:defRPr>
            </a:lvl5pPr>
            <a:lvl6pPr marL="2055813" indent="-344488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"/>
              <a:defRPr lang="en-US" sz="1800" kern="1200" dirty="0" smtClean="0">
                <a:solidFill>
                  <a:schemeClr val="bg1"/>
                </a:solidFill>
                <a:effectLst>
                  <a:outerShdw blurRad="63500" dist="50800" dir="2700000" algn="tl" rotWithShape="0">
                    <a:prstClr val="black">
                      <a:alpha val="50000"/>
                    </a:prstClr>
                  </a:outerShdw>
                </a:effectLst>
                <a:latin typeface="+mn-lt"/>
                <a:ea typeface="+mn-ea"/>
                <a:cs typeface="+mn-cs"/>
              </a:defRPr>
            </a:lvl6pPr>
            <a:lvl7pPr marL="2398713" indent="-344488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"/>
              <a:defRPr lang="en-US" sz="1800" kern="1200" dirty="0" smtClean="0">
                <a:solidFill>
                  <a:schemeClr val="bg1"/>
                </a:solidFill>
                <a:effectLst>
                  <a:outerShdw blurRad="63500" dist="50800" dir="2700000" algn="tl" rotWithShape="0">
                    <a:prstClr val="black">
                      <a:alpha val="50000"/>
                    </a:prstClr>
                  </a:outerShdw>
                </a:effectLst>
                <a:latin typeface="+mn-lt"/>
                <a:ea typeface="+mn-ea"/>
                <a:cs typeface="+mn-cs"/>
              </a:defRPr>
            </a:lvl7pPr>
            <a:lvl8pPr marL="2743200" indent="-344488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"/>
              <a:defRPr lang="en-US" sz="1800" kern="1200" dirty="0" smtClean="0">
                <a:solidFill>
                  <a:schemeClr val="bg1"/>
                </a:solidFill>
                <a:effectLst>
                  <a:outerShdw blurRad="63500" dist="50800" dir="2700000" algn="tl" rotWithShape="0">
                    <a:prstClr val="black">
                      <a:alpha val="50000"/>
                    </a:prstClr>
                  </a:outerShdw>
                </a:effectLst>
                <a:latin typeface="+mn-lt"/>
                <a:ea typeface="+mn-ea"/>
                <a:cs typeface="+mn-cs"/>
              </a:defRPr>
            </a:lvl8pPr>
            <a:lvl9pPr marL="3087688" indent="-344488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"/>
              <a:defRPr lang="en-US" sz="1800" kern="1200" dirty="0">
                <a:solidFill>
                  <a:schemeClr val="bg1"/>
                </a:solidFill>
                <a:effectLst>
                  <a:outerShdw blurRad="63500" dist="50800" dir="2700000" algn="tl" rotWithShape="0">
                    <a:prstClr val="black">
                      <a:alpha val="50000"/>
                    </a:prst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</a:pPr>
            <a:r>
              <a:rPr lang="en-US" altLang="en-US" b="1" i="1" dirty="0" err="1">
                <a:solidFill>
                  <a:srgbClr val="FFE701"/>
                </a:solidFill>
              </a:rPr>
              <a:t>Klebsiella</a:t>
            </a:r>
            <a:endParaRPr lang="en-US" altLang="en-US" b="1" i="1" dirty="0">
              <a:solidFill>
                <a:srgbClr val="FFE701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en-US" b="1" i="1" dirty="0" err="1">
                <a:solidFill>
                  <a:srgbClr val="FFE701"/>
                </a:solidFill>
              </a:rPr>
              <a:t>Enterobacter</a:t>
            </a:r>
            <a:endParaRPr lang="en-US" altLang="en-US" b="1" i="1" dirty="0">
              <a:solidFill>
                <a:srgbClr val="FFE701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en-US" b="1" i="1" dirty="0" err="1">
                <a:solidFill>
                  <a:srgbClr val="FFE701"/>
                </a:solidFill>
              </a:rPr>
              <a:t>Serratia</a:t>
            </a:r>
            <a:endParaRPr lang="en-US" altLang="en-US" b="1" i="1" dirty="0">
              <a:solidFill>
                <a:srgbClr val="FFE701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en-US" b="1" i="1" dirty="0">
                <a:solidFill>
                  <a:srgbClr val="FFE701"/>
                </a:solidFill>
              </a:rPr>
              <a:t>Proteus</a:t>
            </a:r>
          </a:p>
          <a:p>
            <a:pPr>
              <a:lnSpc>
                <a:spcPct val="80000"/>
              </a:lnSpc>
            </a:pPr>
            <a:r>
              <a:rPr lang="en-US" altLang="en-US" b="1" i="1" dirty="0" err="1">
                <a:solidFill>
                  <a:srgbClr val="FFE701"/>
                </a:solidFill>
              </a:rPr>
              <a:t>Morganella</a:t>
            </a:r>
            <a:r>
              <a:rPr lang="en-US" altLang="en-US" b="1" i="1" dirty="0">
                <a:solidFill>
                  <a:srgbClr val="FFE701"/>
                </a:solidFill>
              </a:rPr>
              <a:t> </a:t>
            </a:r>
          </a:p>
          <a:p>
            <a:pPr>
              <a:lnSpc>
                <a:spcPct val="80000"/>
              </a:lnSpc>
            </a:pPr>
            <a:r>
              <a:rPr lang="en-US" altLang="en-US" b="1" i="1" dirty="0" err="1">
                <a:solidFill>
                  <a:srgbClr val="FFE701"/>
                </a:solidFill>
              </a:rPr>
              <a:t>Providencia</a:t>
            </a:r>
            <a:endParaRPr lang="en-US" altLang="en-US" b="1" i="1" dirty="0">
              <a:solidFill>
                <a:srgbClr val="FFE701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en-US" sz="2000" i="1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Comic Sans MS" pitchFamily="66" charset="0"/>
              </a:rPr>
              <a:t>Hafnia</a:t>
            </a:r>
            <a:r>
              <a:rPr lang="en-US" altLang="en-US" sz="2000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Comic Sans MS" pitchFamily="66" charset="0"/>
              </a:rPr>
              <a:t> </a:t>
            </a:r>
            <a:endParaRPr lang="en-US" altLang="en-US" b="1" i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2718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60" name="Picture 16" descr="圖片1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2"/>
          <a:stretch>
            <a:fillRect/>
          </a:stretch>
        </p:blipFill>
        <p:spPr bwMode="auto">
          <a:xfrm>
            <a:off x="5219700" y="-1588"/>
            <a:ext cx="3600450" cy="6861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838200" y="228600"/>
            <a:ext cx="3657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2800" b="1">
                <a:solidFill>
                  <a:schemeClr val="accent2"/>
                </a:solidFill>
                <a:latin typeface="Comic Sans MS" pitchFamily="66" charset="0"/>
              </a:rPr>
              <a:t>Enterobacteriaceae</a:t>
            </a: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1812925" y="5072063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 altLang="en-US">
              <a:latin typeface="Times New Roman" pitchFamily="18" charset="0"/>
            </a:endParaRPr>
          </a:p>
        </p:txBody>
      </p:sp>
      <p:sp>
        <p:nvSpPr>
          <p:cNvPr id="6153" name="Text Box 9"/>
          <p:cNvSpPr txBox="1">
            <a:spLocks noChangeArrowheads="1"/>
          </p:cNvSpPr>
          <p:nvPr/>
        </p:nvSpPr>
        <p:spPr bwMode="auto">
          <a:xfrm>
            <a:off x="914400" y="990600"/>
            <a:ext cx="3505200" cy="3224213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25000"/>
              </a:spcBef>
            </a:pPr>
            <a:r>
              <a:rPr lang="en-US" altLang="zh-TW" sz="2100" b="1">
                <a:solidFill>
                  <a:srgbClr val="CC0099"/>
                </a:solidFill>
              </a:rPr>
              <a:t>Opportunistic pathogens</a:t>
            </a:r>
            <a:endParaRPr lang="en-US" altLang="zh-TW" sz="2100">
              <a:solidFill>
                <a:srgbClr val="CC0099"/>
              </a:solidFill>
            </a:endParaRPr>
          </a:p>
          <a:p>
            <a:pPr algn="just">
              <a:spcBef>
                <a:spcPct val="25000"/>
              </a:spcBef>
            </a:pPr>
            <a:r>
              <a:rPr lang="en-US" altLang="zh-TW" sz="2100" i="1"/>
              <a:t>Escherichia coli</a:t>
            </a:r>
          </a:p>
          <a:p>
            <a:pPr algn="just">
              <a:spcBef>
                <a:spcPct val="25000"/>
              </a:spcBef>
            </a:pPr>
            <a:r>
              <a:rPr lang="en-US" altLang="zh-TW" sz="2100" i="1"/>
              <a:t>Klebsiella pneumoniae</a:t>
            </a:r>
            <a:endParaRPr lang="en-US" altLang="zh-TW" sz="2100"/>
          </a:p>
          <a:p>
            <a:pPr algn="just">
              <a:spcBef>
                <a:spcPct val="25000"/>
              </a:spcBef>
            </a:pPr>
            <a:r>
              <a:rPr lang="en-US" altLang="zh-TW" sz="2100" i="1"/>
              <a:t>Enterobacter aerogenes</a:t>
            </a:r>
          </a:p>
          <a:p>
            <a:pPr algn="just">
              <a:spcBef>
                <a:spcPct val="25000"/>
              </a:spcBef>
            </a:pPr>
            <a:r>
              <a:rPr lang="en-US" altLang="zh-TW" sz="2100" i="1"/>
              <a:t>Serratia marcescens</a:t>
            </a:r>
            <a:endParaRPr lang="en-US" altLang="zh-TW" sz="2100"/>
          </a:p>
          <a:p>
            <a:pPr algn="just">
              <a:spcBef>
                <a:spcPct val="25000"/>
              </a:spcBef>
            </a:pPr>
            <a:r>
              <a:rPr lang="en-US" altLang="zh-TW" sz="2100" i="1"/>
              <a:t>Proteus </a:t>
            </a:r>
            <a:r>
              <a:rPr lang="en-US" altLang="zh-TW" sz="2100"/>
              <a:t>spp.</a:t>
            </a:r>
          </a:p>
          <a:p>
            <a:pPr algn="just">
              <a:spcBef>
                <a:spcPct val="25000"/>
              </a:spcBef>
            </a:pPr>
            <a:r>
              <a:rPr lang="en-US" altLang="zh-TW" sz="2100" i="1"/>
              <a:t>Providencia </a:t>
            </a:r>
            <a:r>
              <a:rPr lang="en-US" altLang="zh-TW" sz="2100"/>
              <a:t>spp.</a:t>
            </a:r>
            <a:endParaRPr lang="en-US" altLang="zh-TW" sz="2100" i="1"/>
          </a:p>
          <a:p>
            <a:pPr algn="just">
              <a:spcBef>
                <a:spcPct val="25000"/>
              </a:spcBef>
            </a:pPr>
            <a:r>
              <a:rPr lang="en-US" altLang="zh-TW" sz="2100" i="1"/>
              <a:t>Citrobacter </a:t>
            </a:r>
            <a:r>
              <a:rPr lang="en-US" altLang="zh-TW" sz="2100"/>
              <a:t>spp.</a:t>
            </a:r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990600" y="4495800"/>
            <a:ext cx="3429000" cy="2003425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25000"/>
              </a:spcBef>
            </a:pPr>
            <a:r>
              <a:rPr lang="en-US" altLang="zh-TW" sz="2000" b="1">
                <a:solidFill>
                  <a:srgbClr val="CC0099"/>
                </a:solidFill>
              </a:rPr>
              <a:t>Obligate pathogens</a:t>
            </a:r>
            <a:endParaRPr lang="en-US" altLang="zh-TW" sz="2100" i="1">
              <a:solidFill>
                <a:srgbClr val="CC0099"/>
              </a:solidFill>
            </a:endParaRPr>
          </a:p>
          <a:p>
            <a:pPr algn="just">
              <a:spcBef>
                <a:spcPct val="25000"/>
              </a:spcBef>
            </a:pPr>
            <a:r>
              <a:rPr lang="en-US" altLang="zh-TW" sz="2100" i="1"/>
              <a:t>Salmonella </a:t>
            </a:r>
            <a:r>
              <a:rPr lang="en-US" altLang="zh-TW" sz="2100"/>
              <a:t>spp.</a:t>
            </a:r>
            <a:endParaRPr lang="en-US" altLang="zh-TW" sz="2100" i="1"/>
          </a:p>
          <a:p>
            <a:pPr algn="just">
              <a:spcBef>
                <a:spcPct val="25000"/>
              </a:spcBef>
            </a:pPr>
            <a:r>
              <a:rPr lang="en-US" altLang="zh-TW" sz="2100" i="1"/>
              <a:t>Shigella </a:t>
            </a:r>
            <a:r>
              <a:rPr lang="en-US" altLang="zh-TW" sz="2100"/>
              <a:t>spp.</a:t>
            </a:r>
            <a:endParaRPr lang="en-US" altLang="zh-TW" sz="2100" i="1"/>
          </a:p>
          <a:p>
            <a:pPr algn="just">
              <a:spcBef>
                <a:spcPct val="25000"/>
              </a:spcBef>
            </a:pPr>
            <a:r>
              <a:rPr lang="en-US" altLang="zh-TW" sz="2100" i="1"/>
              <a:t>Yersinia </a:t>
            </a:r>
            <a:r>
              <a:rPr lang="en-US" altLang="zh-TW" sz="2100"/>
              <a:t>spp.</a:t>
            </a:r>
            <a:endParaRPr lang="en-US" altLang="zh-TW" sz="2000"/>
          </a:p>
          <a:p>
            <a:pPr algn="just">
              <a:spcBef>
                <a:spcPct val="25000"/>
              </a:spcBef>
            </a:pPr>
            <a:r>
              <a:rPr lang="en-US" altLang="zh-TW" sz="2100"/>
              <a:t>Some </a:t>
            </a:r>
            <a:r>
              <a:rPr lang="en-US" altLang="zh-TW" sz="2100" i="1"/>
              <a:t>E. coli</a:t>
            </a:r>
            <a:r>
              <a:rPr lang="en-US" altLang="zh-TW" sz="2100"/>
              <a:t> strains</a:t>
            </a:r>
          </a:p>
        </p:txBody>
      </p:sp>
      <p:sp>
        <p:nvSpPr>
          <p:cNvPr id="6155" name="Text Box 11"/>
          <p:cNvSpPr txBox="1">
            <a:spLocks noChangeArrowheads="1"/>
          </p:cNvSpPr>
          <p:nvPr/>
        </p:nvSpPr>
        <p:spPr bwMode="auto">
          <a:xfrm>
            <a:off x="7467600" y="1828800"/>
            <a:ext cx="1143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800" b="1">
                <a:solidFill>
                  <a:srgbClr val="FF0000"/>
                </a:solidFill>
              </a:rPr>
              <a:t>Sepsis</a:t>
            </a:r>
          </a:p>
        </p:txBody>
      </p:sp>
      <p:sp>
        <p:nvSpPr>
          <p:cNvPr id="6156" name="Text Box 12"/>
          <p:cNvSpPr txBox="1">
            <a:spLocks noChangeArrowheads="1"/>
          </p:cNvSpPr>
          <p:nvPr/>
        </p:nvSpPr>
        <p:spPr bwMode="auto">
          <a:xfrm>
            <a:off x="7391400" y="381000"/>
            <a:ext cx="1524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800" b="1">
                <a:solidFill>
                  <a:srgbClr val="FF0000"/>
                </a:solidFill>
              </a:rPr>
              <a:t>Meningitis</a:t>
            </a:r>
          </a:p>
        </p:txBody>
      </p:sp>
      <p:sp>
        <p:nvSpPr>
          <p:cNvPr id="6157" name="Text Box 13"/>
          <p:cNvSpPr txBox="1">
            <a:spLocks noChangeArrowheads="1"/>
          </p:cNvSpPr>
          <p:nvPr/>
        </p:nvSpPr>
        <p:spPr bwMode="auto">
          <a:xfrm>
            <a:off x="7543800" y="3810000"/>
            <a:ext cx="914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800" b="1">
                <a:solidFill>
                  <a:srgbClr val="FF0000"/>
                </a:solidFill>
              </a:rPr>
              <a:t>UTI</a:t>
            </a:r>
          </a:p>
        </p:txBody>
      </p:sp>
      <p:sp>
        <p:nvSpPr>
          <p:cNvPr id="6158" name="Text Box 14"/>
          <p:cNvSpPr txBox="1">
            <a:spLocks noChangeArrowheads="1"/>
          </p:cNvSpPr>
          <p:nvPr/>
        </p:nvSpPr>
        <p:spPr bwMode="auto">
          <a:xfrm>
            <a:off x="7467600" y="2743200"/>
            <a:ext cx="1219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800" b="1">
                <a:solidFill>
                  <a:srgbClr val="FF0000"/>
                </a:solidFill>
              </a:rPr>
              <a:t>Diarrhea</a:t>
            </a:r>
          </a:p>
        </p:txBody>
      </p:sp>
      <p:sp>
        <p:nvSpPr>
          <p:cNvPr id="6159" name="Text Box 15"/>
          <p:cNvSpPr txBox="1">
            <a:spLocks noChangeArrowheads="1"/>
          </p:cNvSpPr>
          <p:nvPr/>
        </p:nvSpPr>
        <p:spPr bwMode="auto">
          <a:xfrm>
            <a:off x="7467600" y="990600"/>
            <a:ext cx="1447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1800" b="1">
                <a:solidFill>
                  <a:srgbClr val="FF0000"/>
                </a:solidFill>
              </a:rPr>
              <a:t>Pneumonia</a:t>
            </a:r>
          </a:p>
        </p:txBody>
      </p:sp>
    </p:spTree>
    <p:extLst>
      <p:ext uri="{BB962C8B-B14F-4D97-AF65-F5344CB8AC3E}">
        <p14:creationId xmlns:p14="http://schemas.microsoft.com/office/powerpoint/2010/main" val="15859768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93776" y="3041459"/>
            <a:ext cx="8382938" cy="1470025"/>
          </a:xfrm>
        </p:spPr>
        <p:txBody>
          <a:bodyPr/>
          <a:lstStyle/>
          <a:p>
            <a:pPr algn="ctr" eaLnBrk="1" hangingPunct="1"/>
            <a:r>
              <a:rPr lang="en-US" sz="72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Aharoni" pitchFamily="2" charset="-79"/>
                <a:cs typeface="Aharoni" pitchFamily="2" charset="-79"/>
              </a:rPr>
              <a:t>Escherichia coli</a:t>
            </a: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haroni" pitchFamily="2" charset="-79"/>
                <a:cs typeface="Aharoni" pitchFamily="2" charset="-79"/>
              </a:rPr>
              <a:t/>
            </a:r>
            <a:b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haroni" pitchFamily="2" charset="-79"/>
                <a:cs typeface="Aharoni" pitchFamily="2" charset="-79"/>
              </a:rPr>
            </a:br>
            <a:endParaRPr lang="en-US" sz="3600" b="1" dirty="0">
              <a:solidFill>
                <a:srgbClr val="7030A0"/>
              </a:solidFill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8269" y="584545"/>
            <a:ext cx="3215499" cy="177651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634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341194" y="79468"/>
            <a:ext cx="8802806" cy="1417638"/>
          </a:xfrm>
        </p:spPr>
        <p:txBody>
          <a:bodyPr/>
          <a:lstStyle/>
          <a:p>
            <a:pPr eaLnBrk="1" hangingPunct="1"/>
            <a:r>
              <a:rPr lang="en-US" sz="3600" b="1" i="1" dirty="0">
                <a:solidFill>
                  <a:schemeClr val="tx1"/>
                </a:solidFill>
              </a:rPr>
              <a:t>E. coli </a:t>
            </a:r>
            <a:r>
              <a:rPr lang="en-US" sz="3600" b="1" dirty="0">
                <a:solidFill>
                  <a:schemeClr val="tx1"/>
                </a:solidFill>
              </a:rPr>
              <a:t>Cultural characters 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en-US" b="1" dirty="0"/>
              <a:t>Aerobic / Anaerobic Facultative</a:t>
            </a:r>
          </a:p>
          <a:p>
            <a:pPr eaLnBrk="1" hangingPunct="1"/>
            <a:r>
              <a:rPr lang="en-US" b="1" dirty="0"/>
              <a:t>Grows between 10 – 40 c  optimal at 37 c</a:t>
            </a:r>
          </a:p>
          <a:p>
            <a:pPr eaLnBrk="1" hangingPunct="1"/>
            <a:r>
              <a:rPr lang="en-US" b="1" dirty="0"/>
              <a:t>Grown in simple medium</a:t>
            </a:r>
          </a:p>
          <a:p>
            <a:pPr eaLnBrk="1" hangingPunct="1"/>
            <a:r>
              <a:rPr lang="en-US" b="1" dirty="0"/>
              <a:t>Produce Large grayish ,Thick white , moist smooth colonies </a:t>
            </a:r>
          </a:p>
          <a:p>
            <a:pPr eaLnBrk="1" hangingPunct="1"/>
            <a:r>
              <a:rPr lang="en-US" b="1" dirty="0"/>
              <a:t>May contain capsule.</a:t>
            </a:r>
          </a:p>
          <a:p>
            <a:pPr eaLnBrk="1" hangingPunct="1"/>
            <a:r>
              <a:rPr lang="en-US" b="1" dirty="0"/>
              <a:t>On MacConkey medium Produce Bright pink Lactose fermenters.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5F39-4CE7-434C-A5CB-50A363451602}" type="slidenum">
              <a:rPr lang="en-US" smtClean="0"/>
              <a:t>5</a:t>
            </a:fld>
            <a:endParaRPr lang="en-US" dirty="0"/>
          </a:p>
        </p:txBody>
      </p:sp>
      <p:pic>
        <p:nvPicPr>
          <p:cNvPr id="6" name="Picture 5" descr="e_coli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49437" y="1835729"/>
            <a:ext cx="1983545" cy="17584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42420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E. coli </a:t>
            </a:r>
            <a:r>
              <a:rPr lang="en-US" sz="4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leading cause of UTI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177421" y="2084388"/>
            <a:ext cx="4435522" cy="4183062"/>
          </a:xfrm>
        </p:spPr>
        <p:txBody>
          <a:bodyPr>
            <a:noAutofit/>
          </a:bodyPr>
          <a:lstStyle/>
          <a:p>
            <a:pPr lvl="1" eaLnBrk="1" hangingPunct="1"/>
            <a:r>
              <a:rPr lang="en-US" sz="2400" dirty="0">
                <a:solidFill>
                  <a:srgbClr val="FF0000"/>
                </a:solidFill>
                <a:effectLst/>
              </a:rPr>
              <a:t>Clinical significance</a:t>
            </a:r>
          </a:p>
          <a:p>
            <a:pPr lvl="1" eaLnBrk="1" hangingPunct="1">
              <a:lnSpc>
                <a:spcPct val="150000"/>
              </a:lnSpc>
              <a:spcBef>
                <a:spcPts val="0"/>
              </a:spcBef>
            </a:pPr>
            <a:r>
              <a:rPr lang="en-US" sz="2000" dirty="0">
                <a:effectLst/>
              </a:rPr>
              <a:t>Is the leading cause of urinary tract infections which can lead to: </a:t>
            </a:r>
          </a:p>
          <a:p>
            <a:pPr lvl="1" eaLnBrk="1" hangingPunct="1">
              <a:lnSpc>
                <a:spcPct val="150000"/>
              </a:lnSpc>
              <a:spcBef>
                <a:spcPts val="0"/>
              </a:spcBef>
            </a:pPr>
            <a:r>
              <a:rPr lang="en-US" sz="2000" b="1" dirty="0">
                <a:effectLst/>
              </a:rPr>
              <a:t>acute</a:t>
            </a:r>
            <a:r>
              <a:rPr lang="en-US" sz="2000" dirty="0">
                <a:effectLst/>
              </a:rPr>
              <a:t> </a:t>
            </a:r>
            <a:r>
              <a:rPr lang="en-US" sz="2000" b="1" dirty="0">
                <a:effectLst/>
              </a:rPr>
              <a:t>cystitis</a:t>
            </a:r>
            <a:r>
              <a:rPr lang="en-US" sz="2000" dirty="0">
                <a:effectLst/>
              </a:rPr>
              <a:t> (bladder infection) </a:t>
            </a:r>
          </a:p>
          <a:p>
            <a:pPr lvl="1" eaLnBrk="1" hangingPunct="1">
              <a:lnSpc>
                <a:spcPct val="150000"/>
              </a:lnSpc>
              <a:spcBef>
                <a:spcPts val="0"/>
              </a:spcBef>
            </a:pPr>
            <a:r>
              <a:rPr lang="en-US" sz="2000" b="1" dirty="0">
                <a:effectLst/>
              </a:rPr>
              <a:t>pyelonephritis</a:t>
            </a:r>
            <a:r>
              <a:rPr lang="en-US" sz="2000" dirty="0">
                <a:effectLst/>
              </a:rPr>
              <a:t> (kidney infection).</a:t>
            </a:r>
          </a:p>
          <a:p>
            <a:pPr lvl="1" eaLnBrk="1" hangingPunct="1">
              <a:buFont typeface="Wingdings" pitchFamily="2" charset="2"/>
              <a:buNone/>
            </a:pPr>
            <a:endParaRPr lang="en-US" sz="2400" dirty="0"/>
          </a:p>
          <a:p>
            <a:pPr eaLnBrk="1" hangingPunct="1"/>
            <a:endParaRPr lang="en-US" sz="2800" dirty="0"/>
          </a:p>
        </p:txBody>
      </p:sp>
      <p:pic>
        <p:nvPicPr>
          <p:cNvPr id="5" name="Picture 3" descr="urinary tract infections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7155" y="1552956"/>
            <a:ext cx="4151408" cy="53169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5F39-4CE7-434C-A5CB-50A363451602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5923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build="p" bldLvl="3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9067800" cy="1143000"/>
          </a:xfrm>
        </p:spPr>
        <p:txBody>
          <a:bodyPr/>
          <a:lstStyle/>
          <a:p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Facts on UTI</a:t>
            </a:r>
            <a:endParaRPr lang="en-US" sz="4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403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744394"/>
            <a:ext cx="9340948" cy="4381769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2800" dirty="0"/>
              <a:t>Sexual intercourse /Honey  moon cystitis. </a:t>
            </a:r>
          </a:p>
          <a:p>
            <a:pPr eaLnBrk="1" hangingPunct="1">
              <a:lnSpc>
                <a:spcPct val="150000"/>
              </a:lnSpc>
              <a:spcBef>
                <a:spcPts val="0"/>
              </a:spcBef>
            </a:pPr>
            <a:r>
              <a:rPr lang="en-US" sz="2800" dirty="0"/>
              <a:t>Majority of UTI s are produce by </a:t>
            </a:r>
            <a:r>
              <a:rPr lang="en-US" sz="2800" i="1" dirty="0"/>
              <a:t>E. coli</a:t>
            </a:r>
            <a:r>
              <a:rPr lang="en-US" sz="2800" dirty="0"/>
              <a:t>.</a:t>
            </a:r>
          </a:p>
          <a:p>
            <a:pPr eaLnBrk="1" hangingPunct="1">
              <a:lnSpc>
                <a:spcPct val="150000"/>
              </a:lnSpc>
              <a:spcBef>
                <a:spcPts val="0"/>
              </a:spcBef>
            </a:pPr>
            <a:r>
              <a:rPr lang="en-US" sz="2800" dirty="0"/>
              <a:t>Asymptomatic Bacteriuria in pregnant women,</a:t>
            </a:r>
          </a:p>
          <a:p>
            <a:pPr eaLnBrk="1" hangingPunct="1">
              <a:lnSpc>
                <a:spcPct val="150000"/>
              </a:lnSpc>
              <a:spcBef>
                <a:spcPts val="0"/>
              </a:spcBef>
            </a:pPr>
            <a:r>
              <a:rPr lang="en-US" sz="2800" dirty="0"/>
              <a:t>Pyelonephritis</a:t>
            </a:r>
          </a:p>
          <a:p>
            <a:pPr eaLnBrk="1" hangingPunct="1"/>
            <a:endParaRPr lang="en-US" dirty="0"/>
          </a:p>
          <a:p>
            <a:pPr eaLnBrk="1" hangingPunct="1">
              <a:buFontTx/>
              <a:buNone/>
            </a:pP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4CB4D8-1991-4722-A8EA-ECB3612C1477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1493" y="4309779"/>
            <a:ext cx="2926307" cy="24555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4157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28195" y="0"/>
            <a:ext cx="7612063" cy="1417638"/>
          </a:xfrm>
        </p:spPr>
        <p:txBody>
          <a:bodyPr/>
          <a:lstStyle/>
          <a:p>
            <a:pPr algn="l" eaLnBrk="1" hangingPunct="1"/>
            <a:r>
              <a:rPr lang="en-US" sz="3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Classification of </a:t>
            </a:r>
            <a:r>
              <a:rPr lang="en-US" sz="36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E. coli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8364" y="1856096"/>
            <a:ext cx="5609229" cy="4396785"/>
          </a:xfrm>
        </p:spPr>
        <p:txBody>
          <a:bodyPr>
            <a:noAutofit/>
          </a:bodyPr>
          <a:lstStyle/>
          <a:p>
            <a:pPr>
              <a:lnSpc>
                <a:spcPct val="170000"/>
              </a:lnSpc>
              <a:spcBef>
                <a:spcPts val="0"/>
              </a:spcBef>
              <a:buNone/>
            </a:pPr>
            <a:r>
              <a:rPr lang="en-US" sz="2000" dirty="0" err="1"/>
              <a:t>Enterotoxigenic</a:t>
            </a:r>
            <a:r>
              <a:rPr lang="en-US" sz="2000" dirty="0"/>
              <a:t> </a:t>
            </a:r>
            <a:r>
              <a:rPr lang="en-US" sz="2000" i="1" dirty="0"/>
              <a:t>E. coli       </a:t>
            </a:r>
            <a:r>
              <a:rPr lang="fa-IR" sz="2000" i="1" dirty="0"/>
              <a:t>  </a:t>
            </a:r>
            <a:r>
              <a:rPr lang="en-US" sz="2000" i="1" dirty="0"/>
              <a:t> </a:t>
            </a:r>
            <a:r>
              <a:rPr lang="fa-IR" sz="2000" i="1" dirty="0"/>
              <a:t> </a:t>
            </a:r>
            <a:r>
              <a:rPr lang="en-US" sz="2000" dirty="0"/>
              <a:t>ETEC</a:t>
            </a:r>
          </a:p>
          <a:p>
            <a:pPr>
              <a:lnSpc>
                <a:spcPct val="170000"/>
              </a:lnSpc>
              <a:spcBef>
                <a:spcPts val="0"/>
              </a:spcBef>
              <a:buNone/>
            </a:pPr>
            <a:r>
              <a:rPr lang="en-US" sz="2000" dirty="0" err="1"/>
              <a:t>Enteropathogenic</a:t>
            </a:r>
            <a:r>
              <a:rPr lang="en-US" sz="2000" dirty="0"/>
              <a:t> </a:t>
            </a:r>
            <a:r>
              <a:rPr lang="en-US" sz="2000" i="1" dirty="0"/>
              <a:t>E. coli</a:t>
            </a:r>
            <a:r>
              <a:rPr lang="en-US" sz="2000" dirty="0"/>
              <a:t>     </a:t>
            </a:r>
            <a:r>
              <a:rPr lang="fa-IR" sz="2000" dirty="0"/>
              <a:t>   </a:t>
            </a:r>
            <a:r>
              <a:rPr lang="en-US" sz="2000" dirty="0"/>
              <a:t>EPEC</a:t>
            </a:r>
          </a:p>
          <a:p>
            <a:pPr>
              <a:lnSpc>
                <a:spcPct val="170000"/>
              </a:lnSpc>
              <a:spcBef>
                <a:spcPts val="0"/>
              </a:spcBef>
              <a:buNone/>
            </a:pPr>
            <a:r>
              <a:rPr lang="en-US" sz="2000" dirty="0" err="1"/>
              <a:t>Enteroinvasive</a:t>
            </a:r>
            <a:r>
              <a:rPr lang="en-US" sz="2000" dirty="0"/>
              <a:t> </a:t>
            </a:r>
            <a:r>
              <a:rPr lang="en-US" sz="2000" i="1" dirty="0"/>
              <a:t>E. coli</a:t>
            </a:r>
            <a:r>
              <a:rPr lang="en-US" sz="2000" dirty="0"/>
              <a:t>       </a:t>
            </a:r>
            <a:r>
              <a:rPr lang="fa-IR" sz="2000" dirty="0"/>
              <a:t> </a:t>
            </a:r>
            <a:r>
              <a:rPr lang="en-US" sz="2000" dirty="0"/>
              <a:t>   </a:t>
            </a:r>
            <a:r>
              <a:rPr lang="fa-IR" sz="2000" dirty="0"/>
              <a:t> </a:t>
            </a:r>
            <a:r>
              <a:rPr lang="en-US" sz="2000" dirty="0"/>
              <a:t>EIEC</a:t>
            </a:r>
          </a:p>
          <a:p>
            <a:pPr>
              <a:lnSpc>
                <a:spcPct val="170000"/>
              </a:lnSpc>
              <a:spcBef>
                <a:spcPts val="0"/>
              </a:spcBef>
              <a:buNone/>
            </a:pPr>
            <a:r>
              <a:rPr lang="en-US" sz="2000" dirty="0" err="1"/>
              <a:t>Enterohemorrhagic</a:t>
            </a:r>
            <a:r>
              <a:rPr lang="en-US" sz="2000" dirty="0"/>
              <a:t> </a:t>
            </a:r>
            <a:r>
              <a:rPr lang="en-US" sz="2000" i="1" dirty="0"/>
              <a:t>E. coli   </a:t>
            </a:r>
            <a:r>
              <a:rPr lang="fa-IR" sz="2000" dirty="0"/>
              <a:t> </a:t>
            </a:r>
            <a:r>
              <a:rPr lang="en-US" sz="2000" dirty="0"/>
              <a:t>EHEC</a:t>
            </a:r>
          </a:p>
          <a:p>
            <a:pPr>
              <a:lnSpc>
                <a:spcPct val="170000"/>
              </a:lnSpc>
              <a:spcBef>
                <a:spcPts val="0"/>
              </a:spcBef>
              <a:buNone/>
            </a:pPr>
            <a:r>
              <a:rPr lang="fa-IR" sz="2000" dirty="0"/>
              <a:t> </a:t>
            </a:r>
            <a:r>
              <a:rPr lang="en-US" sz="2000" dirty="0" err="1"/>
              <a:t>Enteroaggresive</a:t>
            </a:r>
            <a:r>
              <a:rPr lang="en-US" sz="2000" dirty="0"/>
              <a:t> </a:t>
            </a:r>
            <a:r>
              <a:rPr lang="en-US" sz="2000" i="1" dirty="0"/>
              <a:t>E. coli</a:t>
            </a:r>
            <a:r>
              <a:rPr lang="en-US" sz="2000" dirty="0"/>
              <a:t>      </a:t>
            </a:r>
            <a:r>
              <a:rPr lang="fa-IR" sz="2000" dirty="0"/>
              <a:t>  </a:t>
            </a:r>
            <a:r>
              <a:rPr lang="en-US" sz="2000" dirty="0"/>
              <a:t>EAEC</a:t>
            </a:r>
          </a:p>
          <a:p>
            <a:pPr>
              <a:lnSpc>
                <a:spcPct val="170000"/>
              </a:lnSpc>
              <a:spcBef>
                <a:spcPts val="0"/>
              </a:spcBef>
              <a:buNone/>
            </a:pPr>
            <a:r>
              <a:rPr lang="en-US" sz="2000" dirty="0"/>
              <a:t>Adherent-invasive </a:t>
            </a:r>
            <a:r>
              <a:rPr lang="en-US" sz="2000" i="1" dirty="0"/>
              <a:t>E. coli</a:t>
            </a:r>
            <a:r>
              <a:rPr lang="en-US" sz="2000" dirty="0"/>
              <a:t>     AIEC</a:t>
            </a:r>
          </a:p>
          <a:p>
            <a:pPr>
              <a:lnSpc>
                <a:spcPct val="170000"/>
              </a:lnSpc>
              <a:spcBef>
                <a:spcPts val="0"/>
              </a:spcBef>
              <a:buNone/>
            </a:pPr>
            <a:r>
              <a:rPr lang="en-US" sz="2000" dirty="0"/>
              <a:t>Diffusely adherent </a:t>
            </a:r>
            <a:r>
              <a:rPr lang="en-US" sz="2000" i="1" dirty="0"/>
              <a:t>E. coli     </a:t>
            </a:r>
            <a:r>
              <a:rPr lang="en-US" sz="2000" dirty="0"/>
              <a:t>DAEC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5F39-4CE7-434C-A5CB-50A363451602}" type="slidenum">
              <a:rPr lang="en-US" smtClean="0"/>
              <a:t>8</a:t>
            </a:fld>
            <a:endParaRPr lang="en-US" dirty="0"/>
          </a:p>
        </p:txBody>
      </p:sp>
      <p:pic>
        <p:nvPicPr>
          <p:cNvPr id="6" name="Picture 10" descr="圖片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1" t="639" r="1381" b="-507"/>
          <a:stretch>
            <a:fillRect/>
          </a:stretch>
        </p:blipFill>
        <p:spPr bwMode="auto">
          <a:xfrm>
            <a:off x="6131672" y="1911388"/>
            <a:ext cx="3012328" cy="4444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16110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Other infection with</a:t>
            </a:r>
            <a:b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en-US" b="1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E. coli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5050" y="1893425"/>
            <a:ext cx="7612064" cy="4182035"/>
          </a:xfrm>
        </p:spPr>
        <p:txBody>
          <a:bodyPr>
            <a:normAutofit fontScale="70000" lnSpcReduction="20000"/>
          </a:bodyPr>
          <a:lstStyle/>
          <a:p>
            <a:pPr eaLnBrk="1" hangingPunct="1">
              <a:lnSpc>
                <a:spcPct val="170000"/>
              </a:lnSpc>
              <a:spcBef>
                <a:spcPts val="0"/>
              </a:spcBef>
            </a:pPr>
            <a:r>
              <a:rPr lang="en-US" sz="3600" dirty="0"/>
              <a:t>Intraabdominal infections</a:t>
            </a:r>
          </a:p>
          <a:p>
            <a:pPr eaLnBrk="1" hangingPunct="1">
              <a:lnSpc>
                <a:spcPct val="170000"/>
              </a:lnSpc>
              <a:spcBef>
                <a:spcPts val="0"/>
              </a:spcBef>
            </a:pPr>
            <a:r>
              <a:rPr lang="en-US" sz="3600" dirty="0"/>
              <a:t>Peritonitis, Abscess.</a:t>
            </a:r>
          </a:p>
          <a:p>
            <a:pPr eaLnBrk="1" hangingPunct="1">
              <a:lnSpc>
                <a:spcPct val="170000"/>
              </a:lnSpc>
              <a:spcBef>
                <a:spcPts val="0"/>
              </a:spcBef>
            </a:pPr>
            <a:r>
              <a:rPr lang="en-US" sz="3600" dirty="0"/>
              <a:t>Septicemias </a:t>
            </a:r>
          </a:p>
          <a:p>
            <a:pPr eaLnBrk="1" hangingPunct="1">
              <a:lnSpc>
                <a:spcPct val="170000"/>
              </a:lnSpc>
              <a:spcBef>
                <a:spcPts val="0"/>
              </a:spcBef>
            </a:pPr>
            <a:r>
              <a:rPr lang="en-US" sz="3200" dirty="0"/>
              <a:t>Neonatal meningitis – septicemia with a high mortality rate. </a:t>
            </a:r>
            <a:r>
              <a:rPr lang="en-US" sz="3200" b="1" dirty="0"/>
              <a:t>Usually caused by strains with the </a:t>
            </a:r>
            <a:r>
              <a:rPr lang="en-US" sz="3200" b="1" dirty="0">
                <a:solidFill>
                  <a:schemeClr val="accent2"/>
                </a:solidFill>
              </a:rPr>
              <a:t>K1 capsular antigen</a:t>
            </a:r>
            <a:r>
              <a:rPr lang="en-US" sz="3200" b="1" dirty="0"/>
              <a:t>.</a:t>
            </a:r>
            <a:endParaRPr lang="en-US" sz="3600" dirty="0"/>
          </a:p>
          <a:p>
            <a:pPr eaLnBrk="1" hangingPunct="1">
              <a:lnSpc>
                <a:spcPct val="170000"/>
              </a:lnSpc>
              <a:spcBef>
                <a:spcPts val="0"/>
              </a:spcBef>
            </a:pPr>
            <a:r>
              <a:rPr lang="en-US" sz="3600" dirty="0"/>
              <a:t>Produce Drug resistant infections.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5F39-4CE7-434C-A5CB-50A363451602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399418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Habitat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Habitat">
      <a:majorFont>
        <a:latin typeface="Book Antiqua"/>
        <a:ea typeface=""/>
        <a:cs typeface=""/>
        <a:font script="Jpan" typeface="ＭＳ 明朝"/>
      </a:majorFont>
      <a:minorFont>
        <a:latin typeface="Book Antiqua"/>
        <a:ea typeface=""/>
        <a:cs typeface=""/>
        <a:font script="Jpan" typeface="ＭＳ 明朝"/>
      </a:minorFont>
    </a:fontScheme>
    <a:fmtScheme name="Habitat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10000"/>
                <a:satMod val="130000"/>
              </a:schemeClr>
              <a:schemeClr val="phClr">
                <a:satMod val="275000"/>
              </a:schemeClr>
            </a:duotone>
          </a:blip>
          <a:tile tx="0" ty="0" sx="40000" sy="4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40000"/>
                <a:satMod val="130000"/>
              </a:schemeClr>
              <a:schemeClr val="phClr">
                <a:satMod val="275000"/>
              </a:schemeClr>
            </a:duotone>
          </a:blip>
          <a:stretch/>
        </a:blipFill>
      </a:fillStyleLst>
      <a:lnStyleLst>
        <a:ln w="12700" cap="flat" cmpd="sng" algn="ctr">
          <a:solidFill>
            <a:schemeClr val="phClr">
              <a:shade val="90000"/>
              <a:satMod val="105000"/>
            </a:schemeClr>
          </a:solidFill>
          <a:prstDash val="solid"/>
        </a:ln>
        <a:ln w="25400" cap="flat" cmpd="sng" algn="ctr">
          <a:solidFill>
            <a:schemeClr val="phClr">
              <a:shade val="80000"/>
            </a:schemeClr>
          </a:solidFill>
          <a:prstDash val="solid"/>
        </a:ln>
        <a:ln w="25400" cap="flat" cmpd="sng" algn="ctr">
          <a:solidFill>
            <a:schemeClr val="phClr">
              <a:shade val="7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88900" dir="4200000" sx="105000" sy="105000" algn="t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76200" dist="25400" dir="13200000">
              <a:srgbClr val="000000">
                <a:alpha val="80000"/>
              </a:srgbClr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19800000"/>
            </a:lightRig>
          </a:scene3d>
          <a:sp3d prstMaterial="softEdge">
            <a:bevelT w="0" h="0"/>
          </a:sp3d>
        </a:effectStyle>
      </a:effectStyleLst>
      <a:bgFillStyleLst>
        <a:blipFill rotWithShape="1">
          <a:blip xmlns:r="http://schemas.openxmlformats.org/officeDocument/2006/relationships" r:embed="rId3"/>
          <a:stretch/>
        </a:blipFill>
        <a:blipFill rotWithShape="1">
          <a:blip xmlns:r="http://schemas.openxmlformats.org/officeDocument/2006/relationships" r:embed="rId4"/>
          <a:stretch/>
        </a:blipFill>
        <a:blipFill rotWithShape="1">
          <a:blip xmlns:r="http://schemas.openxmlformats.org/officeDocument/2006/relationships" r:embed="rId5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Habitat.thmx</Template>
  <TotalTime>1116</TotalTime>
  <Words>288</Words>
  <Application>Microsoft Office PowerPoint</Application>
  <PresentationFormat>On-screen Show (4:3)</PresentationFormat>
  <Paragraphs>79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Aharoni</vt:lpstr>
      <vt:lpstr>Book Antiqua</vt:lpstr>
      <vt:lpstr>Calibri</vt:lpstr>
      <vt:lpstr>Comic Sans MS</vt:lpstr>
      <vt:lpstr>Times New Roman</vt:lpstr>
      <vt:lpstr>Wingdings</vt:lpstr>
      <vt:lpstr>Wingdings 2</vt:lpstr>
      <vt:lpstr>Habitat</vt:lpstr>
      <vt:lpstr>Enterobacteriaceae</vt:lpstr>
      <vt:lpstr>Enterobacteriaceae: Major Genera</vt:lpstr>
      <vt:lpstr>PowerPoint Presentation</vt:lpstr>
      <vt:lpstr>Escherichia coli </vt:lpstr>
      <vt:lpstr>E. coli Cultural characters </vt:lpstr>
      <vt:lpstr>E. coli leading cause of UTI</vt:lpstr>
      <vt:lpstr>Facts on UTI</vt:lpstr>
      <vt:lpstr>Classification of E. coli</vt:lpstr>
      <vt:lpstr>Other infection with E. coli</vt:lpstr>
    </vt:vector>
  </TitlesOfParts>
  <Company>doctortvrao@gmail.com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Tummalapalli Venkateswarara Rao</dc:creator>
  <cp:lastModifiedBy>pazhuheshi</cp:lastModifiedBy>
  <cp:revision>86</cp:revision>
  <dcterms:created xsi:type="dcterms:W3CDTF">2012-04-14T14:15:01Z</dcterms:created>
  <dcterms:modified xsi:type="dcterms:W3CDTF">2020-04-14T14:42:17Z</dcterms:modified>
</cp:coreProperties>
</file>