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8" r:id="rId1"/>
    <p:sldMasterId id="2147483730" r:id="rId2"/>
    <p:sldMasterId id="2147483742" r:id="rId3"/>
    <p:sldMasterId id="2147483754" r:id="rId4"/>
    <p:sldMasterId id="2147483859" r:id="rId5"/>
  </p:sldMasterIdLst>
  <p:notesMasterIdLst>
    <p:notesMasterId r:id="rId81"/>
  </p:notesMasterIdLst>
  <p:sldIdLst>
    <p:sldId id="438" r:id="rId6"/>
    <p:sldId id="439" r:id="rId7"/>
    <p:sldId id="448" r:id="rId8"/>
    <p:sldId id="451" r:id="rId9"/>
    <p:sldId id="453" r:id="rId10"/>
    <p:sldId id="457" r:id="rId11"/>
    <p:sldId id="455" r:id="rId12"/>
    <p:sldId id="456" r:id="rId13"/>
    <p:sldId id="458" r:id="rId14"/>
    <p:sldId id="459" r:id="rId15"/>
    <p:sldId id="460" r:id="rId16"/>
    <p:sldId id="461" r:id="rId17"/>
    <p:sldId id="462" r:id="rId18"/>
    <p:sldId id="465" r:id="rId19"/>
    <p:sldId id="464" r:id="rId20"/>
    <p:sldId id="466" r:id="rId21"/>
    <p:sldId id="467" r:id="rId22"/>
    <p:sldId id="468" r:id="rId23"/>
    <p:sldId id="470" r:id="rId24"/>
    <p:sldId id="471" r:id="rId25"/>
    <p:sldId id="472" r:id="rId26"/>
    <p:sldId id="473" r:id="rId27"/>
    <p:sldId id="474" r:id="rId28"/>
    <p:sldId id="475" r:id="rId29"/>
    <p:sldId id="476" r:id="rId30"/>
    <p:sldId id="477" r:id="rId31"/>
    <p:sldId id="478" r:id="rId32"/>
    <p:sldId id="479" r:id="rId33"/>
    <p:sldId id="480" r:id="rId34"/>
    <p:sldId id="483" r:id="rId35"/>
    <p:sldId id="481" r:id="rId36"/>
    <p:sldId id="484" r:id="rId37"/>
    <p:sldId id="485" r:id="rId38"/>
    <p:sldId id="486" r:id="rId39"/>
    <p:sldId id="487" r:id="rId40"/>
    <p:sldId id="482" r:id="rId41"/>
    <p:sldId id="514" r:id="rId42"/>
    <p:sldId id="506" r:id="rId43"/>
    <p:sldId id="507" r:id="rId44"/>
    <p:sldId id="508" r:id="rId45"/>
    <p:sldId id="509" r:id="rId46"/>
    <p:sldId id="518" r:id="rId47"/>
    <p:sldId id="512" r:id="rId48"/>
    <p:sldId id="519" r:id="rId49"/>
    <p:sldId id="513" r:id="rId50"/>
    <p:sldId id="520" r:id="rId51"/>
    <p:sldId id="521" r:id="rId52"/>
    <p:sldId id="522" r:id="rId53"/>
    <p:sldId id="523" r:id="rId54"/>
    <p:sldId id="515" r:id="rId55"/>
    <p:sldId id="517" r:id="rId56"/>
    <p:sldId id="516" r:id="rId57"/>
    <p:sldId id="525" r:id="rId58"/>
    <p:sldId id="527" r:id="rId59"/>
    <p:sldId id="529" r:id="rId60"/>
    <p:sldId id="530" r:id="rId61"/>
    <p:sldId id="531" r:id="rId62"/>
    <p:sldId id="532" r:id="rId63"/>
    <p:sldId id="505" r:id="rId64"/>
    <p:sldId id="533" r:id="rId65"/>
    <p:sldId id="534" r:id="rId66"/>
    <p:sldId id="535" r:id="rId67"/>
    <p:sldId id="536" r:id="rId68"/>
    <p:sldId id="537" r:id="rId69"/>
    <p:sldId id="538" r:id="rId70"/>
    <p:sldId id="539" r:id="rId71"/>
    <p:sldId id="540" r:id="rId72"/>
    <p:sldId id="541" r:id="rId73"/>
    <p:sldId id="542" r:id="rId74"/>
    <p:sldId id="543" r:id="rId75"/>
    <p:sldId id="544" r:id="rId76"/>
    <p:sldId id="546" r:id="rId77"/>
    <p:sldId id="547" r:id="rId78"/>
    <p:sldId id="548" r:id="rId79"/>
    <p:sldId id="550" r:id="rId80"/>
  </p:sldIdLst>
  <p:sldSz cx="9144000" cy="6858000" type="screen4x3"/>
  <p:notesSz cx="6858000" cy="9144000"/>
  <p:defaultTextStyle>
    <a:defPPr>
      <a:defRPr lang="fa-I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Verdana" pitchFamily="34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9FF99"/>
    <a:srgbClr val="FFCC00"/>
    <a:srgbClr val="99FFCC"/>
    <a:srgbClr val="00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1594" y="4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slide" Target="slides/slide58.xml"/><Relationship Id="rId68" Type="http://schemas.openxmlformats.org/officeDocument/2006/relationships/slide" Target="slides/slide63.xml"/><Relationship Id="rId84" Type="http://schemas.openxmlformats.org/officeDocument/2006/relationships/theme" Target="theme/theme1.xml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53" Type="http://schemas.openxmlformats.org/officeDocument/2006/relationships/slide" Target="slides/slide48.xml"/><Relationship Id="rId58" Type="http://schemas.openxmlformats.org/officeDocument/2006/relationships/slide" Target="slides/slide53.xml"/><Relationship Id="rId74" Type="http://schemas.openxmlformats.org/officeDocument/2006/relationships/slide" Target="slides/slide69.xml"/><Relationship Id="rId79" Type="http://schemas.openxmlformats.org/officeDocument/2006/relationships/slide" Target="slides/slide74.xml"/><Relationship Id="rId5" Type="http://schemas.openxmlformats.org/officeDocument/2006/relationships/slideMaster" Target="slideMasters/slideMaster5.xml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slide" Target="slides/slide51.xml"/><Relationship Id="rId64" Type="http://schemas.openxmlformats.org/officeDocument/2006/relationships/slide" Target="slides/slide59.xml"/><Relationship Id="rId69" Type="http://schemas.openxmlformats.org/officeDocument/2006/relationships/slide" Target="slides/slide64.xml"/><Relationship Id="rId77" Type="http://schemas.openxmlformats.org/officeDocument/2006/relationships/slide" Target="slides/slide72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slide" Target="slides/slide67.xml"/><Relationship Id="rId80" Type="http://schemas.openxmlformats.org/officeDocument/2006/relationships/slide" Target="slides/slide75.xml"/><Relationship Id="rId85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slide" Target="slides/slide54.xml"/><Relationship Id="rId67" Type="http://schemas.openxmlformats.org/officeDocument/2006/relationships/slide" Target="slides/slide62.xml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slide" Target="slides/slide49.xml"/><Relationship Id="rId62" Type="http://schemas.openxmlformats.org/officeDocument/2006/relationships/slide" Target="slides/slide57.xml"/><Relationship Id="rId70" Type="http://schemas.openxmlformats.org/officeDocument/2006/relationships/slide" Target="slides/slide65.xml"/><Relationship Id="rId75" Type="http://schemas.openxmlformats.org/officeDocument/2006/relationships/slide" Target="slides/slide70.xml"/><Relationship Id="rId83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slide" Target="slides/slide52.xml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slide" Target="slides/slide55.xml"/><Relationship Id="rId65" Type="http://schemas.openxmlformats.org/officeDocument/2006/relationships/slide" Target="slides/slide60.xml"/><Relationship Id="rId73" Type="http://schemas.openxmlformats.org/officeDocument/2006/relationships/slide" Target="slides/slide68.xml"/><Relationship Id="rId78" Type="http://schemas.openxmlformats.org/officeDocument/2006/relationships/slide" Target="slides/slide73.xml"/><Relationship Id="rId81" Type="http://schemas.openxmlformats.org/officeDocument/2006/relationships/notesMaster" Target="notesMasters/notesMaster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slide" Target="slides/slide50.xml"/><Relationship Id="rId76" Type="http://schemas.openxmlformats.org/officeDocument/2006/relationships/slide" Target="slides/slide71.xml"/><Relationship Id="rId7" Type="http://schemas.openxmlformats.org/officeDocument/2006/relationships/slide" Target="slides/slide2.xml"/><Relationship Id="rId71" Type="http://schemas.openxmlformats.org/officeDocument/2006/relationships/slide" Target="slides/slide66.xml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4" Type="http://schemas.openxmlformats.org/officeDocument/2006/relationships/slide" Target="slides/slide19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66" Type="http://schemas.openxmlformats.org/officeDocument/2006/relationships/slide" Target="slides/slide61.xml"/><Relationship Id="rId61" Type="http://schemas.openxmlformats.org/officeDocument/2006/relationships/slide" Target="slides/slide56.xml"/><Relationship Id="rId8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379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37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37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337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fld id="{95806880-EDC7-4908-9687-EA47A7070C84}" type="slidenum">
              <a:rPr lang="fa-IR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32098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9AF4916-777A-47CE-859C-BCDD5F9259C3}" type="slidenum">
              <a:rPr lang="fa-IR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443E5C-8A0A-42F3-86EB-EBB971D21246}" type="slidenum">
              <a:rPr lang="fa-IR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27432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27432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62D513-8753-4846-8BFC-FA52DB34BECA}" type="slidenum">
              <a:rPr lang="fa-IR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11503F1-E84A-4878-A218-64DB20D8B86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1393C9-EC2F-4FE8-AB3F-509A9280B37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93D376-C981-4EFC-9743-A6AA89B7F29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912B38-DA99-4FD9-B375-A790C51EFE7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AF45B2A-A8F9-47F0-9A14-7B8C9179455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62DCD98-6839-4B47-968E-DD8FFD1351D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E54FB7-F5BD-45CD-A6E8-4BC3BBB1C4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8C0487-68C3-497E-8F55-50FF587E8E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B9A5E1-3D87-4891-B5D3-B3B9BDE4CABE}" type="slidenum">
              <a:rPr lang="fa-IR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9A99EE7-EDBB-4624-B295-51585F3BE3A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5DD9F-3BFB-4066-904D-D3124EA8460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6550" y="0"/>
            <a:ext cx="2076450" cy="61261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0"/>
            <a:ext cx="6076950" cy="612616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5317C9-785D-4537-BF7E-20437EB1CD9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1F279AB-5E50-4E74-8524-8B80E862F2E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948D134-A636-409B-94DA-5C2DDD35562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C047F4-4BA3-410E-8FAE-A4F93F9E08D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9EF6BD-0CED-41E9-AF8B-08A5E3270DE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27872E5-4CC1-4F7E-AE92-A08DA84A4E0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0D9356-3FF6-47B8-8A7E-24A10A9EF3F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3FF1A2A-9AD4-4A7B-B2B3-2C729FA4E58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694305-1B83-4721-B7C5-8E6E09EEC39F}" type="slidenum">
              <a:rPr lang="fa-IR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6B7D24-F48F-4179-AF0D-7990715EFF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5B39B6-D6B6-4C2D-B777-5B02E66A919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75D5401-C7BD-4B24-92B8-45D4A243A3C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3700" y="122238"/>
            <a:ext cx="2095500" cy="60039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22238"/>
            <a:ext cx="6134100" cy="60039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4B22181-F459-44FC-9A9B-319B122D2D2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18C6B5-C666-4D66-8C0A-EFBAAA6ADA4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7D82A-17F2-44D4-84A7-791C4C281E7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FD535E-2B79-4CD7-BD4C-04B8B54678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34FD069-360B-4DA2-9FC9-58E2A53FA5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0D055F9-F6A4-4333-9D31-F3FF6C38112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34602AE-3BA5-48C1-8ED8-2EEFC149933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90600" y="2667000"/>
            <a:ext cx="3467100" cy="68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2667000"/>
            <a:ext cx="3467100" cy="685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82213A-7EE1-4FD2-8A7E-783F3581E92E}" type="slidenum">
              <a:rPr lang="fa-IR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50B3421-BC3E-4B9D-A0F3-3A7C671C9BB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1EC4FF9-7775-498D-BD2B-F0BB129C2D44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ACB3091-FC8D-44F9-9E5A-1D7675F823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FB51083-C9FB-44B4-8903-EF52A8DE6E3D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600200"/>
            <a:ext cx="2057400" cy="452596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6019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BB85808-F3F3-4282-B206-2B3227728D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0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C3E0D13-A4DD-4920-8293-8BC37B9A98A4}" type="slidenum">
              <a:rPr lang="fa-IR" smtClean="0"/>
              <a:pPr>
                <a:defRPr/>
              </a:pPr>
              <a:t>‹#›</a:t>
            </a:fld>
            <a:endParaRPr lang="en-GB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1383339"/>
      </p:ext>
    </p:extLst>
  </p:cSld>
  <p:clrMapOvr>
    <a:masterClrMapping/>
  </p:clrMapOvr>
  <p:transition>
    <p:random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0C531D-A39A-4A53-BC56-979888DAD1BF}" type="slidenum">
              <a:rPr lang="fa-IR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84589444"/>
      </p:ext>
    </p:extLst>
  </p:cSld>
  <p:clrMapOvr>
    <a:masterClrMapping/>
  </p:clrMapOvr>
  <p:transition>
    <p:random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0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4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F7EC429-769D-4582-A6B1-C1F49002286D}" type="slidenum">
              <a:rPr lang="fa-IR" smtClean="0"/>
              <a:pPr>
                <a:defRPr/>
              </a:pPr>
              <a:t>‹#›</a:t>
            </a:fld>
            <a:endParaRPr lang="en-GB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65333470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>
    <p:random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D39ADC-2A17-46BB-AF84-3765D4F3A8F0}" type="slidenum">
              <a:rPr lang="fa-IR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7894952"/>
      </p:ext>
    </p:extLst>
  </p:cSld>
  <p:clrMapOvr>
    <a:masterClrMapping/>
  </p:clrMapOvr>
  <p:transition>
    <p:random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E5524F2-5CD1-4EF6-9A6D-5A6F53BBF1A6}" type="slidenum">
              <a:rPr lang="fa-IR" smtClean="0"/>
              <a:pPr>
                <a:defRPr/>
              </a:pPr>
              <a:t>‹#›</a:t>
            </a:fld>
            <a:endParaRPr lang="en-GB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4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421508"/>
      </p:ext>
    </p:extLst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103CCE-9214-4776-B504-FE3203955861}" type="slidenum">
              <a:rPr lang="fa-IR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A633AB3-3DC9-45CC-B5D3-9EA5212E6607}" type="slidenum">
              <a:rPr lang="fa-IR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91355924"/>
      </p:ext>
    </p:extLst>
  </p:cSld>
  <p:clrMapOvr>
    <a:masterClrMapping/>
  </p:clrMapOvr>
  <p:transition>
    <p:random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0A3D608-2ED7-435B-95AC-084B94A0DD36}" type="slidenum">
              <a:rPr lang="fa-IR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2973798"/>
      </p:ext>
    </p:extLst>
  </p:cSld>
  <p:clrMapOvr>
    <a:masterClrMapping/>
  </p:clrMapOvr>
  <p:transition>
    <p:random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2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D381B33-6EE4-4A77-A083-F9440F20E5AE}" type="slidenum">
              <a:rPr lang="fa-IR" smtClean="0"/>
              <a:pPr>
                <a:defRPr/>
              </a:pPr>
              <a:t>‹#›</a:t>
            </a:fld>
            <a:endParaRPr lang="en-GB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6364671"/>
      </p:ext>
    </p:extLst>
  </p:cSld>
  <p:clrMapOvr>
    <a:masterClrMapping/>
  </p:clrMapOvr>
  <p:transition>
    <p:random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0" y="838201"/>
            <a:ext cx="5904390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2D29CB8-F330-4392-9B04-64146A237BEA}" type="slidenum">
              <a:rPr lang="fa-IR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77731400"/>
      </p:ext>
    </p:extLst>
  </p:cSld>
  <p:clrMapOvr>
    <a:masterClrMapping/>
  </p:clrMapOvr>
  <p:transition>
    <p:random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6FDCBC3-97F8-489D-9980-50C1E5120F78}" type="slidenum">
              <a:rPr lang="fa-IR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1704859"/>
      </p:ext>
    </p:extLst>
  </p:cSld>
  <p:clrMapOvr>
    <a:masterClrMapping/>
  </p:clrMapOvr>
  <p:transition>
    <p:random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D74C70C-24D3-4748-834E-ACFEA5174D86}" type="slidenum">
              <a:rPr lang="fa-IR" smtClean="0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90468606"/>
      </p:ext>
    </p:extLst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17F01B-11B1-4F79-9CF6-E5997A2A8BDB}" type="slidenum">
              <a:rPr lang="fa-IR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F3F6798-4F83-4590-8A45-CAE851AEE260}" type="slidenum">
              <a:rPr lang="fa-IR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5C9DCD-E9FC-4236-A565-191316A9C6C2}" type="slidenum">
              <a:rPr lang="fa-IR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4C9986E-C92E-40CD-BB3E-7C5492C1EE29}" type="slidenum">
              <a:rPr lang="fa-IR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4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Abstract Theme</a:t>
            </a:r>
          </a:p>
        </p:txBody>
      </p:sp>
      <p:sp>
        <p:nvSpPr>
          <p:cNvPr id="26624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90600" y="2667000"/>
            <a:ext cx="70866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Place your subtitle here</a:t>
            </a:r>
          </a:p>
        </p:txBody>
      </p:sp>
      <p:sp>
        <p:nvSpPr>
          <p:cNvPr id="26624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26624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26624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AFCAF789-C9D7-4F3B-AAF0-D28EFAA7886F}" type="slidenum">
              <a:rPr lang="fa-IR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9" r:id="rId1"/>
    <p:sldLayoutId id="2147483720" r:id="rId2"/>
    <p:sldLayoutId id="2147483721" r:id="rId3"/>
    <p:sldLayoutId id="2147483722" r:id="rId4"/>
    <p:sldLayoutId id="2147483723" r:id="rId5"/>
    <p:sldLayoutId id="2147483724" r:id="rId6"/>
    <p:sldLayoutId id="2147483725" r:id="rId7"/>
    <p:sldLayoutId id="2147483726" r:id="rId8"/>
    <p:sldLayoutId id="2147483727" r:id="rId9"/>
    <p:sldLayoutId id="2147483728" r:id="rId10"/>
    <p:sldLayoutId id="2147483729" r:id="rId11"/>
  </p:sldLayoutIdLst>
  <p:transition>
    <p:random/>
  </p:transition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CC99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CC99"/>
          </a:solidFill>
          <a:latin typeface="Arial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CC99"/>
          </a:solidFill>
          <a:latin typeface="Arial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CC99"/>
          </a:solidFill>
          <a:latin typeface="Arial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CC99"/>
          </a:solidFill>
          <a:latin typeface="Arial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CC99"/>
          </a:solidFill>
          <a:latin typeface="Arial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CC99"/>
          </a:solidFill>
          <a:latin typeface="Arial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CC99"/>
          </a:solidFill>
          <a:latin typeface="Arial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rgbClr val="00CC99"/>
          </a:solidFill>
          <a:latin typeface="Arial" pitchFamily="34" charset="0"/>
        </a:defRPr>
      </a:lvl9pPr>
    </p:titleStyle>
    <p:bodyStyle>
      <a:lvl1pPr marL="342900" indent="-342900" algn="ctr" rtl="0" eaLnBrk="1" fontAlgn="base" hangingPunct="1">
        <a:spcBef>
          <a:spcPct val="20000"/>
        </a:spcBef>
        <a:spcAft>
          <a:spcPct val="0"/>
        </a:spcAft>
        <a:buChar char="•"/>
        <a:defRPr sz="2800">
          <a:solidFill>
            <a:schemeClr val="bg1"/>
          </a:solidFill>
          <a:effectLst>
            <a:outerShdw blurRad="38100" dist="38100" dir="2700000" algn="tl">
              <a:srgbClr val="C0C0C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j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j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j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j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65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0"/>
            <a:ext cx="7848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Place Your Topic Here</a:t>
            </a:r>
          </a:p>
        </p:txBody>
      </p:sp>
      <p:sp>
        <p:nvSpPr>
          <p:cNvPr id="32665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Your description goes here</a:t>
            </a:r>
          </a:p>
        </p:txBody>
      </p:sp>
      <p:sp>
        <p:nvSpPr>
          <p:cNvPr id="32666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32666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32666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B57CAC67-DF90-4043-8ABB-5CBDFF4C0DAA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  <p:sldLayoutId id="2147483738" r:id="rId8"/>
    <p:sldLayoutId id="2147483739" r:id="rId9"/>
    <p:sldLayoutId id="2147483740" r:id="rId10"/>
    <p:sldLayoutId id="2147483741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500">
          <a:solidFill>
            <a:srgbClr val="008080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526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09600" y="122238"/>
            <a:ext cx="8229600" cy="868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Place Your Topic Here</a:t>
            </a:r>
          </a:p>
        </p:txBody>
      </p:sp>
      <p:sp>
        <p:nvSpPr>
          <p:cNvPr id="39526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Your description goes here</a:t>
            </a:r>
          </a:p>
        </p:txBody>
      </p:sp>
      <p:sp>
        <p:nvSpPr>
          <p:cNvPr id="39526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39526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39527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83AD5E51-3894-4CF6-BC49-B5CD2F31F2C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2pPr>
      <a:lvl3pPr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3pPr>
      <a:lvl4pPr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4pPr>
      <a:lvl5pPr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5pPr>
      <a:lvl6pPr marL="457200"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6pPr>
      <a:lvl7pPr marL="914400"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7pPr>
      <a:lvl8pPr marL="1371600"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8pPr>
      <a:lvl9pPr marL="1828800" algn="r" rtl="0" eaLnBrk="1" fontAlgn="base" hangingPunct="1">
        <a:spcBef>
          <a:spcPct val="0"/>
        </a:spcBef>
        <a:spcAft>
          <a:spcPct val="0"/>
        </a:spcAft>
        <a:defRPr sz="3800">
          <a:solidFill>
            <a:srgbClr val="000099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2500">
          <a:solidFill>
            <a:srgbClr val="000099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13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90600" y="3200400"/>
            <a:ext cx="7239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Transitional Page</a:t>
            </a:r>
          </a:p>
        </p:txBody>
      </p:sp>
      <p:sp>
        <p:nvSpPr>
          <p:cNvPr id="47514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47514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47514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F59F232C-5C3D-4460-9F1A-C99F79B2AC43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5" r:id="rId1"/>
    <p:sldLayoutId id="2147483756" r:id="rId2"/>
    <p:sldLayoutId id="2147483757" r:id="rId3"/>
    <p:sldLayoutId id="2147483758" r:id="rId4"/>
    <p:sldLayoutId id="2147483759" r:id="rId5"/>
    <p:sldLayoutId id="2147483760" r:id="rId6"/>
    <p:sldLayoutId id="2147483761" r:id="rId7"/>
    <p:sldLayoutId id="2147483762" r:id="rId8"/>
    <p:sldLayoutId id="2147483763" r:id="rId9"/>
    <p:sldLayoutId id="2147483764" r:id="rId10"/>
    <p:sldLayoutId id="2147483765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000">
          <a:solidFill>
            <a:srgbClr val="008080"/>
          </a:solidFill>
          <a:effectLst>
            <a:outerShdw blurRad="38100" dist="38100" dir="2700000" algn="tl">
              <a:srgbClr val="C0C0C0"/>
            </a:outerShdw>
          </a:effectLst>
          <a:latin typeface="Tahom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GB">
              <a:latin typeface="Arial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en-GB">
              <a:latin typeface="Arial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14027B35-4781-47C3-B0A4-DBC58ED16189}" type="slidenum">
              <a:rPr lang="ar-SA" smtClean="0">
                <a:latin typeface="Arial" charset="0"/>
              </a:rPr>
              <a:pPr>
                <a:defRPr/>
              </a:pPr>
              <a:t>‹#›</a:t>
            </a:fld>
            <a:endParaRPr lang="en-GB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881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60" r:id="rId1"/>
    <p:sldLayoutId id="2147483861" r:id="rId2"/>
    <p:sldLayoutId id="2147483862" r:id="rId3"/>
    <p:sldLayoutId id="2147483863" r:id="rId4"/>
    <p:sldLayoutId id="2147483864" r:id="rId5"/>
    <p:sldLayoutId id="2147483865" r:id="rId6"/>
    <p:sldLayoutId id="2147483866" r:id="rId7"/>
    <p:sldLayoutId id="2147483867" r:id="rId8"/>
    <p:sldLayoutId id="2147483868" r:id="rId9"/>
    <p:sldLayoutId id="2147483869" r:id="rId10"/>
    <p:sldLayoutId id="2147483870" r:id="rId11"/>
  </p:sldLayoutIdLst>
  <p:transition>
    <p:random/>
  </p:transition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5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6.xml"/><Relationship Id="rId4" Type="http://schemas.microsoft.com/office/2007/relationships/hdphoto" Target="../media/hdphoto1.wdp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6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4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46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6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4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6.xml"/><Relationship Id="rId4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6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46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4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4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46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6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5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45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4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46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46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45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6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4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6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5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46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6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4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6.xml"/></Relationships>
</file>

<file path=ppt/slides/_rels/slide6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6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46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4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98425"/>
            <a:ext cx="7848600" cy="2951361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Antimicrobial Agents</a:t>
            </a:r>
            <a:endParaRPr lang="en-US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85800" y="3573016"/>
            <a:ext cx="4511040" cy="1524000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Dr. Fathalipour</a:t>
            </a:r>
          </a:p>
          <a:p>
            <a:r>
              <a:rPr lang="en-US" b="1" dirty="0">
                <a:solidFill>
                  <a:schemeClr val="tx1"/>
                </a:solidFill>
              </a:rPr>
              <a:t>Department of Pharmacology</a:t>
            </a:r>
          </a:p>
        </p:txBody>
      </p:sp>
      <p:sp>
        <p:nvSpPr>
          <p:cNvPr id="3" name="AutoShape 2" descr="Image result for Antimicrobia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2052" name="Picture 4" descr="Image result for Antimicrobi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3668266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653745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Discovery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/>
          </a:bodyPr>
          <a:lstStyle/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First time isolated from genus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Penicillium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(1942)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Nobel Prize (1945)</a:t>
            </a: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2" indent="-457200">
              <a:buFont typeface="Wingdings" panose="05000000000000000000" pitchFamily="2" charset="2"/>
              <a:buChar char="ü"/>
            </a:pP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1" indent="-342900">
              <a:buFont typeface="Wingdings" panose="05000000000000000000" pitchFamily="2" charset="2"/>
              <a:buChar char="§"/>
            </a:pPr>
            <a:endParaRPr lang="fa-IR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284788" y="59436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Picture 4" descr="FlemingChainFlorey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52600" y="3067779"/>
            <a:ext cx="5257800" cy="2885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93685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Penicillins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81600"/>
          </a:xfrm>
        </p:spPr>
        <p:txBody>
          <a:bodyPr>
            <a:normAutofit fontScale="85000" lnSpcReduction="10000"/>
          </a:bodyPr>
          <a:lstStyle/>
          <a:p>
            <a:pPr marL="0" lvl="1" indent="0">
              <a:buNone/>
            </a:pPr>
            <a:r>
              <a:rPr lang="en-US" sz="3200" b="1" dirty="0">
                <a:latin typeface="Andalus" panose="02020603050405020304" pitchFamily="18" charset="-78"/>
                <a:cs typeface="Andalus" panose="02020603050405020304" pitchFamily="18" charset="-78"/>
              </a:rPr>
              <a:t>Classification</a:t>
            </a:r>
          </a:p>
          <a:p>
            <a:pPr marL="514350" lvl="1" indent="-514350">
              <a:buAutoNum type="arabicPeriod"/>
            </a:pPr>
            <a:r>
              <a:rPr lang="en-US" sz="3200" dirty="0">
                <a:latin typeface="Andalus" panose="02020603050405020304" pitchFamily="18" charset="-78"/>
                <a:cs typeface="Andalus" panose="02020603050405020304" pitchFamily="18" charset="-78"/>
              </a:rPr>
              <a:t>Natural </a:t>
            </a:r>
            <a:r>
              <a:rPr lang="en-US" sz="3200" dirty="0" err="1">
                <a:latin typeface="Andalus" panose="02020603050405020304" pitchFamily="18" charset="-78"/>
                <a:cs typeface="Andalus" panose="02020603050405020304" pitchFamily="18" charset="-78"/>
              </a:rPr>
              <a:t>Penicillins</a:t>
            </a:r>
            <a:r>
              <a:rPr lang="en-US" sz="3200" dirty="0">
                <a:latin typeface="Andalus" panose="02020603050405020304" pitchFamily="18" charset="-78"/>
                <a:cs typeface="Andalus" panose="02020603050405020304" pitchFamily="18" charset="-78"/>
              </a:rPr>
              <a:t>; </a:t>
            </a:r>
          </a:p>
          <a:p>
            <a:pPr marL="788670" lvl="2" indent="-514350"/>
            <a:r>
              <a:rPr lang="en-US" sz="3000" dirty="0">
                <a:latin typeface="Andalus" panose="02020603050405020304" pitchFamily="18" charset="-78"/>
                <a:cs typeface="Andalus" panose="02020603050405020304" pitchFamily="18" charset="-78"/>
              </a:rPr>
              <a:t>(penicillin G &amp; penicillin V)</a:t>
            </a:r>
          </a:p>
          <a:p>
            <a:pPr marL="514350" lvl="1" indent="-514350">
              <a:buAutoNum type="arabicPeriod"/>
            </a:pPr>
            <a:r>
              <a:rPr lang="en-US" sz="3200" dirty="0" err="1">
                <a:latin typeface="Andalus" panose="02020603050405020304" pitchFamily="18" charset="-78"/>
                <a:cs typeface="Andalus" panose="02020603050405020304" pitchFamily="18" charset="-78"/>
              </a:rPr>
              <a:t>Penicillinase</a:t>
            </a:r>
            <a:r>
              <a:rPr lang="en-US" sz="3200" dirty="0">
                <a:latin typeface="Andalus" panose="02020603050405020304" pitchFamily="18" charset="-78"/>
                <a:cs typeface="Andalus" panose="02020603050405020304" pitchFamily="18" charset="-78"/>
              </a:rPr>
              <a:t> resistant </a:t>
            </a:r>
            <a:r>
              <a:rPr lang="en-US" sz="3200" dirty="0" err="1">
                <a:latin typeface="Andalus" panose="02020603050405020304" pitchFamily="18" charset="-78"/>
                <a:cs typeface="Andalus" panose="02020603050405020304" pitchFamily="18" charset="-78"/>
              </a:rPr>
              <a:t>penicillins</a:t>
            </a:r>
            <a:r>
              <a:rPr lang="en-US" sz="32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  <a:p>
            <a:pPr marL="788670" lvl="2" indent="-514350"/>
            <a:r>
              <a:rPr lang="en-US" sz="3000" dirty="0" err="1">
                <a:latin typeface="Andalus" panose="02020603050405020304" pitchFamily="18" charset="-78"/>
                <a:cs typeface="Andalus" panose="02020603050405020304" pitchFamily="18" charset="-78"/>
              </a:rPr>
              <a:t>Penicillins</a:t>
            </a:r>
            <a:r>
              <a:rPr lang="en-US" sz="3000" dirty="0">
                <a:latin typeface="Andalus" panose="02020603050405020304" pitchFamily="18" charset="-78"/>
                <a:cs typeface="Andalus" panose="02020603050405020304" pitchFamily="18" charset="-78"/>
              </a:rPr>
              <a:t> resistant to staphylococcal beta-lactamase </a:t>
            </a:r>
          </a:p>
          <a:p>
            <a:pPr marL="788670" lvl="2" indent="-514350"/>
            <a:r>
              <a:rPr lang="en-US" sz="3000" dirty="0">
                <a:latin typeface="Andalus" panose="02020603050405020304" pitchFamily="18" charset="-78"/>
                <a:cs typeface="Andalus" panose="02020603050405020304" pitchFamily="18" charset="-78"/>
              </a:rPr>
              <a:t>(methicillin, </a:t>
            </a:r>
            <a:r>
              <a:rPr lang="en-US" sz="3000" dirty="0" err="1">
                <a:latin typeface="Andalus" panose="02020603050405020304" pitchFamily="18" charset="-78"/>
                <a:cs typeface="Andalus" panose="02020603050405020304" pitchFamily="18" charset="-78"/>
              </a:rPr>
              <a:t>nafcillin</a:t>
            </a:r>
            <a:r>
              <a:rPr lang="en-US" sz="3000" dirty="0">
                <a:latin typeface="Andalus" panose="02020603050405020304" pitchFamily="18" charset="-78"/>
                <a:cs typeface="Andalus" panose="02020603050405020304" pitchFamily="18" charset="-78"/>
              </a:rPr>
              <a:t>, </a:t>
            </a:r>
            <a:r>
              <a:rPr lang="en-US" sz="3000" dirty="0" err="1">
                <a:latin typeface="Andalus" panose="02020603050405020304" pitchFamily="18" charset="-78"/>
                <a:cs typeface="Andalus" panose="02020603050405020304" pitchFamily="18" charset="-78"/>
              </a:rPr>
              <a:t>cloxacillin</a:t>
            </a:r>
            <a:r>
              <a:rPr lang="en-US" sz="3000" dirty="0">
                <a:latin typeface="Andalus" panose="02020603050405020304" pitchFamily="18" charset="-78"/>
                <a:cs typeface="Andalus" panose="02020603050405020304" pitchFamily="18" charset="-78"/>
              </a:rPr>
              <a:t>)</a:t>
            </a:r>
          </a:p>
          <a:p>
            <a:pPr marL="514350" lvl="1" indent="-514350">
              <a:buAutoNum type="arabicPeriod"/>
            </a:pPr>
            <a:r>
              <a:rPr lang="en-US" sz="3200" dirty="0" err="1">
                <a:latin typeface="Andalus" panose="02020603050405020304" pitchFamily="18" charset="-78"/>
                <a:cs typeface="Andalus" panose="02020603050405020304" pitchFamily="18" charset="-78"/>
              </a:rPr>
              <a:t>Aminopenicillins</a:t>
            </a:r>
            <a:r>
              <a:rPr lang="en-US" sz="32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  <a:p>
            <a:pPr marL="788670" lvl="2" indent="-514350"/>
            <a:r>
              <a:rPr lang="en-US" sz="3000" dirty="0">
                <a:latin typeface="Andalus" panose="02020603050405020304" pitchFamily="18" charset="-78"/>
                <a:cs typeface="Andalus" panose="02020603050405020304" pitchFamily="18" charset="-78"/>
              </a:rPr>
              <a:t>(ampicillin, amoxicillin)</a:t>
            </a:r>
          </a:p>
          <a:p>
            <a:pPr marL="514350" lvl="1" indent="-514350">
              <a:buFont typeface="+mj-lt"/>
              <a:buAutoNum type="arabicPeriod"/>
            </a:pPr>
            <a:r>
              <a:rPr lang="en-US" sz="3200" dirty="0" err="1">
                <a:latin typeface="Andalus" panose="02020603050405020304" pitchFamily="18" charset="-78"/>
                <a:cs typeface="Andalus" panose="02020603050405020304" pitchFamily="18" charset="-78"/>
              </a:rPr>
              <a:t>Carboxipenicillins</a:t>
            </a:r>
            <a:r>
              <a:rPr lang="en-US" sz="3200" dirty="0">
                <a:latin typeface="Andalus" panose="02020603050405020304" pitchFamily="18" charset="-78"/>
                <a:cs typeface="Andalus" panose="02020603050405020304" pitchFamily="18" charset="-78"/>
              </a:rPr>
              <a:t> &amp; </a:t>
            </a:r>
            <a:r>
              <a:rPr lang="en-US" sz="3200" dirty="0" err="1">
                <a:latin typeface="Andalus" panose="02020603050405020304" pitchFamily="18" charset="-78"/>
                <a:cs typeface="Andalus" panose="02020603050405020304" pitchFamily="18" charset="-78"/>
              </a:rPr>
              <a:t>Ureidopenicillins</a:t>
            </a:r>
            <a:r>
              <a:rPr lang="en-US" sz="32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  <a:p>
            <a:pPr marL="788670" lvl="2" indent="-514350"/>
            <a:r>
              <a:rPr lang="en-US" sz="3000" dirty="0">
                <a:latin typeface="Andalus" panose="02020603050405020304" pitchFamily="18" charset="-78"/>
                <a:cs typeface="Andalus" panose="02020603050405020304" pitchFamily="18" charset="-78"/>
              </a:rPr>
              <a:t>Extended spectrum or </a:t>
            </a:r>
            <a:r>
              <a:rPr lang="en-US" sz="3000" dirty="0" err="1">
                <a:latin typeface="Andalus" panose="02020603050405020304" pitchFamily="18" charset="-78"/>
                <a:cs typeface="Andalus" panose="02020603050405020304" pitchFamily="18" charset="-78"/>
              </a:rPr>
              <a:t>antipseudomonal</a:t>
            </a:r>
            <a:r>
              <a:rPr lang="en-US" sz="30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r>
              <a:rPr lang="en-US" sz="3000" dirty="0" err="1">
                <a:latin typeface="Andalus" panose="02020603050405020304" pitchFamily="18" charset="-78"/>
                <a:cs typeface="Andalus" panose="02020603050405020304" pitchFamily="18" charset="-78"/>
              </a:rPr>
              <a:t>penicillins</a:t>
            </a:r>
            <a:r>
              <a:rPr lang="en-US" sz="30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  <a:p>
            <a:pPr marL="788670" lvl="2" indent="-514350"/>
            <a:r>
              <a:rPr lang="en-US" sz="3000" dirty="0">
                <a:latin typeface="Andalus" panose="02020603050405020304" pitchFamily="18" charset="-78"/>
                <a:cs typeface="Andalus" panose="02020603050405020304" pitchFamily="18" charset="-78"/>
              </a:rPr>
              <a:t>(</a:t>
            </a:r>
            <a:r>
              <a:rPr lang="en-US" sz="3000" dirty="0" err="1">
                <a:latin typeface="Andalus" panose="02020603050405020304" pitchFamily="18" charset="-78"/>
                <a:cs typeface="Andalus" panose="02020603050405020304" pitchFamily="18" charset="-78"/>
              </a:rPr>
              <a:t>carbenicillin</a:t>
            </a:r>
            <a:r>
              <a:rPr lang="en-US" sz="3000" dirty="0">
                <a:latin typeface="Andalus" panose="02020603050405020304" pitchFamily="18" charset="-78"/>
                <a:cs typeface="Andalus" panose="02020603050405020304" pitchFamily="18" charset="-78"/>
              </a:rPr>
              <a:t>, </a:t>
            </a:r>
            <a:r>
              <a:rPr lang="en-US" sz="3000" dirty="0" err="1">
                <a:latin typeface="Andalus" panose="02020603050405020304" pitchFamily="18" charset="-78"/>
                <a:cs typeface="Andalus" panose="02020603050405020304" pitchFamily="18" charset="-78"/>
              </a:rPr>
              <a:t>piperacillin</a:t>
            </a:r>
            <a:r>
              <a:rPr lang="en-US" sz="3000" dirty="0">
                <a:latin typeface="Andalus" panose="02020603050405020304" pitchFamily="18" charset="-78"/>
                <a:cs typeface="Andalus" panose="02020603050405020304" pitchFamily="18" charset="-78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949383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Pharmacokinetics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686800" cy="51816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endParaRPr lang="en-US" sz="3200" b="1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Variable oral absorption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Food decreases oral absorption (except for amoxicillin)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Wide distribution (except CNS)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Usually renal excretion (filtration &amp; secretion) as intact form 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Wide therapeutic window (very safe)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Usually, short  half-life (30-70 min) </a:t>
            </a:r>
          </a:p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Question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: How are they administered every 6-8 h?</a:t>
            </a:r>
          </a:p>
        </p:txBody>
      </p:sp>
    </p:spTree>
    <p:extLst>
      <p:ext uri="{BB962C8B-B14F-4D97-AF65-F5344CB8AC3E}">
        <p14:creationId xmlns:p14="http://schemas.microsoft.com/office/powerpoint/2010/main" val="4466771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Penicillin G &amp; 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686800" cy="51816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endParaRPr lang="en-US" sz="3200" b="1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Penicillin G: benzyl penicillin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Penicillin V: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phenoxymethyl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penicillin</a:t>
            </a:r>
          </a:p>
        </p:txBody>
      </p:sp>
      <p:pic>
        <p:nvPicPr>
          <p:cNvPr id="4" name="Picture 2" descr="Image result for penicilline v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114800"/>
            <a:ext cx="2689225" cy="17957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benzylpenicilli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914399" y="3918446"/>
            <a:ext cx="3573129" cy="202515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9859062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Penicillin V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686800" cy="51816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endParaRPr lang="en-US" sz="3200" b="1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Tablet 500 mg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Powder for oral suspension 125 &amp; 250 mg/5 ml </a:t>
            </a:r>
          </a:p>
        </p:txBody>
      </p:sp>
      <p:pic>
        <p:nvPicPr>
          <p:cNvPr id="6" name="Picture 12" descr="PENICILLIN%20V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43400" y="3348037"/>
            <a:ext cx="4495800" cy="33575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87553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Penicillin 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686800" cy="5181600"/>
          </a:xfrm>
        </p:spPr>
        <p:txBody>
          <a:bodyPr>
            <a:normAutofit/>
          </a:bodyPr>
          <a:lstStyle/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Only parenteral forms are available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473322" y="4399211"/>
            <a:ext cx="7954716" cy="2306389"/>
            <a:chOff x="466972" y="2529711"/>
            <a:chExt cx="7954716" cy="2306389"/>
          </a:xfrm>
        </p:grpSpPr>
        <p:pic>
          <p:nvPicPr>
            <p:cNvPr id="7" name="Picture 6" descr="http://sitemaker.umich.edu/medchem9/files/penicillin_procaine.jpg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690938" y="2610971"/>
              <a:ext cx="1943100" cy="17621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7" descr="http://sitemaker.umich.edu/medchem9/files/penicillin_benzathine.jp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6253163" y="2529711"/>
              <a:ext cx="1924050" cy="19431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3310185" y="4423598"/>
              <a:ext cx="2605087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Procaine penicillin G</a:t>
              </a:r>
            </a:p>
          </p:txBody>
        </p:sp>
        <p:sp>
          <p:nvSpPr>
            <p:cNvPr id="10" name="TextBox 9"/>
            <p:cNvSpPr txBox="1">
              <a:spLocks noChangeArrowheads="1"/>
            </p:cNvSpPr>
            <p:nvPr/>
          </p:nvSpPr>
          <p:spPr bwMode="auto">
            <a:xfrm>
              <a:off x="5997575" y="4415661"/>
              <a:ext cx="2424113" cy="33855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 err="1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Benzathine</a:t>
              </a: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 penicillin G</a:t>
              </a:r>
            </a:p>
          </p:txBody>
        </p:sp>
        <p:sp>
          <p:nvSpPr>
            <p:cNvPr id="11" name="TextBox 11"/>
            <p:cNvSpPr txBox="1">
              <a:spLocks noChangeArrowheads="1"/>
            </p:cNvSpPr>
            <p:nvPr/>
          </p:nvSpPr>
          <p:spPr bwMode="auto">
            <a:xfrm>
              <a:off x="974725" y="4251325"/>
              <a:ext cx="1700213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>
              <a:defPPr>
                <a:defRPr lang="en-US"/>
              </a:defPPr>
              <a:lvl1pPr algn="ctr" rtl="0" fontAlgn="base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1pPr>
              <a:lvl2pPr marL="457200" algn="ctr" rtl="0" fontAlgn="base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2pPr>
              <a:lvl3pPr marL="914400" algn="ctr" rtl="0" fontAlgn="base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3pPr>
              <a:lvl4pPr marL="1371600" algn="ctr" rtl="0" fontAlgn="base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4pPr>
              <a:lvl5pPr marL="1828800" algn="ctr" rtl="0" fontAlgn="base">
                <a:spcBef>
                  <a:spcPct val="0"/>
                </a:spcBef>
                <a:spcAft>
                  <a:spcPct val="0"/>
                </a:spcAft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5pPr>
              <a:lvl6pPr marL="2286000" algn="l" defTabSz="914400" rtl="0" eaLnBrk="1" latinLnBrk="0" hangingPunct="1"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6pPr>
              <a:lvl7pPr marL="2743200" algn="l" defTabSz="914400" rtl="0" eaLnBrk="1" latinLnBrk="0" hangingPunct="1"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7pPr>
              <a:lvl8pPr marL="3200400" algn="l" defTabSz="914400" rtl="0" eaLnBrk="1" latinLnBrk="0" hangingPunct="1"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8pPr>
              <a:lvl9pPr marL="3657600" algn="l" defTabSz="914400" rtl="0" eaLnBrk="1" latinLnBrk="0" hangingPunct="1">
                <a:defRPr sz="4400" kern="1200">
                  <a:solidFill>
                    <a:srgbClr val="FFFF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charset="0"/>
                  <a:ea typeface="+mn-ea"/>
                  <a:cs typeface="Arial" charset="0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600" b="0" i="0" u="none" strike="noStrike" kern="1200" cap="none" spc="0" normalizeH="0" baseline="0" noProof="0" dirty="0">
                  <a:ln>
                    <a:noFill/>
                  </a:ln>
                  <a:solidFill>
                    <a:srgbClr val="0000CC"/>
                  </a:solidFill>
                  <a:effectLst/>
                  <a:uLnTx/>
                  <a:uFillTx/>
                  <a:latin typeface="Arial" charset="0"/>
                  <a:ea typeface="+mn-ea"/>
                  <a:cs typeface="Arial" charset="0"/>
                </a:rPr>
                <a:t>Penicillin G potassium</a:t>
              </a:r>
            </a:p>
          </p:txBody>
        </p:sp>
        <p:pic>
          <p:nvPicPr>
            <p:cNvPr id="12" name="Picture 11" descr="https://www.sigmaaldrich.com/thumb/structureimages/93/mfcd00036193.gif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466972" y="2696612"/>
              <a:ext cx="2843213" cy="1450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3" name="Picture 4" descr="benzylpenicillin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32125" y="2448780"/>
            <a:ext cx="2971800" cy="168433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6690260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Penicillin G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686800" cy="5181600"/>
          </a:xfrm>
        </p:spPr>
        <p:txBody>
          <a:bodyPr>
            <a:normAutofit/>
          </a:bodyPr>
          <a:lstStyle/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Crystalline Penicillin G Sodium or Potassium (1,000,000 &amp; 5,000,000 U)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Penicillin G Procaine (400,000 U &amp; 800,000 U)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Penicillin G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Benzathine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(Pen. LA, Pen 1,200,000 U)</a:t>
            </a: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Penicillin 6.3.3. (PGB 600,000 U; PGP 300,000U; PGP 300,000 U) </a:t>
            </a:r>
          </a:p>
        </p:txBody>
      </p:sp>
    </p:spTree>
    <p:extLst>
      <p:ext uri="{BB962C8B-B14F-4D97-AF65-F5344CB8AC3E}">
        <p14:creationId xmlns:p14="http://schemas.microsoft.com/office/powerpoint/2010/main" val="2780252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Penicillin G </a:t>
            </a:r>
          </a:p>
        </p:txBody>
      </p:sp>
      <p:pic>
        <p:nvPicPr>
          <p:cNvPr id="5" name="Picture 4" descr="penicillin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400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1181100" y="1748712"/>
            <a:ext cx="6781800" cy="5095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123568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Clinical uses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686800" cy="5181600"/>
          </a:xfrm>
        </p:spPr>
        <p:txBody>
          <a:bodyPr>
            <a:normAutofit/>
          </a:bodyPr>
          <a:lstStyle/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Pharyngitis (GAS), impetigo &amp; scarlet fever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Oral and dental infections (VGS &amp; anaerobes) 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pneumonia (pneumococcal) 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Endocarditis (VGS,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Enterococcal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)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Meningitis (meningococcal, listeria, pneumococcal) 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Syphilis, leptospirosis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Rat bite fever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Prophylaxis of streptococcal infections, rheumatic fever &amp; syphilis</a:t>
            </a:r>
          </a:p>
        </p:txBody>
      </p:sp>
    </p:spTree>
    <p:extLst>
      <p:ext uri="{BB962C8B-B14F-4D97-AF65-F5344CB8AC3E}">
        <p14:creationId xmlns:p14="http://schemas.microsoft.com/office/powerpoint/2010/main" val="2907816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Penicillinase</a:t>
            </a:r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resistant </a:t>
            </a:r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penicillins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816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it-IT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Cloxacillin, nafcillin, methicillin</a:t>
            </a:r>
          </a:p>
          <a:p>
            <a:pPr marL="0" lvl="1" indent="0">
              <a:buNone/>
            </a:pPr>
            <a:endParaRPr lang="it-IT" sz="2800" b="1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it-IT" sz="2800" dirty="0">
                <a:latin typeface="Andalus" panose="02020603050405020304" pitchFamily="18" charset="-78"/>
                <a:cs typeface="Andalus" panose="02020603050405020304" pitchFamily="18" charset="-78"/>
              </a:rPr>
              <a:t>Resistant to staphylococcal beta-lactamase </a:t>
            </a:r>
          </a:p>
          <a:p>
            <a:pPr marL="514350" lvl="1" indent="-514350"/>
            <a:r>
              <a:rPr lang="it-IT" sz="2800" dirty="0">
                <a:latin typeface="Andalus" panose="02020603050405020304" pitchFamily="18" charset="-78"/>
                <a:cs typeface="Andalus" panose="02020603050405020304" pitchFamily="18" charset="-78"/>
              </a:rPr>
              <a:t>Lower activity against other G+ organisms compared to natural penicillins</a:t>
            </a:r>
          </a:p>
          <a:p>
            <a:pPr marL="514350" lvl="1" indent="-514350"/>
            <a:r>
              <a:rPr lang="it-IT" sz="2800" dirty="0">
                <a:latin typeface="Andalus" panose="02020603050405020304" pitchFamily="18" charset="-78"/>
                <a:cs typeface="Andalus" panose="02020603050405020304" pitchFamily="18" charset="-78"/>
              </a:rPr>
              <a:t>No activity against G- organisms</a:t>
            </a:r>
          </a:p>
          <a:p>
            <a:pPr marL="514350" lvl="1" indent="-514350"/>
            <a:endParaRPr lang="it-IT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endParaRPr lang="it-IT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0826496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553457" cy="21336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2060"/>
                </a:solidFill>
                <a:cs typeface="Segoe UI Semibold" panose="020B0702040204020203" pitchFamily="34" charset="0"/>
              </a:rPr>
              <a:t>1. Basic and Clinical Pharmacology of Katzung</a:t>
            </a:r>
            <a:br>
              <a:rPr lang="en-US" sz="2000" b="1" dirty="0">
                <a:solidFill>
                  <a:srgbClr val="002060"/>
                </a:solidFill>
                <a:cs typeface="Segoe UI Semibold" panose="020B0702040204020203" pitchFamily="34" charset="0"/>
              </a:rPr>
            </a:br>
            <a:r>
              <a:rPr lang="en-US" sz="1800" b="1" dirty="0">
                <a:solidFill>
                  <a:srgbClr val="002060"/>
                </a:solidFill>
                <a:cs typeface="Segoe UI Semibold" panose="020B0702040204020203" pitchFamily="34" charset="0"/>
              </a:rPr>
              <a:t>Chapter 46</a:t>
            </a:r>
            <a:br>
              <a:rPr lang="en-US" sz="1800" b="1" dirty="0">
                <a:solidFill>
                  <a:srgbClr val="002060"/>
                </a:solidFill>
                <a:cs typeface="Segoe UI Semibold" panose="020B0702040204020203" pitchFamily="34" charset="0"/>
              </a:rPr>
            </a:br>
            <a:endParaRPr lang="en-US" sz="1800" b="1" dirty="0">
              <a:solidFill>
                <a:srgbClr val="002060"/>
              </a:solidFill>
              <a:cs typeface="Segoe UI Semibold" panose="020B0702040204020203" pitchFamily="34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1882234"/>
            <a:ext cx="3605219" cy="490432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745090"/>
      </p:ext>
    </p:extLst>
  </p:cSld>
  <p:clrMapOvr>
    <a:masterClrMapping/>
  </p:clrMapOvr>
  <p:transition>
    <p:random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Clinical Uses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5029200"/>
          </a:xfrm>
        </p:spPr>
        <p:txBody>
          <a:bodyPr>
            <a:normAutofit/>
          </a:bodyPr>
          <a:lstStyle/>
          <a:p>
            <a:pPr marL="514350" lvl="1" indent="-514350"/>
            <a:r>
              <a:rPr lang="it-IT" sz="2800" dirty="0">
                <a:latin typeface="Andalus" panose="02020603050405020304" pitchFamily="18" charset="-78"/>
                <a:cs typeface="Andalus" panose="02020603050405020304" pitchFamily="18" charset="-78"/>
              </a:rPr>
              <a:t>Infections caused by methicillin-sensitive staphylococci (MSS): 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it-IT" sz="2600" dirty="0">
                <a:latin typeface="Andalus" panose="02020603050405020304" pitchFamily="18" charset="-78"/>
                <a:cs typeface="Andalus" panose="02020603050405020304" pitchFamily="18" charset="-78"/>
              </a:rPr>
              <a:t>Cellulitis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it-IT" sz="2600" dirty="0">
                <a:latin typeface="Andalus" panose="02020603050405020304" pitchFamily="18" charset="-78"/>
                <a:cs typeface="Andalus" panose="02020603050405020304" pitchFamily="18" charset="-78"/>
              </a:rPr>
              <a:t>Staphylococcal endocarditis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it-IT" sz="2600" dirty="0">
                <a:latin typeface="Andalus" panose="02020603050405020304" pitchFamily="18" charset="-78"/>
                <a:cs typeface="Andalus" panose="02020603050405020304" pitchFamily="18" charset="-78"/>
              </a:rPr>
              <a:t>Staphylococcal meningitis </a:t>
            </a:r>
          </a:p>
          <a:p>
            <a:pPr marL="514350" lvl="1" indent="-514350"/>
            <a:endParaRPr lang="it-IT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41555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Question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5029200"/>
          </a:xfrm>
        </p:spPr>
        <p:txBody>
          <a:bodyPr>
            <a:normAutofit/>
          </a:bodyPr>
          <a:lstStyle/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What are methicillin-sensitive staphylococci (MSS) and methicillin-resistant staphylococci (MRS)?</a:t>
            </a:r>
          </a:p>
          <a:p>
            <a:pPr marL="514350" lvl="1" indent="-51435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At what clinical settings can they be found?</a:t>
            </a:r>
          </a:p>
          <a:p>
            <a:pPr marL="514350" lvl="1" indent="-51435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What are the treatment options for the above mentioned microorganisms?</a:t>
            </a:r>
          </a:p>
          <a:p>
            <a:pPr marL="514350" lvl="1" indent="-514350"/>
            <a:endParaRPr lang="it-IT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4139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Aminopenicillins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50292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Amoxicillin &amp; ampicillin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Same as penicillin G 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Greater activity against some G- bacilli, compared to penicillin G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E. coli 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P. mirabilis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Salmonella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Shigella</a:t>
            </a: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Haemophilus</a:t>
            </a:r>
            <a:endParaRPr lang="it-IT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535152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Aminopenicillins</a:t>
            </a:r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pharmacokinetics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50292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Amoxicillin &amp; ampicillin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Ampicillin has parenteral forms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Compared to  ampicillin, amoxicillin has: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Better oral absorption which is not affected by food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Higher plasma concentration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Longer duration of action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Better tissue penetration</a:t>
            </a:r>
          </a:p>
        </p:txBody>
      </p:sp>
    </p:spTree>
    <p:extLst>
      <p:ext uri="{BB962C8B-B14F-4D97-AF65-F5344CB8AC3E}">
        <p14:creationId xmlns:p14="http://schemas.microsoft.com/office/powerpoint/2010/main" val="29852993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Aminopenicillins</a:t>
            </a:r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; Clinical uses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5029200"/>
          </a:xfrm>
        </p:spPr>
        <p:txBody>
          <a:bodyPr>
            <a:normAutofit/>
          </a:bodyPr>
          <a:lstStyle/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Streptococcal infections (GAS, VGS)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Pneumococcal and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enterococcal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infections (sensitivity must be confirmed in high risk settings) 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Otitis media 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Sinusitis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UTI 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Meningitis (sensitivity must be confirmed)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Listeria bacteremia &amp; meningitis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Prophylaxis of endocarditis in high risk patients</a:t>
            </a:r>
          </a:p>
        </p:txBody>
      </p:sp>
    </p:spTree>
    <p:extLst>
      <p:ext uri="{BB962C8B-B14F-4D97-AF65-F5344CB8AC3E}">
        <p14:creationId xmlns:p14="http://schemas.microsoft.com/office/powerpoint/2010/main" val="3642438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Antipseudomonal</a:t>
            </a:r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penicillins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676400"/>
                <a:ext cx="8229600" cy="5029200"/>
              </a:xfrm>
            </p:spPr>
            <p:txBody>
              <a:bodyPr>
                <a:normAutofit fontScale="92500" lnSpcReduction="20000"/>
              </a:bodyPr>
              <a:lstStyle/>
              <a:p>
                <a:pPr marL="0" lvl="1" indent="0">
                  <a:buNone/>
                </a:pPr>
                <a:r>
                  <a:rPr lang="en-US" sz="2800" b="1" dirty="0" err="1">
                    <a:latin typeface="Andalus" panose="02020603050405020304" pitchFamily="18" charset="-78"/>
                    <a:cs typeface="Andalus" panose="02020603050405020304" pitchFamily="18" charset="-78"/>
                  </a:rPr>
                  <a:t>Carbenicillin</a:t>
                </a:r>
                <a:r>
                  <a:rPr lang="en-US" sz="2800" b="1" dirty="0">
                    <a:latin typeface="Andalus" panose="02020603050405020304" pitchFamily="18" charset="-78"/>
                    <a:cs typeface="Andalus" panose="02020603050405020304" pitchFamily="18" charset="-78"/>
                  </a:rPr>
                  <a:t>, </a:t>
                </a:r>
                <a:r>
                  <a:rPr lang="en-US" sz="2800" b="1" dirty="0" err="1">
                    <a:latin typeface="Andalus" panose="02020603050405020304" pitchFamily="18" charset="-78"/>
                    <a:cs typeface="Andalus" panose="02020603050405020304" pitchFamily="18" charset="-78"/>
                  </a:rPr>
                  <a:t>piperacillin</a:t>
                </a:r>
                <a:r>
                  <a:rPr lang="en-US" sz="2800" b="1" dirty="0">
                    <a:latin typeface="Andalus" panose="02020603050405020304" pitchFamily="18" charset="-78"/>
                    <a:cs typeface="Andalus" panose="02020603050405020304" pitchFamily="18" charset="-78"/>
                  </a:rPr>
                  <a:t>, </a:t>
                </a:r>
                <a:r>
                  <a:rPr lang="en-US" sz="2800" b="1" dirty="0" err="1">
                    <a:latin typeface="Andalus" panose="02020603050405020304" pitchFamily="18" charset="-78"/>
                    <a:cs typeface="Andalus" panose="02020603050405020304" pitchFamily="18" charset="-78"/>
                  </a:rPr>
                  <a:t>ticarcillin</a:t>
                </a:r>
                <a:endParaRPr lang="en-US" sz="2800" b="1" dirty="0"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  <a:p>
                <a:pPr marL="514350" lvl="1" indent="-514350"/>
                <a:r>
                  <a:rPr lang="en-US" sz="2800" dirty="0">
                    <a:latin typeface="Andalus" panose="02020603050405020304" pitchFamily="18" charset="-78"/>
                    <a:cs typeface="Andalus" panose="02020603050405020304" pitchFamily="18" charset="-78"/>
                  </a:rPr>
                  <a:t>Greatest activity against G- bacteria </a:t>
                </a:r>
              </a:p>
              <a:p>
                <a:pPr marL="788670" lvl="2" indent="-514350">
                  <a:buFont typeface="Wingdings" panose="05000000000000000000" pitchFamily="2" charset="2"/>
                  <a:buChar char="ü"/>
                </a:pPr>
                <a:r>
                  <a:rPr lang="en-US" sz="2600" dirty="0">
                    <a:latin typeface="Andalus" panose="02020603050405020304" pitchFamily="18" charset="-78"/>
                    <a:cs typeface="Andalus" panose="02020603050405020304" pitchFamily="18" charset="-78"/>
                  </a:rPr>
                  <a:t>Pseudomonas, </a:t>
                </a:r>
                <a:r>
                  <a:rPr lang="en-US" sz="2600" dirty="0" err="1">
                    <a:latin typeface="Andalus" panose="02020603050405020304" pitchFamily="18" charset="-78"/>
                    <a:cs typeface="Andalus" panose="02020603050405020304" pitchFamily="18" charset="-78"/>
                  </a:rPr>
                  <a:t>Enterobacter</a:t>
                </a:r>
                <a:r>
                  <a:rPr lang="en-US" sz="2600" dirty="0">
                    <a:latin typeface="Andalus" panose="02020603050405020304" pitchFamily="18" charset="-78"/>
                    <a:cs typeface="Andalus" panose="02020603050405020304" pitchFamily="18" charset="-78"/>
                  </a:rPr>
                  <a:t>, </a:t>
                </a:r>
                <a:r>
                  <a:rPr lang="en-US" sz="2600" dirty="0" err="1">
                    <a:latin typeface="Andalus" panose="02020603050405020304" pitchFamily="18" charset="-78"/>
                    <a:cs typeface="Andalus" panose="02020603050405020304" pitchFamily="18" charset="-78"/>
                  </a:rPr>
                  <a:t>Serratia</a:t>
                </a:r>
                <a:r>
                  <a:rPr lang="en-US" sz="2600" dirty="0">
                    <a:latin typeface="Andalus" panose="02020603050405020304" pitchFamily="18" charset="-78"/>
                    <a:cs typeface="Andalus" panose="02020603050405020304" pitchFamily="18" charset="-78"/>
                  </a:rPr>
                  <a:t>, </a:t>
                </a:r>
                <a:r>
                  <a:rPr lang="en-US" sz="2600" dirty="0" err="1">
                    <a:latin typeface="Andalus" panose="02020603050405020304" pitchFamily="18" charset="-78"/>
                    <a:cs typeface="Andalus" panose="02020603050405020304" pitchFamily="18" charset="-78"/>
                  </a:rPr>
                  <a:t>Citrobacter</a:t>
                </a:r>
                <a:endParaRPr lang="en-US" sz="2600" dirty="0"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  <a:p>
                <a:pPr marL="788670" lvl="2" indent="-514350">
                  <a:buFont typeface="Wingdings" panose="05000000000000000000" pitchFamily="2" charset="2"/>
                  <a:buChar char="ü"/>
                </a:pPr>
                <a:r>
                  <a:rPr lang="en-US" sz="2600" dirty="0">
                    <a:latin typeface="Andalus" panose="02020603050405020304" pitchFamily="18" charset="-78"/>
                    <a:cs typeface="Andalus" panose="02020603050405020304" pitchFamily="18" charset="-78"/>
                  </a:rPr>
                  <a:t>E. Coli, Proteus </a:t>
                </a:r>
              </a:p>
              <a:p>
                <a:pPr marL="514350" lvl="1" indent="-514350"/>
                <a:endParaRPr lang="en-US" sz="2800" dirty="0"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  <a:p>
                <a:pPr marL="514350" lvl="1" indent="-514350"/>
                <a:r>
                  <a:rPr lang="en-US" sz="2800" dirty="0">
                    <a:latin typeface="Andalus" panose="02020603050405020304" pitchFamily="18" charset="-78"/>
                    <a:cs typeface="Andalus" panose="02020603050405020304" pitchFamily="18" charset="-78"/>
                  </a:rPr>
                  <a:t>Weaker than penicillin G against G+ bacteria </a:t>
                </a:r>
              </a:p>
              <a:p>
                <a:pPr marL="514350" lvl="1" indent="-514350"/>
                <a:r>
                  <a:rPr lang="en-US" sz="2800" dirty="0" err="1">
                    <a:latin typeface="Andalus" panose="02020603050405020304" pitchFamily="18" charset="-78"/>
                    <a:cs typeface="Andalus" panose="02020603050405020304" pitchFamily="18" charset="-78"/>
                  </a:rPr>
                  <a:t>Piperacillin</a:t>
                </a:r>
                <a:r>
                  <a:rPr lang="en-US" sz="2800" dirty="0">
                    <a:latin typeface="Andalus" panose="02020603050405020304" pitchFamily="18" charset="-78"/>
                    <a:cs typeface="Andalus" panose="02020603050405020304" pitchFamily="18" charset="-78"/>
                  </a:rPr>
                  <a:t> is more potent than </a:t>
                </a:r>
                <a:r>
                  <a:rPr lang="en-US" sz="2800" dirty="0" err="1">
                    <a:latin typeface="Andalus" panose="02020603050405020304" pitchFamily="18" charset="-78"/>
                    <a:cs typeface="Andalus" panose="02020603050405020304" pitchFamily="18" charset="-78"/>
                  </a:rPr>
                  <a:t>carbenicillin</a:t>
                </a:r>
                <a:r>
                  <a:rPr lang="en-US" sz="2800" dirty="0">
                    <a:latin typeface="Andalus" panose="02020603050405020304" pitchFamily="18" charset="-78"/>
                    <a:cs typeface="Andalus" panose="02020603050405020304" pitchFamily="18" charset="-78"/>
                  </a:rPr>
                  <a:t>.</a:t>
                </a:r>
              </a:p>
              <a:p>
                <a:pPr marL="514350" lvl="1" indent="-514350"/>
                <a:r>
                  <a:rPr lang="en-US" sz="2800" dirty="0" err="1">
                    <a:latin typeface="Andalus" panose="02020603050405020304" pitchFamily="18" charset="-78"/>
                    <a:cs typeface="Andalus" panose="02020603050405020304" pitchFamily="18" charset="-78"/>
                  </a:rPr>
                  <a:t>Piperacillin</a:t>
                </a:r>
                <a:r>
                  <a:rPr lang="en-US" sz="2800" dirty="0">
                    <a:latin typeface="Andalus" panose="02020603050405020304" pitchFamily="18" charset="-78"/>
                    <a:cs typeface="Andalus" panose="02020603050405020304" pitchFamily="18" charset="-78"/>
                  </a:rPr>
                  <a:t> is effective against </a:t>
                </a:r>
                <a:r>
                  <a:rPr lang="en-US" sz="2800" dirty="0" err="1">
                    <a:latin typeface="Andalus" panose="02020603050405020304" pitchFamily="18" charset="-78"/>
                    <a:cs typeface="Andalus" panose="02020603050405020304" pitchFamily="18" charset="-78"/>
                  </a:rPr>
                  <a:t>klebsiella</a:t>
                </a:r>
                <a:r>
                  <a:rPr lang="en-US" sz="2800" dirty="0">
                    <a:latin typeface="Andalus" panose="02020603050405020304" pitchFamily="18" charset="-78"/>
                    <a:cs typeface="Andalus" panose="02020603050405020304" pitchFamily="18" charset="-78"/>
                  </a:rPr>
                  <a:t>, e. </a:t>
                </a:r>
                <a:r>
                  <a:rPr lang="en-US" sz="2800" dirty="0" err="1">
                    <a:latin typeface="Andalus" panose="02020603050405020304" pitchFamily="18" charset="-78"/>
                    <a:cs typeface="Andalus" panose="02020603050405020304" pitchFamily="18" charset="-78"/>
                  </a:rPr>
                  <a:t>Faecalis</a:t>
                </a:r>
                <a:r>
                  <a:rPr lang="en-US" sz="2800" dirty="0">
                    <a:latin typeface="Andalus" panose="02020603050405020304" pitchFamily="18" charset="-78"/>
                    <a:cs typeface="Andalus" panose="02020603050405020304" pitchFamily="18" charset="-78"/>
                  </a:rPr>
                  <a:t>, listeria</a:t>
                </a:r>
              </a:p>
              <a:p>
                <a:pPr marL="514350" lvl="1" indent="-514350"/>
                <a:endParaRPr lang="en-US" sz="2800" dirty="0"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  <a:p>
                <a:pPr marL="514350" lvl="1" indent="-514350"/>
                <a:endParaRPr lang="en-US" sz="2800" dirty="0">
                  <a:latin typeface="Andalus" panose="02020603050405020304" pitchFamily="18" charset="-78"/>
                  <a:cs typeface="Andalus" panose="02020603050405020304" pitchFamily="18" charset="-78"/>
                </a:endParaRPr>
              </a:p>
              <a:p>
                <a:pPr marL="514350" lvl="1" indent="-514350"/>
                <a:r>
                  <a:rPr lang="en-US" sz="2800" dirty="0">
                    <a:latin typeface="Andalus" panose="02020603050405020304" pitchFamily="18" charset="-78"/>
                    <a:cs typeface="Andalus" panose="02020603050405020304" pitchFamily="18" charset="-78"/>
                  </a:rPr>
                  <a:t>These are sensitive to many </a:t>
                </a:r>
                <a14:m>
                  <m:oMath xmlns:m="http://schemas.openxmlformats.org/officeDocument/2006/math">
                    <m:r>
                      <a:rPr lang="en-US" sz="2800" i="1" dirty="0" smtClean="0">
                        <a:latin typeface="Cambria Math" panose="02040503050406030204" pitchFamily="18" charset="0"/>
                        <a:cs typeface="Andalus" panose="02020603050405020304" pitchFamily="18" charset="-78"/>
                        <a:sym typeface="Symbol" panose="05050102010706020507" pitchFamily="18" charset="2"/>
                      </a:rPr>
                      <m:t></m:t>
                    </m:r>
                  </m:oMath>
                </a14:m>
                <a:r>
                  <a:rPr lang="en-US" sz="2800" dirty="0">
                    <a:latin typeface="Andalus" panose="02020603050405020304" pitchFamily="18" charset="-78"/>
                    <a:cs typeface="Andalus" panose="02020603050405020304" pitchFamily="18" charset="-78"/>
                  </a:rPr>
                  <a:t>-lactamases</a:t>
                </a:r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676400"/>
                <a:ext cx="8229600" cy="5029200"/>
              </a:xfrm>
              <a:blipFill rotWithShape="0">
                <a:blip r:embed="rId2"/>
                <a:stretch>
                  <a:fillRect l="-1333" t="-2303"/>
                </a:stretch>
              </a:blipFill>
            </p:spPr>
            <p:txBody>
              <a:bodyPr/>
              <a:lstStyle/>
              <a:p>
                <a:r>
                  <a:rPr lang="fa-I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083831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Antipseudomonal</a:t>
            </a:r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penicillins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9448800" cy="50292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Clinical uses</a:t>
            </a:r>
          </a:p>
          <a:p>
            <a:pPr marL="0" lvl="1" indent="0">
              <a:buNone/>
            </a:pP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Treatment of serious infections (usually nosocomial)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g- bacteria 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Generally in combination with aminoglycoside</a:t>
            </a:r>
          </a:p>
        </p:txBody>
      </p:sp>
    </p:spTree>
    <p:extLst>
      <p:ext uri="{BB962C8B-B14F-4D97-AF65-F5344CB8AC3E}">
        <p14:creationId xmlns:p14="http://schemas.microsoft.com/office/powerpoint/2010/main" val="4143578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</a:t>
            </a:r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-lactamase inhibitors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9448800" cy="50292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Clavulanic</a:t>
            </a: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 acid, </a:t>
            </a: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sulbactam</a:t>
            </a: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, </a:t>
            </a: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tazobactam</a:t>
            </a:r>
            <a:endParaRPr lang="en-US" sz="2800" b="1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They are suicide substrates of many </a:t>
            </a: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  <a:sym typeface="Symbol" panose="05050102010706020507" pitchFamily="18" charset="2"/>
              </a:rPr>
              <a:t></a:t>
            </a: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-lactamases 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H. influenza, M. </a:t>
            </a:r>
            <a:r>
              <a:rPr lang="en-US" sz="2400" dirty="0" err="1">
                <a:latin typeface="Andalus" panose="02020603050405020304" pitchFamily="18" charset="-78"/>
                <a:cs typeface="Andalus" panose="02020603050405020304" pitchFamily="18" charset="-78"/>
              </a:rPr>
              <a:t>catarralis</a:t>
            </a: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, </a:t>
            </a:r>
            <a:r>
              <a:rPr lang="en-US" sz="2400" dirty="0" err="1">
                <a:latin typeface="Andalus" panose="02020603050405020304" pitchFamily="18" charset="-78"/>
                <a:cs typeface="Andalus" panose="02020603050405020304" pitchFamily="18" charset="-78"/>
              </a:rPr>
              <a:t>E.coli</a:t>
            </a: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, Proteus, </a:t>
            </a:r>
            <a:r>
              <a:rPr lang="en-US" sz="2400" dirty="0" err="1">
                <a:latin typeface="Andalus" panose="02020603050405020304" pitchFamily="18" charset="-78"/>
                <a:cs typeface="Andalus" panose="02020603050405020304" pitchFamily="18" charset="-78"/>
              </a:rPr>
              <a:t>Klebsiella</a:t>
            </a: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Staphylococci, Gonococci, B. </a:t>
            </a:r>
            <a:r>
              <a:rPr lang="en-US" sz="2400" dirty="0" err="1">
                <a:latin typeface="Andalus" panose="02020603050405020304" pitchFamily="18" charset="-78"/>
                <a:cs typeface="Andalus" panose="02020603050405020304" pitchFamily="18" charset="-78"/>
              </a:rPr>
              <a:t>fragilis</a:t>
            </a: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lvl="1" indent="0">
              <a:buNone/>
            </a:pPr>
            <a:endParaRPr lang="en-US" sz="2400" b="1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pic>
        <p:nvPicPr>
          <p:cNvPr id="4" name="Picture 3" descr="7.jpg"/>
          <p:cNvPicPr>
            <a:picLocks noChangeAspect="1"/>
          </p:cNvPicPr>
          <p:nvPr/>
        </p:nvPicPr>
        <p:blipFill rotWithShape="1">
          <a:blip r:embed="rId2" cstate="print"/>
          <a:srcRect b="37428"/>
          <a:stretch/>
        </p:blipFill>
        <p:spPr>
          <a:xfrm>
            <a:off x="762000" y="3810001"/>
            <a:ext cx="4114800" cy="2971800"/>
          </a:xfrm>
          <a:prstGeom prst="rect">
            <a:avLst/>
          </a:prstGeom>
        </p:spPr>
      </p:pic>
      <p:pic>
        <p:nvPicPr>
          <p:cNvPr id="5" name="Picture 4" descr="7.jpg"/>
          <p:cNvPicPr>
            <a:picLocks noChangeAspect="1"/>
          </p:cNvPicPr>
          <p:nvPr/>
        </p:nvPicPr>
        <p:blipFill rotWithShape="1">
          <a:blip r:embed="rId2" cstate="print"/>
          <a:srcRect t="61231" b="3472"/>
          <a:stretch/>
        </p:blipFill>
        <p:spPr>
          <a:xfrm>
            <a:off x="4800600" y="4953000"/>
            <a:ext cx="4114800" cy="167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746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</a:t>
            </a:r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-lactamase inhibitors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9448800" cy="50292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Clinical uses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The main indications of </a:t>
            </a: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co-</a:t>
            </a: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amoxiclav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are: 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Otitis media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Sinusitis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Pneumonia (sensitive microorganisms)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Animal and human bite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Diabetic foot infection</a:t>
            </a:r>
          </a:p>
          <a:p>
            <a:pPr marL="0" lvl="1" indent="0">
              <a:buNone/>
            </a:pPr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5836305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</a:t>
            </a:r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-lactamase inhibitors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9448800" cy="50292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Clinical uses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The main indications of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piperacillin-tazobactam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are: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Severe infections caused G-bacilli (nosocomial)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E. coli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Klebsiella</a:t>
            </a: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Proteus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B. </a:t>
            </a: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fragilis</a:t>
            </a: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but not Pseudomonas</a:t>
            </a:r>
          </a:p>
        </p:txBody>
      </p:sp>
    </p:spTree>
    <p:extLst>
      <p:ext uri="{BB962C8B-B14F-4D97-AF65-F5344CB8AC3E}">
        <p14:creationId xmlns:p14="http://schemas.microsoft.com/office/powerpoint/2010/main" val="2200916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Antibacterial agents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endParaRPr lang="en-US" sz="3200" b="1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lvl="1" indent="0">
              <a:buNone/>
            </a:pPr>
            <a:r>
              <a:rPr lang="en-US" sz="3200" b="1" dirty="0">
                <a:latin typeface="Andalus" panose="02020603050405020304" pitchFamily="18" charset="-78"/>
                <a:cs typeface="Andalus" panose="02020603050405020304" pitchFamily="18" charset="-78"/>
              </a:rPr>
              <a:t>1- Cell wall affecting agents</a:t>
            </a:r>
          </a:p>
          <a:p>
            <a:pPr marL="0" lvl="1" indent="0">
              <a:buNone/>
            </a:pPr>
            <a:r>
              <a:rPr lang="en-US" sz="3200" b="1" dirty="0">
                <a:latin typeface="Andalus" panose="02020603050405020304" pitchFamily="18" charset="-78"/>
                <a:cs typeface="Andalus" panose="02020603050405020304" pitchFamily="18" charset="-78"/>
              </a:rPr>
              <a:t>2- Protein synthesis inhibitors</a:t>
            </a:r>
          </a:p>
          <a:p>
            <a:pPr marL="0" lvl="1" indent="0">
              <a:buNone/>
            </a:pPr>
            <a:r>
              <a:rPr lang="en-US" sz="3200" b="1" dirty="0">
                <a:latin typeface="Andalus" panose="02020603050405020304" pitchFamily="18" charset="-78"/>
                <a:cs typeface="Andalus" panose="02020603050405020304" pitchFamily="18" charset="-78"/>
              </a:rPr>
              <a:t>3- Membrane active agent</a:t>
            </a:r>
          </a:p>
          <a:p>
            <a:pPr marL="0" lvl="1" indent="0">
              <a:buNone/>
            </a:pPr>
            <a:r>
              <a:rPr lang="en-US" sz="3200" b="1" dirty="0">
                <a:latin typeface="Andalus" panose="02020603050405020304" pitchFamily="18" charset="-78"/>
                <a:cs typeface="Andalus" panose="02020603050405020304" pitchFamily="18" charset="-78"/>
              </a:rPr>
              <a:t>4- DNA affecting agents</a:t>
            </a: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47983"/>
            <a:ext cx="432048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Related image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836712"/>
            <a:ext cx="432048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Related image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429000"/>
            <a:ext cx="432048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189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Adverse reactions of </a:t>
            </a:r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penicillins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 panose="05050102010706020507" pitchFamily="18" charset="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5029200"/>
          </a:xfrm>
        </p:spPr>
        <p:txBody>
          <a:bodyPr>
            <a:normAutofit lnSpcReduction="10000"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Hypersensitivity Reactions</a:t>
            </a:r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Maculopapular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rash</a:t>
            </a:r>
          </a:p>
          <a:p>
            <a:pPr marL="514350" lvl="1" indent="-514350"/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Urticaria</a:t>
            </a:r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Fever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Exfoliative dermatitis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Erythema multiform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Stevens-Johnson syndrome</a:t>
            </a:r>
          </a:p>
          <a:p>
            <a:pPr marL="514350" lvl="1" indent="-51435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lvl="1" indent="0" algn="ctr">
              <a:buNone/>
            </a:pP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Immediate (1-45 min) and accelerated (1-72 hours) allergic reactions (</a:t>
            </a:r>
            <a:r>
              <a:rPr lang="en-US" sz="2400" dirty="0" err="1">
                <a:latin typeface="Andalus" panose="02020603050405020304" pitchFamily="18" charset="-78"/>
                <a:cs typeface="Andalus" panose="02020603050405020304" pitchFamily="18" charset="-78"/>
              </a:rPr>
              <a:t>urticaria</a:t>
            </a: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, angioedema, anaphylaxis)</a:t>
            </a:r>
            <a:b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</a:b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6705600" y="1676400"/>
          <a:ext cx="2166937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2" imgW="4808520" imgH="2787840" progId="">
                  <p:embed/>
                </p:oleObj>
              </mc:Choice>
              <mc:Fallback>
                <p:oleObj name="Clip" r:id="rId2" imgW="4808520" imgH="27878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1676400"/>
                        <a:ext cx="2166937" cy="1414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5988995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Maculopapular</a:t>
            </a:r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 rash &amp; </a:t>
            </a:r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urticaria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 panose="05050102010706020507" pitchFamily="18" charset="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50292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b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</a:b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</p:txBody>
      </p:sp>
      <p:pic>
        <p:nvPicPr>
          <p:cNvPr id="5" name="Picture 3" descr="urticari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66800" y="3962400"/>
            <a:ext cx="2652713" cy="2981074"/>
          </a:xfrm>
          <a:prstGeom prst="rect">
            <a:avLst/>
          </a:prstGeom>
          <a:noFill/>
        </p:spPr>
      </p:pic>
      <p:pic>
        <p:nvPicPr>
          <p:cNvPr id="6" name="Picture 4" descr="urticaria1a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0" y="1447800"/>
            <a:ext cx="4390245" cy="5486400"/>
          </a:xfrm>
          <a:prstGeom prst="rect">
            <a:avLst/>
          </a:prstGeom>
          <a:noFill/>
        </p:spPr>
      </p:pic>
      <p:pic>
        <p:nvPicPr>
          <p:cNvPr id="7" name="Picture 5" descr="macule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1447800"/>
            <a:ext cx="2667000" cy="240188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485787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Exfoliative dermatitis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50292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b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</a:b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</p:txBody>
      </p:sp>
      <p:pic>
        <p:nvPicPr>
          <p:cNvPr id="8" name="Picture 3" descr="exfoliative"/>
          <p:cNvPicPr>
            <a:picLocks noChangeAspect="1" noChangeArrowheads="1"/>
          </p:cNvPicPr>
          <p:nvPr/>
        </p:nvPicPr>
        <p:blipFill rotWithShape="1">
          <a:blip r:embed="rId2" cstate="print"/>
          <a:srcRect b="22580"/>
          <a:stretch/>
        </p:blipFill>
        <p:spPr bwMode="auto">
          <a:xfrm>
            <a:off x="1524000" y="1643062"/>
            <a:ext cx="6275294" cy="4572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060315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Erythema multiform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50292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b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</a:b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</p:txBody>
      </p:sp>
      <p:pic>
        <p:nvPicPr>
          <p:cNvPr id="5" name="Picture 3" descr="erythem multiform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8612" y="1962151"/>
            <a:ext cx="4572000" cy="4225925"/>
          </a:xfrm>
          <a:prstGeom prst="rect">
            <a:avLst/>
          </a:prstGeom>
          <a:noFill/>
        </p:spPr>
      </p:pic>
      <p:pic>
        <p:nvPicPr>
          <p:cNvPr id="6" name="Picture 4" descr="erythema multiform 2"/>
          <p:cNvPicPr>
            <a:picLocks noChangeAspect="1" noChangeArrowheads="1"/>
          </p:cNvPicPr>
          <p:nvPr/>
        </p:nvPicPr>
        <p:blipFill rotWithShape="1">
          <a:blip r:embed="rId3" cstate="print"/>
          <a:srcRect t="4423" b="12500"/>
          <a:stretch/>
        </p:blipFill>
        <p:spPr bwMode="auto">
          <a:xfrm>
            <a:off x="5029200" y="1981200"/>
            <a:ext cx="3870910" cy="42068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2340403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Stevens-Johnson syndrome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50292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b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</a:b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</p:txBody>
      </p:sp>
      <p:pic>
        <p:nvPicPr>
          <p:cNvPr id="7" name="Picture 3" descr="stevens"/>
          <p:cNvPicPr>
            <a:picLocks noChangeAspect="1" noChangeArrowheads="1"/>
          </p:cNvPicPr>
          <p:nvPr/>
        </p:nvPicPr>
        <p:blipFill rotWithShape="1">
          <a:blip r:embed="rId2" cstate="print"/>
          <a:srcRect t="25214"/>
          <a:stretch/>
        </p:blipFill>
        <p:spPr bwMode="auto">
          <a:xfrm>
            <a:off x="4759325" y="2057400"/>
            <a:ext cx="4156075" cy="3333750"/>
          </a:xfrm>
          <a:prstGeom prst="rect">
            <a:avLst/>
          </a:prstGeom>
          <a:noFill/>
        </p:spPr>
      </p:pic>
      <p:pic>
        <p:nvPicPr>
          <p:cNvPr id="8" name="Picture 4" descr="stevens2"/>
          <p:cNvPicPr>
            <a:picLocks noChangeAspect="1" noChangeArrowheads="1"/>
          </p:cNvPicPr>
          <p:nvPr/>
        </p:nvPicPr>
        <p:blipFill rotWithShape="1">
          <a:blip r:embed="rId3" cstate="print"/>
          <a:srcRect b="12727"/>
          <a:stretch/>
        </p:blipFill>
        <p:spPr bwMode="auto">
          <a:xfrm>
            <a:off x="228600" y="2057400"/>
            <a:ext cx="4419600" cy="33528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79488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Angioedema &amp; anaphylaxis</a:t>
            </a:r>
          </a:p>
        </p:txBody>
      </p:sp>
      <p:pic>
        <p:nvPicPr>
          <p:cNvPr id="6" name="Picture 3" descr="angioedema_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133600"/>
            <a:ext cx="4267200" cy="3195638"/>
          </a:xfrm>
          <a:prstGeom prst="rect">
            <a:avLst/>
          </a:prstGeom>
          <a:noFill/>
        </p:spPr>
      </p:pic>
      <p:pic>
        <p:nvPicPr>
          <p:cNvPr id="9" name="Picture 4" descr="anaphylaxis_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24399" y="2133600"/>
            <a:ext cx="4205743" cy="31956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837977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Adverse reactions of </a:t>
            </a:r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penicillins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 panose="05050102010706020507" pitchFamily="18" charset="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9448800" cy="5029200"/>
          </a:xfrm>
        </p:spPr>
        <p:txBody>
          <a:bodyPr>
            <a:normAutofit lnSpcReduction="10000"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Other Reactions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Nausea with or without vomiting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Mild to moderate diarrhea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Pain at the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im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injection site, Thrombophlebitis in iv injection site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Electrolyte disturbances (high doses)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CNS reactions with high doses of Pen. G 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(especially, in renal failure)</a:t>
            </a:r>
          </a:p>
          <a:p>
            <a:pPr marL="514350" lvl="1" indent="-514350"/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Superinfections</a:t>
            </a:r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617220" lvl="2" indent="-342900">
              <a:buFont typeface="Wingdings" panose="05000000000000000000" pitchFamily="2" charset="2"/>
              <a:buChar char="ü"/>
            </a:pP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Candidiasis</a:t>
            </a:r>
          </a:p>
          <a:p>
            <a:pPr marL="617220" lvl="2" indent="-342900">
              <a:buFont typeface="Wingdings" panose="05000000000000000000" pitchFamily="2" charset="2"/>
              <a:buChar char="ü"/>
            </a:pP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Pseudomembranous colitis</a:t>
            </a:r>
          </a:p>
          <a:p>
            <a:pPr marL="514350" lvl="1" indent="-51435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38527829"/>
              </p:ext>
            </p:extLst>
          </p:nvPr>
        </p:nvGraphicFramePr>
        <p:xfrm>
          <a:off x="6781800" y="1676400"/>
          <a:ext cx="2166937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2" imgW="4808520" imgH="2787840" progId="">
                  <p:embed/>
                </p:oleObj>
              </mc:Choice>
              <mc:Fallback>
                <p:oleObj name="Clip" r:id="rId2" imgW="4808520" imgH="27878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81800" y="1676400"/>
                        <a:ext cx="2166937" cy="1414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30974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686800" cy="60960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Any Question?</a:t>
            </a:r>
          </a:p>
        </p:txBody>
      </p:sp>
      <p:pic>
        <p:nvPicPr>
          <p:cNvPr id="5" name="Picture 6" descr="mellat par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6250" y="1219200"/>
            <a:ext cx="8229600" cy="54864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1315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76200" y="-98425"/>
            <a:ext cx="9144000" cy="3375025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CEPHALOSPORINS</a:t>
            </a:r>
          </a:p>
        </p:txBody>
      </p:sp>
      <p:sp>
        <p:nvSpPr>
          <p:cNvPr id="3" name="AutoShape 2" descr="Image result for Antimicrobia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AutoShape 2" descr="Related image"/>
          <p:cNvSpPr>
            <a:spLocks noChangeAspect="1" noChangeArrowheads="1"/>
          </p:cNvSpPr>
          <p:nvPr/>
        </p:nvSpPr>
        <p:spPr bwMode="auto">
          <a:xfrm>
            <a:off x="155575" y="-1562100"/>
            <a:ext cx="5715000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pic>
        <p:nvPicPr>
          <p:cNvPr id="7" name="Picture 5" descr="cephalosporin"/>
          <p:cNvPicPr>
            <a:picLocks noChangeAspect="1" noChangeArrowheads="1"/>
          </p:cNvPicPr>
          <p:nvPr/>
        </p:nvPicPr>
        <p:blipFill rotWithShape="1">
          <a:blip r:embed="rId2" cstate="print"/>
          <a:srcRect t="47160"/>
          <a:stretch/>
        </p:blipFill>
        <p:spPr bwMode="auto">
          <a:xfrm>
            <a:off x="1828800" y="4114800"/>
            <a:ext cx="4927600" cy="215782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0416913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Cephalosporins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284788" y="59436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695158"/>
            <a:ext cx="5257800" cy="513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Mechanism of action</a:t>
            </a:r>
          </a:p>
          <a:p>
            <a:pPr marL="465138" lvl="1" indent="-465138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Similar to </a:t>
            </a:r>
            <a:r>
              <a:rPr lang="en-US" sz="2400" dirty="0" err="1">
                <a:latin typeface="Andalus" panose="02020603050405020304" pitchFamily="18" charset="-78"/>
                <a:cs typeface="Andalus" panose="02020603050405020304" pitchFamily="18" charset="-78"/>
              </a:rPr>
              <a:t>penicillins</a:t>
            </a: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465138" lvl="1" indent="-465138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Time-dependent</a:t>
            </a:r>
          </a:p>
          <a:p>
            <a:pPr marL="465138" lvl="1" indent="-465138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Generally short PAE</a:t>
            </a:r>
          </a:p>
          <a:p>
            <a:pPr lvl="1" indent="-457200"/>
            <a:endParaRPr lang="en-US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2" indent="-457200">
              <a:buFont typeface="Wingdings" panose="05000000000000000000" pitchFamily="2" charset="2"/>
              <a:buChar char="ü"/>
            </a:pP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1" indent="-342900">
              <a:buFont typeface="Wingdings" panose="05000000000000000000" pitchFamily="2" charset="2"/>
              <a:buChar char="§"/>
            </a:pPr>
            <a:endParaRPr lang="fa-IR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209768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76200" y="-98425"/>
            <a:ext cx="9144000" cy="3375025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Cell wall synthesis inhibitors</a:t>
            </a:r>
          </a:p>
        </p:txBody>
      </p:sp>
      <p:sp>
        <p:nvSpPr>
          <p:cNvPr id="3" name="AutoShape 2" descr="Image result for Antimicrobia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AutoShape 2" descr="Related image"/>
          <p:cNvSpPr>
            <a:spLocks noChangeAspect="1" noChangeArrowheads="1"/>
          </p:cNvSpPr>
          <p:nvPr/>
        </p:nvSpPr>
        <p:spPr bwMode="auto">
          <a:xfrm>
            <a:off x="155575" y="-1562100"/>
            <a:ext cx="5715000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300" y="3600450"/>
            <a:ext cx="5982368" cy="3409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1181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Cephalosporins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7696200" cy="5181600"/>
          </a:xfrm>
        </p:spPr>
        <p:txBody>
          <a:bodyPr>
            <a:normAutofit fontScale="85000" lnSpcReduction="20000"/>
          </a:bodyPr>
          <a:lstStyle/>
          <a:p>
            <a:pPr marL="0" lvl="1" indent="0">
              <a:buNone/>
            </a:pPr>
            <a:r>
              <a:rPr lang="en-US" sz="3200" b="1" dirty="0">
                <a:latin typeface="Andalus" panose="02020603050405020304" pitchFamily="18" charset="-78"/>
                <a:cs typeface="Andalus" panose="02020603050405020304" pitchFamily="18" charset="-78"/>
              </a:rPr>
              <a:t>Classification</a:t>
            </a:r>
          </a:p>
          <a:p>
            <a:pPr marL="514350" lvl="1" indent="-514350">
              <a:buAutoNum type="arabicPeriod"/>
            </a:pPr>
            <a:r>
              <a:rPr lang="en-US" sz="3200" dirty="0">
                <a:latin typeface="Andalus" panose="02020603050405020304" pitchFamily="18" charset="-78"/>
                <a:cs typeface="Andalus" panose="02020603050405020304" pitchFamily="18" charset="-78"/>
              </a:rPr>
              <a:t>First Generation</a:t>
            </a:r>
          </a:p>
          <a:p>
            <a:pPr marL="788670" lvl="2" indent="-514350"/>
            <a:r>
              <a:rPr lang="en-US" sz="3000" dirty="0">
                <a:latin typeface="Andalus" panose="02020603050405020304" pitchFamily="18" charset="-78"/>
                <a:cs typeface="Andalus" panose="02020603050405020304" pitchFamily="18" charset="-78"/>
              </a:rPr>
              <a:t>Cephalexin, </a:t>
            </a:r>
            <a:r>
              <a:rPr lang="en-US" sz="3000" dirty="0" err="1">
                <a:latin typeface="Andalus" panose="02020603050405020304" pitchFamily="18" charset="-78"/>
                <a:cs typeface="Andalus" panose="02020603050405020304" pitchFamily="18" charset="-78"/>
              </a:rPr>
              <a:t>cefazolin</a:t>
            </a:r>
            <a:endParaRPr lang="en-US" sz="30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>
              <a:buAutoNum type="arabicPeriod"/>
            </a:pPr>
            <a:r>
              <a:rPr lang="en-US" sz="3200" dirty="0">
                <a:latin typeface="Andalus" panose="02020603050405020304" pitchFamily="18" charset="-78"/>
                <a:cs typeface="Andalus" panose="02020603050405020304" pitchFamily="18" charset="-78"/>
              </a:rPr>
              <a:t>Second Generation</a:t>
            </a:r>
          </a:p>
          <a:p>
            <a:pPr marL="788670" lvl="2" indent="-514350"/>
            <a:r>
              <a:rPr lang="en-US" sz="3000" dirty="0">
                <a:latin typeface="Andalus" panose="02020603050405020304" pitchFamily="18" charset="-78"/>
                <a:cs typeface="Andalus" panose="02020603050405020304" pitchFamily="18" charset="-78"/>
              </a:rPr>
              <a:t>Cefuroxime, </a:t>
            </a:r>
            <a:r>
              <a:rPr lang="en-US" sz="3000" dirty="0" err="1">
                <a:latin typeface="Andalus" panose="02020603050405020304" pitchFamily="18" charset="-78"/>
                <a:cs typeface="Andalus" panose="02020603050405020304" pitchFamily="18" charset="-78"/>
              </a:rPr>
              <a:t>cefoxitin</a:t>
            </a:r>
            <a:r>
              <a:rPr lang="en-US" sz="3000" dirty="0">
                <a:latin typeface="Andalus" panose="02020603050405020304" pitchFamily="18" charset="-78"/>
                <a:cs typeface="Andalus" panose="02020603050405020304" pitchFamily="18" charset="-78"/>
              </a:rPr>
              <a:t>, </a:t>
            </a:r>
            <a:r>
              <a:rPr lang="en-US" sz="3000" dirty="0" err="1">
                <a:latin typeface="Andalus" panose="02020603050405020304" pitchFamily="18" charset="-78"/>
                <a:cs typeface="Andalus" panose="02020603050405020304" pitchFamily="18" charset="-78"/>
              </a:rPr>
              <a:t>cefotetan</a:t>
            </a:r>
            <a:endParaRPr lang="en-US" sz="30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>
              <a:buAutoNum type="arabicPeriod"/>
            </a:pPr>
            <a:r>
              <a:rPr lang="en-US" sz="3200" dirty="0">
                <a:latin typeface="Andalus" panose="02020603050405020304" pitchFamily="18" charset="-78"/>
                <a:cs typeface="Andalus" panose="02020603050405020304" pitchFamily="18" charset="-78"/>
              </a:rPr>
              <a:t>Third Generation</a:t>
            </a:r>
          </a:p>
          <a:p>
            <a:pPr marL="788670" lvl="2" indent="-514350"/>
            <a:r>
              <a:rPr lang="en-US" sz="3000" dirty="0" err="1">
                <a:latin typeface="Andalus" panose="02020603050405020304" pitchFamily="18" charset="-78"/>
                <a:cs typeface="Andalus" panose="02020603050405020304" pitchFamily="18" charset="-78"/>
              </a:rPr>
              <a:t>Cefixime</a:t>
            </a:r>
            <a:r>
              <a:rPr lang="en-US" sz="3000" dirty="0">
                <a:latin typeface="Andalus" panose="02020603050405020304" pitchFamily="18" charset="-78"/>
                <a:cs typeface="Andalus" panose="02020603050405020304" pitchFamily="18" charset="-78"/>
              </a:rPr>
              <a:t>, </a:t>
            </a:r>
            <a:r>
              <a:rPr lang="en-US" sz="3000" dirty="0" err="1">
                <a:latin typeface="Andalus" panose="02020603050405020304" pitchFamily="18" charset="-78"/>
                <a:cs typeface="Andalus" panose="02020603050405020304" pitchFamily="18" charset="-78"/>
              </a:rPr>
              <a:t>cefotaxime</a:t>
            </a:r>
            <a:r>
              <a:rPr lang="en-US" sz="3000" dirty="0">
                <a:latin typeface="Andalus" panose="02020603050405020304" pitchFamily="18" charset="-78"/>
                <a:cs typeface="Andalus" panose="02020603050405020304" pitchFamily="18" charset="-78"/>
              </a:rPr>
              <a:t>, ceftriaxone, </a:t>
            </a:r>
            <a:r>
              <a:rPr lang="en-US" sz="3000" dirty="0" err="1">
                <a:latin typeface="Andalus" panose="02020603050405020304" pitchFamily="18" charset="-78"/>
                <a:cs typeface="Andalus" panose="02020603050405020304" pitchFamily="18" charset="-78"/>
              </a:rPr>
              <a:t>ceftazidime</a:t>
            </a:r>
            <a:r>
              <a:rPr lang="en-US" sz="3000" dirty="0">
                <a:latin typeface="Andalus" panose="02020603050405020304" pitchFamily="18" charset="-78"/>
                <a:cs typeface="Andalus" panose="02020603050405020304" pitchFamily="18" charset="-78"/>
              </a:rPr>
              <a:t>, </a:t>
            </a:r>
            <a:r>
              <a:rPr lang="en-US" sz="3000" dirty="0" err="1">
                <a:latin typeface="Andalus" panose="02020603050405020304" pitchFamily="18" charset="-78"/>
                <a:cs typeface="Andalus" panose="02020603050405020304" pitchFamily="18" charset="-78"/>
              </a:rPr>
              <a:t>ceftizoxime</a:t>
            </a:r>
            <a:endParaRPr lang="en-US" sz="30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>
              <a:buAutoNum type="arabicPeriod"/>
            </a:pPr>
            <a:r>
              <a:rPr lang="en-US" sz="3200" dirty="0">
                <a:latin typeface="Andalus" panose="02020603050405020304" pitchFamily="18" charset="-78"/>
                <a:cs typeface="Andalus" panose="02020603050405020304" pitchFamily="18" charset="-78"/>
              </a:rPr>
              <a:t>Fourth Generation</a:t>
            </a:r>
          </a:p>
          <a:p>
            <a:pPr marL="788670" lvl="2" indent="-514350"/>
            <a:r>
              <a:rPr lang="en-US" sz="3000" dirty="0" err="1">
                <a:latin typeface="Andalus" panose="02020603050405020304" pitchFamily="18" charset="-78"/>
                <a:cs typeface="Andalus" panose="02020603050405020304" pitchFamily="18" charset="-78"/>
              </a:rPr>
              <a:t>Cefepime</a:t>
            </a:r>
            <a:endParaRPr lang="en-US" sz="30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>
              <a:buAutoNum type="arabicPeriod"/>
            </a:pPr>
            <a:r>
              <a:rPr lang="en-US" sz="3200" dirty="0">
                <a:latin typeface="Andalus" panose="02020603050405020304" pitchFamily="18" charset="-78"/>
                <a:cs typeface="Andalus" panose="02020603050405020304" pitchFamily="18" charset="-78"/>
              </a:rPr>
              <a:t>Fifth Generation</a:t>
            </a:r>
          </a:p>
          <a:p>
            <a:pPr marL="788670" lvl="2" indent="-514350"/>
            <a:r>
              <a:rPr lang="en-US" sz="3000" dirty="0" err="1">
                <a:latin typeface="Andalus" panose="02020603050405020304" pitchFamily="18" charset="-78"/>
                <a:cs typeface="Andalus" panose="02020603050405020304" pitchFamily="18" charset="-78"/>
              </a:rPr>
              <a:t>Ceftobiprole</a:t>
            </a:r>
            <a:endParaRPr lang="en-US" sz="30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3623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First generation </a:t>
            </a:r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cephalosporins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534400" cy="5181600"/>
          </a:xfrm>
        </p:spPr>
        <p:txBody>
          <a:bodyPr>
            <a:noAutofit/>
          </a:bodyPr>
          <a:lstStyle/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Good activity against G+ (streptococci, staphylococci) 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Good activity against b-lactamase producing Staphylococci 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Cloxacillin</a:t>
            </a: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 may be better but less tolerable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Good activity some G- bacteria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E.coli</a:t>
            </a: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, </a:t>
            </a: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proteus</a:t>
            </a: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, </a:t>
            </a: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klebsiella</a:t>
            </a: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No activity against Listeria &amp; Enterococci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No penetration to CSF</a:t>
            </a:r>
          </a:p>
        </p:txBody>
      </p:sp>
    </p:spTree>
    <p:extLst>
      <p:ext uri="{BB962C8B-B14F-4D97-AF65-F5344CB8AC3E}">
        <p14:creationId xmlns:p14="http://schemas.microsoft.com/office/powerpoint/2010/main" val="3196386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Clinical uses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534400" cy="5181600"/>
          </a:xfrm>
        </p:spPr>
        <p:txBody>
          <a:bodyPr>
            <a:noAutofit/>
          </a:bodyPr>
          <a:lstStyle/>
          <a:p>
            <a:pPr marL="0" lvl="1" indent="0">
              <a:buNone/>
            </a:pP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Cefalotin</a:t>
            </a: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, </a:t>
            </a: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Cefazedone</a:t>
            </a: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, </a:t>
            </a: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Cefalexin</a:t>
            </a: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, </a:t>
            </a: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Cefazolin</a:t>
            </a: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  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Surgical site infections 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Substitution for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penicillins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in some G+ (streptococcal and staphylococcal) and G- (UTI) infections</a:t>
            </a:r>
          </a:p>
        </p:txBody>
      </p:sp>
    </p:spTree>
    <p:extLst>
      <p:ext uri="{BB962C8B-B14F-4D97-AF65-F5344CB8AC3E}">
        <p14:creationId xmlns:p14="http://schemas.microsoft.com/office/powerpoint/2010/main" val="3290933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Second generation </a:t>
            </a:r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cephalosporins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534400" cy="5181600"/>
          </a:xfrm>
        </p:spPr>
        <p:txBody>
          <a:bodyPr>
            <a:noAutofit/>
          </a:bodyPr>
          <a:lstStyle/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Better activity against G- bacteria compared to the first generation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Greater resistant against some b-lactamases </a:t>
            </a:r>
          </a:p>
          <a:p>
            <a:pPr lvl="2" indent="-45720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M </a:t>
            </a: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catarrhalis</a:t>
            </a: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 &amp; H. </a:t>
            </a: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influenzae</a:t>
            </a: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Cefuroxime is the best against pneumococcus 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(but not superior to amoxicillin)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Cefuroxime has a good penetration into the CNS 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(but not superior to C3s)</a:t>
            </a:r>
          </a:p>
          <a:p>
            <a:pPr marL="514350" lvl="1" indent="-514350"/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Cefoxitin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are the best anti-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anaerobics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compared to the all other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cephalosporins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998271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Clinical indications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534400" cy="5181600"/>
          </a:xfrm>
        </p:spPr>
        <p:txBody>
          <a:bodyPr>
            <a:no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Cefuroxime, </a:t>
            </a: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Cefaclor</a:t>
            </a: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, </a:t>
            </a: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Cefprozil</a:t>
            </a:r>
            <a:endParaRPr lang="en-US" sz="2800" b="1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lvl="1" indent="0">
              <a:buNone/>
            </a:pP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Cefoxitin</a:t>
            </a: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, Cefotetan, </a:t>
            </a: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Cefmetazole</a:t>
            </a: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 (</a:t>
            </a: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Cephamycins</a:t>
            </a: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)</a:t>
            </a:r>
          </a:p>
          <a:p>
            <a:pPr marL="514350" lvl="1" indent="-51435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Sinusitis &amp; Otitis media 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G- induced pneumonia</a:t>
            </a:r>
          </a:p>
          <a:p>
            <a:pPr marL="514350" lvl="1" indent="-514350"/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Gonorrhoea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Anaerobic infections (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Cephamycins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887272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Third generation </a:t>
            </a:r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cephalosporins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534400" cy="5181600"/>
          </a:xfrm>
        </p:spPr>
        <p:txBody>
          <a:bodyPr>
            <a:noAutofit/>
          </a:bodyPr>
          <a:lstStyle/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Greatest activity against G- bacteria</a:t>
            </a:r>
          </a:p>
          <a:p>
            <a:pPr marL="514350" lvl="1" indent="-51435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Ceftriaxone and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cefotaxime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Good activity against G+ bacteria (intermediate, but not highly resistant pneumococcus)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Lesser activity against MSS compared to C1s 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No activity against MRS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Ceftriaxone has the longest duration of action</a:t>
            </a:r>
          </a:p>
        </p:txBody>
      </p:sp>
    </p:spTree>
    <p:extLst>
      <p:ext uri="{BB962C8B-B14F-4D97-AF65-F5344CB8AC3E}">
        <p14:creationId xmlns:p14="http://schemas.microsoft.com/office/powerpoint/2010/main" val="33925132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Third generation </a:t>
            </a:r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cephalosporins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534400" cy="5181600"/>
          </a:xfrm>
        </p:spPr>
        <p:txBody>
          <a:bodyPr>
            <a:noAutofit/>
          </a:bodyPr>
          <a:lstStyle/>
          <a:p>
            <a:pPr marL="514350" lvl="1" indent="-514350"/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Cefixime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Lesser activity toward pneumococcus (compared to cefuroxime)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Very poor activity against all forms of staphylococci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The only available oral C3s in Iran</a:t>
            </a:r>
          </a:p>
          <a:p>
            <a:pPr marL="514350" lvl="1" indent="-514350"/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Ceftazidime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&amp;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cefoperazone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Good activity against P. </a:t>
            </a: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aeroginosa</a:t>
            </a: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Good penetration to CSF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No activity against Listeria &amp; Enterococci</a:t>
            </a:r>
          </a:p>
        </p:txBody>
      </p:sp>
    </p:spTree>
    <p:extLst>
      <p:ext uri="{BB962C8B-B14F-4D97-AF65-F5344CB8AC3E}">
        <p14:creationId xmlns:p14="http://schemas.microsoft.com/office/powerpoint/2010/main" val="2202404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Clinical uses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534400" cy="5181600"/>
          </a:xfrm>
        </p:spPr>
        <p:txBody>
          <a:bodyPr>
            <a:noAutofit/>
          </a:bodyPr>
          <a:lstStyle/>
          <a:p>
            <a:pPr marL="0" lvl="1" indent="0">
              <a:buNone/>
            </a:pP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Cefotaxime</a:t>
            </a: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, ceftriaxone</a:t>
            </a:r>
          </a:p>
          <a:p>
            <a:pPr marL="0" lvl="1" indent="0">
              <a:buNone/>
            </a:pP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Ceftazidime</a:t>
            </a: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, </a:t>
            </a: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cefoperazone</a:t>
            </a: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  <a:p>
            <a:pPr marL="0" lvl="1" indent="0">
              <a:buNone/>
            </a:pP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Ceftizoxime</a:t>
            </a: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, </a:t>
            </a: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cefixime</a:t>
            </a: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, </a:t>
            </a: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cefodizime</a:t>
            </a:r>
            <a:endParaRPr lang="en-US" sz="2800" b="1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lvl="1" indent="0">
              <a:buNone/>
            </a:pPr>
            <a:endParaRPr lang="en-US" sz="2800" b="1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Serious infections 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G- bacteria; </a:t>
            </a: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Klebsiella</a:t>
            </a: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, E. coli, </a:t>
            </a: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Enterobacter</a:t>
            </a: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, Proteus, 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Haemophilus</a:t>
            </a: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 and </a:t>
            </a: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P.aeroginosa</a:t>
            </a: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. 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Resistant microorganisms to the older agents 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Pneumococcus, Gonococcus, Salmonella, H. </a:t>
            </a: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influenzae</a:t>
            </a: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6373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Fourth generation </a:t>
            </a:r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cephalosporins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534400" cy="5181600"/>
          </a:xfrm>
        </p:spPr>
        <p:txBody>
          <a:bodyPr>
            <a:noAutofit/>
          </a:bodyPr>
          <a:lstStyle/>
          <a:p>
            <a:pPr marL="514350" lvl="1" indent="-514350"/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Cefepime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is similar to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cefotaxime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in its G+ spectrum and to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ceftazidime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in its G- spectrum.</a:t>
            </a:r>
          </a:p>
          <a:p>
            <a:pPr marL="514350" lvl="1" indent="-51435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Effective against many Highly resistant ß-lactamases positive bacteria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Effective against many (but not all) organisms which are resistant to the 3Cs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Good penetration into the CSF</a:t>
            </a:r>
          </a:p>
        </p:txBody>
      </p:sp>
    </p:spTree>
    <p:extLst>
      <p:ext uri="{BB962C8B-B14F-4D97-AF65-F5344CB8AC3E}">
        <p14:creationId xmlns:p14="http://schemas.microsoft.com/office/powerpoint/2010/main" val="5313013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Clinical Uses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534400" cy="5181600"/>
          </a:xfrm>
        </p:spPr>
        <p:txBody>
          <a:bodyPr>
            <a:noAutofit/>
          </a:bodyPr>
          <a:lstStyle/>
          <a:p>
            <a:pPr marL="0" lvl="1" indent="0">
              <a:buNone/>
            </a:pP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Cefepime</a:t>
            </a:r>
            <a:endParaRPr lang="en-US" sz="2800" b="1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Nosocomial infections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G- bacilli which are resistant to 3Cs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 Pseudomonas aeruginosa</a:t>
            </a:r>
          </a:p>
        </p:txBody>
      </p:sp>
    </p:spTree>
    <p:extLst>
      <p:ext uri="{BB962C8B-B14F-4D97-AF65-F5344CB8AC3E}">
        <p14:creationId xmlns:p14="http://schemas.microsoft.com/office/powerpoint/2010/main" val="22999654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Cell wall synthesis inhibitors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Classification 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Beta-lactam compounds</a:t>
            </a:r>
          </a:p>
          <a:p>
            <a:pPr lvl="2" indent="-457200">
              <a:buFont typeface="Wingdings" panose="05000000000000000000" pitchFamily="2" charset="2"/>
              <a:buChar char="ü"/>
            </a:pP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Penicillins</a:t>
            </a: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  <a:p>
            <a:pPr lvl="2" indent="-457200">
              <a:buFont typeface="Wingdings" panose="05000000000000000000" pitchFamily="2" charset="2"/>
              <a:buChar char="ü"/>
            </a:pP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Cephalosporines</a:t>
            </a: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  <a:p>
            <a:pPr lvl="2" indent="-457200">
              <a:buFont typeface="Wingdings" panose="05000000000000000000" pitchFamily="2" charset="2"/>
              <a:buChar char="ü"/>
            </a:pP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Carbapenems</a:t>
            </a: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  <a:p>
            <a:pPr lvl="2" indent="-457200">
              <a:buFont typeface="Wingdings" panose="05000000000000000000" pitchFamily="2" charset="2"/>
              <a:buChar char="ü"/>
            </a:pP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Monobactams</a:t>
            </a: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2" indent="-457200">
              <a:buFont typeface="Wingdings" panose="05000000000000000000" pitchFamily="2" charset="2"/>
              <a:buChar char="ü"/>
            </a:pPr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Glycopeptides</a:t>
            </a:r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2" indent="-457200">
              <a:buFont typeface="Wingdings" panose="05000000000000000000" pitchFamily="2" charset="2"/>
              <a:buChar char="ü"/>
            </a:pP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1" indent="-342900">
              <a:buFont typeface="Wingdings" panose="05000000000000000000" pitchFamily="2" charset="2"/>
              <a:buChar char="§"/>
            </a:pPr>
            <a:endParaRPr lang="fa-IR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284788" y="59436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06935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Question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5029200"/>
          </a:xfrm>
        </p:spPr>
        <p:txBody>
          <a:bodyPr>
            <a:normAutofit/>
          </a:bodyPr>
          <a:lstStyle/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Could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cephalosporines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be prescribed for a patient who is allergic to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penicillins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?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1200" y="2647950"/>
            <a:ext cx="3829050" cy="3829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694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Adverse reactions of </a:t>
            </a:r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cephalosporins</a:t>
            </a:r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9448800" cy="5029200"/>
          </a:xfrm>
        </p:spPr>
        <p:txBody>
          <a:bodyPr>
            <a:normAutofit lnSpcReduction="10000"/>
          </a:bodyPr>
          <a:lstStyle/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Hypersensitivity reactions 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Maculopapular</a:t>
            </a: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 rash, urticarial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Bronchospasm, anaphylaxis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GI upset, diarrhea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Pain at the injection site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Thrombophlebitis 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Biliary sludge with ceftriaxone (especially in children)</a:t>
            </a:r>
            <a:b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</a:br>
            <a:b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</a:b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  <a:b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</a:br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6858000" y="1685925"/>
          <a:ext cx="2166937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2" imgW="4808520" imgH="2787840" progId="">
                  <p:embed/>
                </p:oleObj>
              </mc:Choice>
              <mc:Fallback>
                <p:oleObj name="Clip" r:id="rId2" imgW="4808520" imgH="27878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0" y="1685925"/>
                        <a:ext cx="2166937" cy="1414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5724729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09600"/>
            <a:ext cx="8686800" cy="60960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Any Question?</a:t>
            </a:r>
          </a:p>
        </p:txBody>
      </p:sp>
      <p:pic>
        <p:nvPicPr>
          <p:cNvPr id="4" name="Picture 4" descr="babak-castl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7300" y="1524000"/>
            <a:ext cx="7086600" cy="47742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52974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76200" y="-98425"/>
            <a:ext cx="9144000" cy="3375025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CARBAPENEMS</a:t>
            </a:r>
          </a:p>
        </p:txBody>
      </p:sp>
      <p:sp>
        <p:nvSpPr>
          <p:cNvPr id="3" name="AutoShape 2" descr="Image result for Antimicrobia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AutoShape 2" descr="Related image"/>
          <p:cNvSpPr>
            <a:spLocks noChangeAspect="1" noChangeArrowheads="1"/>
          </p:cNvSpPr>
          <p:nvPr/>
        </p:nvSpPr>
        <p:spPr bwMode="auto">
          <a:xfrm>
            <a:off x="155575" y="-1562100"/>
            <a:ext cx="5715000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pic>
        <p:nvPicPr>
          <p:cNvPr id="8" name="Picture 2" descr="Image result for CARBAPENEMS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6689" y="4191000"/>
            <a:ext cx="2957223" cy="21551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16926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Carbapenems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284788" y="59436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695158"/>
            <a:ext cx="5257800" cy="513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Mechanism of action</a:t>
            </a:r>
          </a:p>
          <a:p>
            <a:pPr marL="465138" lvl="1" indent="-465138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Similar to </a:t>
            </a:r>
            <a:r>
              <a:rPr lang="en-US" sz="2400" dirty="0" err="1">
                <a:latin typeface="Andalus" panose="02020603050405020304" pitchFamily="18" charset="-78"/>
                <a:cs typeface="Andalus" panose="02020603050405020304" pitchFamily="18" charset="-78"/>
              </a:rPr>
              <a:t>penicillins</a:t>
            </a:r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465138" lvl="1" indent="-465138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Time-dependent</a:t>
            </a:r>
          </a:p>
          <a:p>
            <a:pPr marL="465138" lvl="1" indent="-465138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Generally short PAE</a:t>
            </a:r>
          </a:p>
          <a:p>
            <a:pPr lvl="1" indent="-457200"/>
            <a:endParaRPr lang="en-US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2" indent="-457200">
              <a:buFont typeface="Wingdings" panose="05000000000000000000" pitchFamily="2" charset="2"/>
              <a:buChar char="ü"/>
            </a:pP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1" indent="-342900">
              <a:buFont typeface="Wingdings" panose="05000000000000000000" pitchFamily="2" charset="2"/>
              <a:buChar char="§"/>
            </a:pPr>
            <a:endParaRPr lang="fa-IR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984278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Imipenem</a:t>
            </a:r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Meropenem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458200" cy="51816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 err="1">
                <a:latin typeface="Andalus" panose="02020603050405020304" pitchFamily="18" charset="-78"/>
                <a:cs typeface="Andalus" panose="02020603050405020304" pitchFamily="18" charset="-78"/>
              </a:rPr>
              <a:t>Kinetikes</a:t>
            </a:r>
            <a:endParaRPr lang="en-US" sz="2800" b="1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No oral absorption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Destruction of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imipenem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by renal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dehydropeptidase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178006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Imipenem</a:t>
            </a:r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Meropenem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458200" cy="5181600"/>
          </a:xfrm>
        </p:spPr>
        <p:txBody>
          <a:bodyPr>
            <a:normAutofit lnSpcReduction="10000"/>
          </a:bodyPr>
          <a:lstStyle/>
          <a:p>
            <a:pPr marL="514350" lvl="1" indent="-514350"/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Wide spectrum 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G+ &amp; G- bacteria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Very good activity against </a:t>
            </a: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anaerobics</a:t>
            </a: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Good activity against streptococci (including many highly resistances)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MSS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E. </a:t>
            </a: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faecalis</a:t>
            </a: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Good activity against </a:t>
            </a: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enterobactriacea</a:t>
            </a: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, P. </a:t>
            </a: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aeroginosa</a:t>
            </a: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 and </a:t>
            </a: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acinetobacter</a:t>
            </a: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MRS, E.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faecium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and VRE are resistant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Cl.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Difficile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is resistant</a:t>
            </a:r>
          </a:p>
        </p:txBody>
      </p:sp>
    </p:spTree>
    <p:extLst>
      <p:ext uri="{BB962C8B-B14F-4D97-AF65-F5344CB8AC3E}">
        <p14:creationId xmlns:p14="http://schemas.microsoft.com/office/powerpoint/2010/main" val="261275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Imipenem</a:t>
            </a:r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Meropenem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458200" cy="51816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Clinical uses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Nosocomial infections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Microorganisms resistant to other agents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Enterobacter</a:t>
            </a: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Acinetobacter</a:t>
            </a: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30942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Imipenem</a:t>
            </a:r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&amp; </a:t>
            </a:r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Meropenem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458200" cy="51816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Adverse effects</a:t>
            </a:r>
          </a:p>
          <a:p>
            <a:pPr marL="0" lvl="1" indent="0">
              <a:buNone/>
            </a:pPr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General adverse effects of the other 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  <a:sym typeface="Symbol" panose="05050102010706020507" pitchFamily="18" charset="2"/>
              </a:rPr>
              <a:t>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-lactams</a:t>
            </a:r>
          </a:p>
          <a:p>
            <a:pPr lvl="1" indent="-457200"/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Imipenem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: </a:t>
            </a:r>
          </a:p>
          <a:p>
            <a:pPr lvl="2" indent="-45720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Seizure</a:t>
            </a:r>
          </a:p>
          <a:p>
            <a:pPr lvl="2" indent="-45720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Nausea &amp; vomiting</a:t>
            </a:r>
          </a:p>
          <a:p>
            <a:pPr lvl="2" indent="-45720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Phlebitis</a:t>
            </a:r>
          </a:p>
          <a:p>
            <a:pPr lvl="1" indent="-457200"/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Meropenem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is better than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imipenem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in regards to its specific ADRs but not general ADRs of beta lactams</a:t>
            </a:r>
          </a:p>
        </p:txBody>
      </p:sp>
    </p:spTree>
    <p:extLst>
      <p:ext uri="{BB962C8B-B14F-4D97-AF65-F5344CB8AC3E}">
        <p14:creationId xmlns:p14="http://schemas.microsoft.com/office/powerpoint/2010/main" val="3784135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Any question?</a:t>
            </a:r>
          </a:p>
        </p:txBody>
      </p:sp>
      <p:pic>
        <p:nvPicPr>
          <p:cNvPr id="192516" name="Picture 4" descr="gahar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5000" y="2590800"/>
            <a:ext cx="5181600" cy="309721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47652202"/>
      </p:ext>
    </p:extLst>
  </p:cSld>
  <p:clrMapOvr>
    <a:masterClrMapping/>
  </p:clrMapOvr>
  <p:transition>
    <p:rand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Beta-lactams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284788" y="59436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Structure</a:t>
            </a:r>
          </a:p>
          <a:p>
            <a:pPr marL="0" lvl="1" indent="0">
              <a:buNone/>
            </a:pPr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2" indent="-457200">
              <a:buFont typeface="Wingdings" panose="05000000000000000000" pitchFamily="2" charset="2"/>
              <a:buChar char="ü"/>
            </a:pP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1" indent="-342900">
              <a:buFont typeface="Wingdings" panose="05000000000000000000" pitchFamily="2" charset="2"/>
              <a:buChar char="§"/>
            </a:pPr>
            <a:endParaRPr lang="fa-IR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pic>
        <p:nvPicPr>
          <p:cNvPr id="6" name="Picture 4" descr="blactam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3200400" y="1905000"/>
            <a:ext cx="5791200" cy="4799013"/>
          </a:xfrm>
          <a:prstGeom prst="rect">
            <a:avLst/>
          </a:prstGeom>
          <a:noFill/>
          <a:ln/>
        </p:spPr>
      </p:pic>
    </p:spTree>
    <p:extLst>
      <p:ext uri="{BB962C8B-B14F-4D97-AF65-F5344CB8AC3E}">
        <p14:creationId xmlns:p14="http://schemas.microsoft.com/office/powerpoint/2010/main" val="3505481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-98425"/>
            <a:ext cx="7848600" cy="2951361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Antimicrobial Agents</a:t>
            </a:r>
            <a:endParaRPr lang="en-US" sz="48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>
          <a:xfrm>
            <a:off x="685800" y="3573016"/>
            <a:ext cx="4511040" cy="1524000"/>
          </a:xfrm>
        </p:spPr>
        <p:txBody>
          <a:bodyPr/>
          <a:lstStyle/>
          <a:p>
            <a:r>
              <a:rPr lang="en-US" b="1" dirty="0">
                <a:solidFill>
                  <a:schemeClr val="tx1"/>
                </a:solidFill>
              </a:rPr>
              <a:t>Dr. Fathalipour</a:t>
            </a:r>
          </a:p>
          <a:p>
            <a:r>
              <a:rPr lang="en-US" b="1" dirty="0">
                <a:solidFill>
                  <a:schemeClr val="tx1"/>
                </a:solidFill>
              </a:rPr>
              <a:t>Department of Pharmacology</a:t>
            </a:r>
          </a:p>
        </p:txBody>
      </p:sp>
      <p:sp>
        <p:nvSpPr>
          <p:cNvPr id="3" name="AutoShape 2" descr="Image result for Antimicrobia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pic>
        <p:nvPicPr>
          <p:cNvPr id="2052" name="Picture 4" descr="Image result for Antimicrobia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6900" y="3668266"/>
            <a:ext cx="2857500" cy="2857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59925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762000"/>
            <a:ext cx="8553457" cy="21336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n-US" sz="2400" b="1" dirty="0">
                <a:solidFill>
                  <a:srgbClr val="002060"/>
                </a:solidFill>
                <a:cs typeface="Segoe UI Semibold" panose="020B0702040204020203" pitchFamily="34" charset="0"/>
              </a:rPr>
              <a:t>1. Basic and Clinical Pharmacology of </a:t>
            </a:r>
            <a:r>
              <a:rPr lang="en-US" sz="2400" b="1" dirty="0" err="1">
                <a:solidFill>
                  <a:srgbClr val="002060"/>
                </a:solidFill>
                <a:cs typeface="Segoe UI Semibold" panose="020B0702040204020203" pitchFamily="34" charset="0"/>
              </a:rPr>
              <a:t>Katzung</a:t>
            </a:r>
            <a:br>
              <a:rPr lang="en-US" sz="2000" b="1" dirty="0">
                <a:solidFill>
                  <a:srgbClr val="002060"/>
                </a:solidFill>
                <a:cs typeface="Segoe UI Semibold" panose="020B0702040204020203" pitchFamily="34" charset="0"/>
              </a:rPr>
            </a:br>
            <a:r>
              <a:rPr lang="en-US" sz="1800" b="1" dirty="0">
                <a:solidFill>
                  <a:srgbClr val="002060"/>
                </a:solidFill>
                <a:cs typeface="Segoe UI Semibold" panose="020B0702040204020203" pitchFamily="34" charset="0"/>
              </a:rPr>
              <a:t>Chapter 46</a:t>
            </a:r>
            <a:br>
              <a:rPr lang="en-US" sz="1800" b="1" dirty="0">
                <a:solidFill>
                  <a:srgbClr val="002060"/>
                </a:solidFill>
                <a:cs typeface="Segoe UI Semibold" panose="020B0702040204020203" pitchFamily="34" charset="0"/>
              </a:rPr>
            </a:br>
            <a:r>
              <a:rPr lang="en-US" sz="2400" b="1" dirty="0">
                <a:solidFill>
                  <a:srgbClr val="002060"/>
                </a:solidFill>
                <a:cs typeface="Segoe UI Semibold" panose="020B0702040204020203" pitchFamily="34" charset="0"/>
              </a:rPr>
              <a:t>2. Goodman &amp; Gilman’s Pharmacological basis of therapeutics </a:t>
            </a:r>
            <a:br>
              <a:rPr lang="en-US" sz="2400" b="1" dirty="0">
                <a:solidFill>
                  <a:srgbClr val="002060"/>
                </a:solidFill>
                <a:cs typeface="Segoe UI Semibold" panose="020B0702040204020203" pitchFamily="34" charset="0"/>
              </a:rPr>
            </a:br>
            <a:r>
              <a:rPr lang="en-US" sz="1800" b="1" dirty="0">
                <a:solidFill>
                  <a:srgbClr val="002060"/>
                </a:solidFill>
                <a:cs typeface="Segoe UI Semibold" panose="020B0702040204020203" pitchFamily="34" charset="0"/>
              </a:rPr>
              <a:t>Chapter 44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9800" y="2815156"/>
            <a:ext cx="2919419" cy="397140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73869976"/>
      </p:ext>
    </p:extLst>
  </p:cSld>
  <p:clrMapOvr>
    <a:masterClrMapping/>
  </p:clrMapOvr>
  <p:transition>
    <p:random/>
  </p:transition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Antibacterial agents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endParaRPr lang="en-US" sz="3200" b="1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lvl="1" indent="0">
              <a:buNone/>
            </a:pPr>
            <a:r>
              <a:rPr lang="en-US" sz="3200" b="1" dirty="0">
                <a:latin typeface="Andalus" panose="02020603050405020304" pitchFamily="18" charset="-78"/>
                <a:cs typeface="Andalus" panose="02020603050405020304" pitchFamily="18" charset="-78"/>
              </a:rPr>
              <a:t>1- Cell wall affecting agents</a:t>
            </a:r>
          </a:p>
          <a:p>
            <a:pPr marL="0" lvl="1" indent="0">
              <a:buNone/>
            </a:pPr>
            <a:r>
              <a:rPr lang="en-US" sz="3200" b="1" dirty="0">
                <a:latin typeface="Andalus" panose="02020603050405020304" pitchFamily="18" charset="-78"/>
                <a:cs typeface="Andalus" panose="02020603050405020304" pitchFamily="18" charset="-78"/>
              </a:rPr>
              <a:t>2- Protein synthesis inhibitors</a:t>
            </a:r>
          </a:p>
          <a:p>
            <a:pPr marL="0" lvl="1" indent="0">
              <a:buNone/>
            </a:pPr>
            <a:r>
              <a:rPr lang="en-US" sz="3200" b="1" dirty="0">
                <a:latin typeface="Andalus" panose="02020603050405020304" pitchFamily="18" charset="-78"/>
                <a:cs typeface="Andalus" panose="02020603050405020304" pitchFamily="18" charset="-78"/>
              </a:rPr>
              <a:t>3- Membrane active agent</a:t>
            </a:r>
          </a:p>
          <a:p>
            <a:pPr marL="0" lvl="1" indent="0">
              <a:buNone/>
            </a:pPr>
            <a:r>
              <a:rPr lang="en-US" sz="3200" b="1" dirty="0">
                <a:latin typeface="Andalus" panose="02020603050405020304" pitchFamily="18" charset="-78"/>
                <a:cs typeface="Andalus" panose="02020603050405020304" pitchFamily="18" charset="-78"/>
              </a:rPr>
              <a:t>4- DNA affecting agents</a:t>
            </a:r>
          </a:p>
        </p:txBody>
      </p:sp>
      <p:pic>
        <p:nvPicPr>
          <p:cNvPr id="1026" name="Picture 2" descr="Related image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2147983"/>
            <a:ext cx="432048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Related image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836712"/>
            <a:ext cx="432048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Related image"/>
          <p:cNvPicPr>
            <a:picLocks noChangeAspect="1" noChangeArrowheads="1"/>
          </p:cNvPicPr>
          <p:nvPr/>
        </p:nvPicPr>
        <p:blipFill>
          <a:blip r:embed="rId2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3429000"/>
            <a:ext cx="4320480" cy="43204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523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Cell wall synthesis inhibitors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Classification 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Beta-lactam compounds</a:t>
            </a:r>
          </a:p>
          <a:p>
            <a:pPr lvl="2" indent="-457200">
              <a:buFont typeface="Wingdings" panose="05000000000000000000" pitchFamily="2" charset="2"/>
              <a:buChar char="ü"/>
            </a:pP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Penicillins</a:t>
            </a: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  <a:p>
            <a:pPr lvl="2" indent="-457200">
              <a:buFont typeface="Wingdings" panose="05000000000000000000" pitchFamily="2" charset="2"/>
              <a:buChar char="ü"/>
            </a:pP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Cephalosporines</a:t>
            </a: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  <a:p>
            <a:pPr lvl="2" indent="-457200">
              <a:buFont typeface="Wingdings" panose="05000000000000000000" pitchFamily="2" charset="2"/>
              <a:buChar char="ü"/>
            </a:pP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Carbapenems</a:t>
            </a: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  <a:p>
            <a:pPr lvl="2" indent="-457200">
              <a:buFont typeface="Wingdings" panose="05000000000000000000" pitchFamily="2" charset="2"/>
              <a:buChar char="ü"/>
            </a:pPr>
            <a:r>
              <a:rPr lang="en-US" sz="2600" dirty="0" err="1">
                <a:latin typeface="Andalus" panose="02020603050405020304" pitchFamily="18" charset="-78"/>
                <a:cs typeface="Andalus" panose="02020603050405020304" pitchFamily="18" charset="-78"/>
              </a:rPr>
              <a:t>Monobactams</a:t>
            </a: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2" indent="-457200">
              <a:buFont typeface="Wingdings" panose="05000000000000000000" pitchFamily="2" charset="2"/>
              <a:buChar char="ü"/>
            </a:pPr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Glycopeptides</a:t>
            </a:r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2" indent="-457200">
              <a:buFont typeface="Wingdings" panose="05000000000000000000" pitchFamily="2" charset="2"/>
              <a:buChar char="ü"/>
            </a:pP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1" indent="-342900">
              <a:buFont typeface="Wingdings" panose="05000000000000000000" pitchFamily="2" charset="2"/>
              <a:buChar char="§"/>
            </a:pPr>
            <a:endParaRPr lang="fa-IR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284788" y="59436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83019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Glycopeptides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Overview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Mechanism of action &amp; Spectrum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Pharmacokinetics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Mechanisms of microbial resistance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Clinical indications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Adverse effects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Interactions</a:t>
            </a: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2" indent="-457200">
              <a:buFont typeface="Wingdings" panose="05000000000000000000" pitchFamily="2" charset="2"/>
              <a:buChar char="ü"/>
            </a:pP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1" indent="-342900">
              <a:buFont typeface="Wingdings" panose="05000000000000000000" pitchFamily="2" charset="2"/>
              <a:buChar char="§"/>
            </a:pPr>
            <a:endParaRPr lang="fa-IR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284788" y="59436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388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Vancomycin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Picture 5" descr="vanco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71600" y="1562100"/>
            <a:ext cx="64008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284788" y="59436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Structure</a:t>
            </a:r>
          </a:p>
          <a:p>
            <a:pPr marL="0" lvl="1" indent="0">
              <a:buNone/>
            </a:pPr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2" indent="-457200">
              <a:buFont typeface="Wingdings" panose="05000000000000000000" pitchFamily="2" charset="2"/>
              <a:buChar char="ü"/>
            </a:pP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1" indent="-342900">
              <a:buFont typeface="Wingdings" panose="05000000000000000000" pitchFamily="2" charset="2"/>
              <a:buChar char="§"/>
            </a:pPr>
            <a:endParaRPr lang="fa-IR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06750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Vancomycin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284788" y="59436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Mechanism of action</a:t>
            </a:r>
          </a:p>
          <a:p>
            <a:pPr marL="465138" lvl="1" indent="-465138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Inhibition of peptidoglycan synthesis via binding to D-</a:t>
            </a:r>
            <a:r>
              <a:rPr lang="en-US" sz="2400" dirty="0" err="1">
                <a:latin typeface="Andalus" panose="02020603050405020304" pitchFamily="18" charset="-78"/>
                <a:cs typeface="Andalus" panose="02020603050405020304" pitchFamily="18" charset="-78"/>
              </a:rPr>
              <a:t>alanyl</a:t>
            </a: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-D-</a:t>
            </a:r>
            <a:r>
              <a:rPr lang="en-US" sz="2400" dirty="0" err="1">
                <a:latin typeface="Andalus" panose="02020603050405020304" pitchFamily="18" charset="-78"/>
                <a:cs typeface="Andalus" panose="02020603050405020304" pitchFamily="18" charset="-78"/>
              </a:rPr>
              <a:t>alanin</a:t>
            </a: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 terminus of cell wall precursor units</a:t>
            </a:r>
          </a:p>
          <a:p>
            <a:pPr marL="465138" lvl="1" indent="-465138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Time-dependent</a:t>
            </a:r>
          </a:p>
          <a:p>
            <a:pPr marL="465138" lvl="1" indent="-465138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Short PAE</a:t>
            </a:r>
          </a:p>
          <a:p>
            <a:pPr lvl="1" indent="-457200"/>
            <a:endParaRPr lang="en-US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2" indent="-457200">
              <a:buFont typeface="Wingdings" panose="05000000000000000000" pitchFamily="2" charset="2"/>
              <a:buChar char="ü"/>
            </a:pP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1" indent="-342900">
              <a:buFont typeface="Wingdings" panose="05000000000000000000" pitchFamily="2" charset="2"/>
              <a:buChar char="§"/>
            </a:pPr>
            <a:endParaRPr lang="fa-IR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30743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Vancomycin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284788" y="59436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Mechanism of action</a:t>
            </a:r>
          </a:p>
          <a:p>
            <a:pPr marL="465138" lvl="1" indent="-465138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Time-dependent</a:t>
            </a:r>
          </a:p>
          <a:p>
            <a:pPr marL="465138" lvl="1" indent="-465138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Generally short PAE</a:t>
            </a:r>
          </a:p>
          <a:p>
            <a:pPr lvl="1" indent="-457200"/>
            <a:endParaRPr lang="en-US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2" indent="-457200">
              <a:buFont typeface="Wingdings" panose="05000000000000000000" pitchFamily="2" charset="2"/>
              <a:buChar char="ü"/>
            </a:pP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1" indent="-342900">
              <a:buFont typeface="Wingdings" panose="05000000000000000000" pitchFamily="2" charset="2"/>
              <a:buChar char="§"/>
            </a:pPr>
            <a:endParaRPr lang="fa-IR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8600" y="1285875"/>
            <a:ext cx="8543925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4034788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Vancomycin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284788" y="59436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Mechanism of resistance</a:t>
            </a:r>
          </a:p>
          <a:p>
            <a:pPr marL="465138" lvl="1" indent="-465138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Conversion of D-</a:t>
            </a:r>
            <a:r>
              <a:rPr lang="en-US" sz="2400" dirty="0" err="1">
                <a:latin typeface="Andalus" panose="02020603050405020304" pitchFamily="18" charset="-78"/>
                <a:cs typeface="Andalus" panose="02020603050405020304" pitchFamily="18" charset="-78"/>
              </a:rPr>
              <a:t>alanin</a:t>
            </a: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 terminus to</a:t>
            </a:r>
          </a:p>
          <a:p>
            <a:pPr marL="739458" lvl="2" indent="-465138">
              <a:buFont typeface="Wingdings" panose="05000000000000000000" pitchFamily="2" charset="2"/>
              <a:buChar char="ü"/>
            </a:pPr>
            <a:r>
              <a:rPr lang="en-US" sz="2200" dirty="0">
                <a:latin typeface="Andalus" panose="02020603050405020304" pitchFamily="18" charset="-78"/>
                <a:cs typeface="Andalus" panose="02020603050405020304" pitchFamily="18" charset="-78"/>
              </a:rPr>
              <a:t>Serine</a:t>
            </a:r>
          </a:p>
          <a:p>
            <a:pPr marL="739458" lvl="2" indent="-465138">
              <a:buFont typeface="Wingdings" panose="05000000000000000000" pitchFamily="2" charset="2"/>
              <a:buChar char="ü"/>
            </a:pPr>
            <a:r>
              <a:rPr lang="en-US" sz="2200" dirty="0">
                <a:latin typeface="Andalus" panose="02020603050405020304" pitchFamily="18" charset="-78"/>
                <a:cs typeface="Andalus" panose="02020603050405020304" pitchFamily="18" charset="-78"/>
              </a:rPr>
              <a:t>Lactate</a:t>
            </a:r>
          </a:p>
          <a:p>
            <a:pPr lvl="1" indent="-457200"/>
            <a:endParaRPr lang="en-US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2" indent="-457200">
              <a:buFont typeface="Wingdings" panose="05000000000000000000" pitchFamily="2" charset="2"/>
              <a:buChar char="ü"/>
            </a:pP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1" indent="-342900">
              <a:buFont typeface="Wingdings" panose="05000000000000000000" pitchFamily="2" charset="2"/>
              <a:buChar char="§"/>
            </a:pPr>
            <a:endParaRPr lang="fa-IR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72760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Vancomycin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524000"/>
            <a:ext cx="8839200" cy="51816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Bacterial Spectrum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G+ microorganisms including: 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MRSA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Penicillin resistant pneumococci</a:t>
            </a:r>
          </a:p>
          <a:p>
            <a:pPr marL="788670" lvl="2" indent="-514350">
              <a:buFont typeface="Wingdings" panose="05000000000000000000" pitchFamily="2" charset="2"/>
              <a:buChar char="ü"/>
            </a:pPr>
            <a:r>
              <a:rPr lang="en-US" sz="2600" dirty="0">
                <a:latin typeface="Andalus" panose="02020603050405020304" pitchFamily="18" charset="-78"/>
                <a:cs typeface="Andalus" panose="02020603050405020304" pitchFamily="18" charset="-78"/>
              </a:rPr>
              <a:t>Penicillin resistant enterococci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Some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anaerobics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including: C.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Difficile</a:t>
            </a:r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Note: Rate of bactericidal action of </a:t>
            </a:r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vancomycin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is lower than those of beta-lactams</a:t>
            </a:r>
          </a:p>
        </p:txBody>
      </p:sp>
    </p:spTree>
    <p:extLst>
      <p:ext uri="{BB962C8B-B14F-4D97-AF65-F5344CB8AC3E}">
        <p14:creationId xmlns:p14="http://schemas.microsoft.com/office/powerpoint/2010/main" val="455151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Beta-lactams</a:t>
            </a: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284788" y="59436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38600" y="1695158"/>
            <a:ext cx="5257800" cy="513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Mechanism of action</a:t>
            </a:r>
          </a:p>
          <a:p>
            <a:pPr marL="465138" lvl="1" indent="-465138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Time-dependent</a:t>
            </a:r>
          </a:p>
          <a:p>
            <a:pPr marL="465138" lvl="1" indent="-465138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Generally short PAE</a:t>
            </a:r>
          </a:p>
          <a:p>
            <a:pPr lvl="1" indent="-457200"/>
            <a:endParaRPr lang="en-US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2" indent="-457200">
              <a:buFont typeface="Wingdings" panose="05000000000000000000" pitchFamily="2" charset="2"/>
              <a:buChar char="ü"/>
            </a:pP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1" indent="-342900">
              <a:buFont typeface="Wingdings" panose="05000000000000000000" pitchFamily="2" charset="2"/>
              <a:buChar char="§"/>
            </a:pPr>
            <a:endParaRPr lang="fa-IR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27349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Vancomycin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284788" y="59436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Bacterial resistance</a:t>
            </a:r>
          </a:p>
          <a:p>
            <a:pPr marL="465138" lvl="1" indent="-465138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VRE: </a:t>
            </a:r>
            <a:r>
              <a:rPr lang="en-US" sz="2400" dirty="0" err="1">
                <a:latin typeface="Andalus" panose="02020603050405020304" pitchFamily="18" charset="-78"/>
                <a:cs typeface="Andalus" panose="02020603050405020304" pitchFamily="18" charset="-78"/>
              </a:rPr>
              <a:t>vancomycin</a:t>
            </a: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 resistant enterococci</a:t>
            </a:r>
          </a:p>
          <a:p>
            <a:pPr marL="465138" lvl="1" indent="-465138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VISA: </a:t>
            </a:r>
            <a:r>
              <a:rPr lang="en-US" sz="2400" dirty="0" err="1">
                <a:latin typeface="Andalus" panose="02020603050405020304" pitchFamily="18" charset="-78"/>
                <a:cs typeface="Andalus" panose="02020603050405020304" pitchFamily="18" charset="-78"/>
              </a:rPr>
              <a:t>vancomycin</a:t>
            </a: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 intermediate-resistant S. aureus</a:t>
            </a:r>
          </a:p>
          <a:p>
            <a:pPr marL="465138" lvl="1" indent="-465138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VRS: </a:t>
            </a:r>
            <a:r>
              <a:rPr lang="en-US" sz="2400" dirty="0" err="1">
                <a:latin typeface="Andalus" panose="02020603050405020304" pitchFamily="18" charset="-78"/>
                <a:cs typeface="Andalus" panose="02020603050405020304" pitchFamily="18" charset="-78"/>
              </a:rPr>
              <a:t>vancomycin</a:t>
            </a: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 resistant staphylococci </a:t>
            </a:r>
          </a:p>
          <a:p>
            <a:pPr marL="465138" lvl="1" indent="-465138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VRP: </a:t>
            </a:r>
            <a:r>
              <a:rPr lang="en-US" sz="2400" dirty="0" err="1">
                <a:latin typeface="Andalus" panose="02020603050405020304" pitchFamily="18" charset="-78"/>
                <a:cs typeface="Andalus" panose="02020603050405020304" pitchFamily="18" charset="-78"/>
              </a:rPr>
              <a:t>vancomycin</a:t>
            </a:r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 resistant pneumococci</a:t>
            </a:r>
          </a:p>
          <a:p>
            <a:pPr marL="465138" lvl="1" indent="-465138"/>
            <a:endParaRPr lang="en-US" sz="24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465138" lvl="1" indent="-465138"/>
            <a:r>
              <a:rPr lang="en-US" sz="2400" dirty="0">
                <a:latin typeface="Andalus" panose="02020603050405020304" pitchFamily="18" charset="-78"/>
                <a:cs typeface="Andalus" panose="02020603050405020304" pitchFamily="18" charset="-78"/>
              </a:rPr>
              <a:t>Tolerance has been reported </a:t>
            </a:r>
          </a:p>
          <a:p>
            <a:pPr lvl="1" indent="-457200"/>
            <a:endParaRPr lang="en-US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2" indent="-457200">
              <a:buFont typeface="Wingdings" panose="05000000000000000000" pitchFamily="2" charset="2"/>
              <a:buChar char="ü"/>
            </a:pP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1" indent="-342900">
              <a:buFont typeface="Wingdings" panose="05000000000000000000" pitchFamily="2" charset="2"/>
              <a:buChar char="§"/>
            </a:pPr>
            <a:endParaRPr lang="fa-IR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5785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284788" y="59436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533400"/>
            <a:ext cx="8229600" cy="58674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Evolution of Drug Resistance in S. aureus</a:t>
            </a:r>
            <a:endParaRPr lang="en-US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2" indent="-457200">
              <a:buFont typeface="Wingdings" panose="05000000000000000000" pitchFamily="2" charset="2"/>
              <a:buChar char="ü"/>
            </a:pP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1" indent="-342900">
              <a:buFont typeface="Wingdings" panose="05000000000000000000" pitchFamily="2" charset="2"/>
              <a:buChar char="§"/>
            </a:pPr>
            <a:endParaRPr lang="fa-IR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1636713" y="1473200"/>
            <a:ext cx="5862637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Rectangle 4"/>
          <p:cNvSpPr>
            <a:spLocks noChangeArrowheads="1"/>
          </p:cNvSpPr>
          <p:nvPr/>
        </p:nvSpPr>
        <p:spPr bwMode="auto">
          <a:xfrm>
            <a:off x="1614488" y="1447800"/>
            <a:ext cx="5861050" cy="414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606425" y="2619375"/>
            <a:ext cx="1181100" cy="474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688975" y="2667000"/>
            <a:ext cx="1154162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en-US" sz="2000" b="1" i="1">
                <a:latin typeface="Arial" charset="0"/>
              </a:rPr>
              <a:t>S. </a:t>
            </a:r>
            <a:r>
              <a:rPr lang="en-US" sz="2000" b="1" i="1" dirty="0">
                <a:latin typeface="Arial" charset="0"/>
              </a:rPr>
              <a:t>aureus</a:t>
            </a:r>
            <a:endParaRPr lang="en-US" sz="2400" dirty="0">
              <a:latin typeface="Arial" charset="0"/>
            </a:endParaRPr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1782763" y="2085975"/>
            <a:ext cx="1154112" cy="1236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863725" y="2205038"/>
            <a:ext cx="1123706" cy="23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en-US" sz="2000" b="1">
                <a:latin typeface="Arial" charset="0"/>
              </a:rPr>
              <a:t>Penicillin</a:t>
            </a:r>
            <a:endParaRPr lang="en-US" sz="2400">
              <a:latin typeface="Arial" charset="0"/>
            </a:endParaRPr>
          </a:p>
        </p:txBody>
      </p:sp>
      <p:sp>
        <p:nvSpPr>
          <p:cNvPr id="13" name="Rectangle 9"/>
          <p:cNvSpPr>
            <a:spLocks noChangeArrowheads="1"/>
          </p:cNvSpPr>
          <p:nvPr/>
        </p:nvSpPr>
        <p:spPr bwMode="auto">
          <a:xfrm>
            <a:off x="1970088" y="2967038"/>
            <a:ext cx="883255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en-US" sz="2000" b="1">
                <a:latin typeface="Arial" charset="0"/>
              </a:rPr>
              <a:t>[1950s]</a:t>
            </a:r>
            <a:endParaRPr lang="en-US" sz="2400">
              <a:latin typeface="Arial" charset="0"/>
            </a:endParaRP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2889250" y="2466975"/>
            <a:ext cx="2168525" cy="85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" name="Rectangle 11"/>
          <p:cNvSpPr>
            <a:spLocks noChangeArrowheads="1"/>
          </p:cNvSpPr>
          <p:nvPr/>
        </p:nvSpPr>
        <p:spPr bwMode="auto">
          <a:xfrm>
            <a:off x="2895600" y="2667000"/>
            <a:ext cx="2276264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en-US" sz="2000" b="1" dirty="0">
                <a:latin typeface="Arial" charset="0"/>
              </a:rPr>
              <a:t>Penicillin-resistant</a:t>
            </a:r>
            <a:endParaRPr lang="en-US" sz="2400" dirty="0">
              <a:latin typeface="Arial" charset="0"/>
            </a:endParaRPr>
          </a:p>
        </p:txBody>
      </p:sp>
      <p:sp>
        <p:nvSpPr>
          <p:cNvPr id="16" name="Rectangle 12"/>
          <p:cNvSpPr>
            <a:spLocks noChangeArrowheads="1"/>
          </p:cNvSpPr>
          <p:nvPr/>
        </p:nvSpPr>
        <p:spPr bwMode="auto">
          <a:xfrm>
            <a:off x="3463925" y="2968625"/>
            <a:ext cx="1154162" cy="230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lIns="0" tIns="0" rIns="0" bIns="0">
            <a:spAutoFit/>
          </a:bodyPr>
          <a:lstStyle/>
          <a:p>
            <a:pPr eaLnBrk="0" hangingPunct="0">
              <a:lnSpc>
                <a:spcPct val="75000"/>
              </a:lnSpc>
            </a:pPr>
            <a:r>
              <a:rPr lang="en-US" sz="2000" b="1" i="1">
                <a:latin typeface="Arial" charset="0"/>
              </a:rPr>
              <a:t>S. aureus</a:t>
            </a:r>
            <a:endParaRPr lang="en-US" sz="2400">
              <a:latin typeface="Arial" charset="0"/>
            </a:endParaRPr>
          </a:p>
        </p:txBody>
      </p:sp>
      <p:sp>
        <p:nvSpPr>
          <p:cNvPr id="17" name="Rectangle 13"/>
          <p:cNvSpPr>
            <a:spLocks noChangeArrowheads="1"/>
          </p:cNvSpPr>
          <p:nvPr/>
        </p:nvSpPr>
        <p:spPr bwMode="auto">
          <a:xfrm>
            <a:off x="5086350" y="3581400"/>
            <a:ext cx="685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" name="Rectangle 14"/>
          <p:cNvSpPr>
            <a:spLocks noChangeArrowheads="1"/>
          </p:cNvSpPr>
          <p:nvPr/>
        </p:nvSpPr>
        <p:spPr bwMode="auto">
          <a:xfrm>
            <a:off x="3592513" y="4892675"/>
            <a:ext cx="1844675" cy="1998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1939925" y="2743200"/>
            <a:ext cx="879475" cy="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wrap="none">
            <a:spAutoFit/>
          </a:bodyPr>
          <a:lstStyle/>
          <a:p>
            <a:endParaRPr lang="en-US"/>
          </a:p>
        </p:txBody>
      </p: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5029200" y="2035176"/>
            <a:ext cx="3702075" cy="1236663"/>
            <a:chOff x="3563" y="896"/>
            <a:chExt cx="2623" cy="779"/>
          </a:xfrm>
        </p:grpSpPr>
        <p:sp>
          <p:nvSpPr>
            <p:cNvPr id="21" name="Rectangle 20"/>
            <p:cNvSpPr>
              <a:spLocks noChangeArrowheads="1"/>
            </p:cNvSpPr>
            <p:nvPr/>
          </p:nvSpPr>
          <p:spPr bwMode="auto">
            <a:xfrm>
              <a:off x="3563" y="896"/>
              <a:ext cx="897" cy="77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Rectangle 21"/>
            <p:cNvSpPr>
              <a:spLocks noChangeArrowheads="1"/>
            </p:cNvSpPr>
            <p:nvPr/>
          </p:nvSpPr>
          <p:spPr bwMode="auto">
            <a:xfrm>
              <a:off x="4457" y="1136"/>
              <a:ext cx="1616" cy="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3" name="Rectangle 22"/>
            <p:cNvSpPr>
              <a:spLocks noChangeArrowheads="1"/>
            </p:cNvSpPr>
            <p:nvPr/>
          </p:nvSpPr>
          <p:spPr bwMode="auto">
            <a:xfrm>
              <a:off x="3621" y="971"/>
              <a:ext cx="886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lnSpc>
                  <a:spcPct val="75000"/>
                </a:lnSpc>
              </a:pPr>
              <a:r>
                <a:rPr lang="en-US" sz="2000" b="1">
                  <a:latin typeface="Arial" charset="0"/>
                </a:rPr>
                <a:t>Methicillin</a:t>
              </a:r>
              <a:endParaRPr lang="en-US" sz="2400">
                <a:latin typeface="Arial" charset="0"/>
              </a:endParaRPr>
            </a:p>
          </p:txBody>
        </p:sp>
        <p:sp>
          <p:nvSpPr>
            <p:cNvPr id="24" name="Rectangle 23"/>
            <p:cNvSpPr>
              <a:spLocks noChangeArrowheads="1"/>
            </p:cNvSpPr>
            <p:nvPr/>
          </p:nvSpPr>
          <p:spPr bwMode="auto">
            <a:xfrm>
              <a:off x="3735" y="1451"/>
              <a:ext cx="626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 lIns="0" tIns="0" rIns="0" bIns="0">
              <a:spAutoFit/>
            </a:bodyPr>
            <a:lstStyle/>
            <a:p>
              <a:pPr eaLnBrk="0" hangingPunct="0">
                <a:lnSpc>
                  <a:spcPct val="75000"/>
                </a:lnSpc>
              </a:pPr>
              <a:r>
                <a:rPr lang="en-US" sz="2000" b="1" dirty="0">
                  <a:latin typeface="Arial" charset="0"/>
                </a:rPr>
                <a:t>[1970s]</a:t>
              </a:r>
              <a:endParaRPr lang="en-US" sz="2400" dirty="0">
                <a:latin typeface="Arial" charset="0"/>
              </a:endParaRPr>
            </a:p>
          </p:txBody>
        </p:sp>
        <p:sp>
          <p:nvSpPr>
            <p:cNvPr id="25" name="Rectangle 24"/>
            <p:cNvSpPr>
              <a:spLocks noChangeArrowheads="1"/>
            </p:cNvSpPr>
            <p:nvPr/>
          </p:nvSpPr>
          <p:spPr bwMode="auto">
            <a:xfrm>
              <a:off x="4602" y="1280"/>
              <a:ext cx="1584" cy="14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tIns="0" rIns="0" bIns="0">
              <a:spAutoFit/>
            </a:bodyPr>
            <a:lstStyle/>
            <a:p>
              <a:pPr eaLnBrk="0" hangingPunct="0">
                <a:lnSpc>
                  <a:spcPct val="75000"/>
                </a:lnSpc>
              </a:pPr>
              <a:r>
                <a:rPr lang="en-US" sz="2000" b="1" dirty="0">
                  <a:latin typeface="Arial" charset="0"/>
                </a:rPr>
                <a:t>(MRSA)</a:t>
              </a:r>
              <a:endParaRPr lang="en-US" sz="2400" dirty="0">
                <a:latin typeface="Arial" charset="0"/>
              </a:endParaRPr>
            </a:p>
          </p:txBody>
        </p:sp>
        <p:sp>
          <p:nvSpPr>
            <p:cNvPr id="26" name="Line 25"/>
            <p:cNvSpPr>
              <a:spLocks noChangeShapeType="1"/>
            </p:cNvSpPr>
            <p:nvPr/>
          </p:nvSpPr>
          <p:spPr bwMode="auto">
            <a:xfrm flipV="1">
              <a:off x="3696" y="1341"/>
              <a:ext cx="825" cy="1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wrap="square">
              <a:spAutoFit/>
            </a:bodyPr>
            <a:lstStyle/>
            <a:p>
              <a:endParaRPr lang="en-US"/>
            </a:p>
          </p:txBody>
        </p:sp>
        <p:sp>
          <p:nvSpPr>
            <p:cNvPr id="27" name="Line 26"/>
            <p:cNvSpPr>
              <a:spLocks noChangeShapeType="1"/>
            </p:cNvSpPr>
            <p:nvPr/>
          </p:nvSpPr>
          <p:spPr bwMode="auto">
            <a:xfrm>
              <a:off x="3984" y="1102"/>
              <a:ext cx="0" cy="192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>
              <a:spAutoFit/>
            </a:bodyPr>
            <a:lstStyle/>
            <a:p>
              <a:endParaRPr lang="en-US"/>
            </a:p>
          </p:txBody>
        </p:sp>
      </p:grpSp>
      <p:sp>
        <p:nvSpPr>
          <p:cNvPr id="28" name="Line 27"/>
          <p:cNvSpPr>
            <a:spLocks noChangeShapeType="1"/>
          </p:cNvSpPr>
          <p:nvPr/>
        </p:nvSpPr>
        <p:spPr bwMode="auto">
          <a:xfrm>
            <a:off x="2303463" y="2416175"/>
            <a:ext cx="0" cy="304800"/>
          </a:xfrm>
          <a:prstGeom prst="line">
            <a:avLst/>
          </a:prstGeom>
          <a:ln>
            <a:headEnd/>
            <a:tailEnd type="triangle" w="med" len="med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>
            <a:spAutoFit/>
          </a:bodyPr>
          <a:lstStyle/>
          <a:p>
            <a:endParaRPr lang="en-US"/>
          </a:p>
        </p:txBody>
      </p:sp>
      <p:grpSp>
        <p:nvGrpSpPr>
          <p:cNvPr id="29" name="Group 28"/>
          <p:cNvGrpSpPr>
            <a:grpSpLocks/>
          </p:cNvGrpSpPr>
          <p:nvPr/>
        </p:nvGrpSpPr>
        <p:grpSpPr bwMode="auto">
          <a:xfrm>
            <a:off x="5791200" y="3025775"/>
            <a:ext cx="2971800" cy="2722563"/>
            <a:chOff x="4155" y="1488"/>
            <a:chExt cx="2106" cy="1715"/>
          </a:xfrm>
        </p:grpSpPr>
        <p:sp>
          <p:nvSpPr>
            <p:cNvPr id="30" name="Rectangle 29"/>
            <p:cNvSpPr>
              <a:spLocks noChangeArrowheads="1"/>
            </p:cNvSpPr>
            <p:nvPr/>
          </p:nvSpPr>
          <p:spPr bwMode="auto">
            <a:xfrm>
              <a:off x="4155" y="2664"/>
              <a:ext cx="1779" cy="5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31" name="Group 30"/>
            <p:cNvGrpSpPr>
              <a:grpSpLocks/>
            </p:cNvGrpSpPr>
            <p:nvPr/>
          </p:nvGrpSpPr>
          <p:grpSpPr bwMode="auto">
            <a:xfrm>
              <a:off x="4768" y="1488"/>
              <a:ext cx="1493" cy="1492"/>
              <a:chOff x="4768" y="1488"/>
              <a:chExt cx="1493" cy="1492"/>
            </a:xfrm>
          </p:grpSpPr>
          <p:sp>
            <p:nvSpPr>
              <p:cNvPr id="32" name="Rectangle 31"/>
              <p:cNvSpPr>
                <a:spLocks noChangeArrowheads="1"/>
              </p:cNvSpPr>
              <p:nvPr/>
            </p:nvSpPr>
            <p:spPr bwMode="auto">
              <a:xfrm>
                <a:off x="5209" y="2249"/>
                <a:ext cx="558" cy="2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4" name="Rectangle 33"/>
              <p:cNvSpPr>
                <a:spLocks noChangeArrowheads="1"/>
              </p:cNvSpPr>
              <p:nvPr/>
            </p:nvSpPr>
            <p:spPr bwMode="auto">
              <a:xfrm>
                <a:off x="4768" y="2834"/>
                <a:ext cx="545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75000"/>
                  </a:lnSpc>
                </a:pPr>
                <a:r>
                  <a:rPr lang="en-US" sz="2000" b="1" dirty="0">
                    <a:latin typeface="Arial" charset="0"/>
                  </a:rPr>
                  <a:t> (VRE)</a:t>
                </a:r>
                <a:endParaRPr lang="en-US" sz="2400" dirty="0">
                  <a:latin typeface="Arial" charset="0"/>
                </a:endParaRPr>
              </a:p>
            </p:txBody>
          </p:sp>
          <p:sp>
            <p:nvSpPr>
              <p:cNvPr id="35" name="Rectangle 34"/>
              <p:cNvSpPr>
                <a:spLocks noChangeArrowheads="1"/>
              </p:cNvSpPr>
              <p:nvPr/>
            </p:nvSpPr>
            <p:spPr bwMode="auto">
              <a:xfrm>
                <a:off x="5307" y="1886"/>
                <a:ext cx="954" cy="174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75000"/>
                  </a:lnSpc>
                </a:pPr>
                <a:r>
                  <a:rPr lang="en-US" b="1" dirty="0" err="1">
                    <a:latin typeface="Arial" charset="0"/>
                  </a:rPr>
                  <a:t>Vancomycin</a:t>
                </a:r>
                <a:endParaRPr lang="en-US" sz="2400" dirty="0">
                  <a:latin typeface="Arial" charset="0"/>
                </a:endParaRPr>
              </a:p>
            </p:txBody>
          </p:sp>
          <p:sp>
            <p:nvSpPr>
              <p:cNvPr id="36" name="Rectangle 35"/>
              <p:cNvSpPr>
                <a:spLocks noChangeArrowheads="1"/>
              </p:cNvSpPr>
              <p:nvPr/>
            </p:nvSpPr>
            <p:spPr bwMode="auto">
              <a:xfrm>
                <a:off x="5111" y="2364"/>
                <a:ext cx="626" cy="14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75000"/>
                  </a:lnSpc>
                </a:pPr>
                <a:r>
                  <a:rPr lang="en-US" sz="2000" b="1">
                    <a:latin typeface="Arial" charset="0"/>
                  </a:rPr>
                  <a:t>[1990s]</a:t>
                </a:r>
                <a:endParaRPr lang="en-US" sz="2400">
                  <a:latin typeface="Arial" charset="0"/>
                </a:endParaRPr>
              </a:p>
            </p:txBody>
          </p:sp>
          <p:sp>
            <p:nvSpPr>
              <p:cNvPr id="37" name="Line 36"/>
              <p:cNvSpPr>
                <a:spLocks noChangeShapeType="1"/>
              </p:cNvSpPr>
              <p:nvPr/>
            </p:nvSpPr>
            <p:spPr bwMode="auto">
              <a:xfrm>
                <a:off x="5008" y="1488"/>
                <a:ext cx="11" cy="816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wrap="squar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8" name="Line 37"/>
              <p:cNvSpPr>
                <a:spLocks noChangeShapeType="1"/>
              </p:cNvSpPr>
              <p:nvPr/>
            </p:nvSpPr>
            <p:spPr bwMode="auto">
              <a:xfrm>
                <a:off x="5019" y="2208"/>
                <a:ext cx="0" cy="432"/>
              </a:xfrm>
              <a:prstGeom prst="line">
                <a:avLst/>
              </a:prstGeom>
              <a:ln>
                <a:headEnd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 wrap="none">
                <a:spAutoFit/>
              </a:bodyPr>
              <a:lstStyle/>
              <a:p>
                <a:endParaRPr lang="en-US"/>
              </a:p>
            </p:txBody>
          </p:sp>
          <p:sp>
            <p:nvSpPr>
              <p:cNvPr id="39" name="Line 38"/>
              <p:cNvSpPr>
                <a:spLocks noChangeShapeType="1"/>
              </p:cNvSpPr>
              <p:nvPr/>
            </p:nvSpPr>
            <p:spPr bwMode="auto">
              <a:xfrm rot="5400000" flipH="1">
                <a:off x="5136" y="1872"/>
                <a:ext cx="0" cy="192"/>
              </a:xfrm>
              <a:prstGeom prst="line">
                <a:avLst/>
              </a:prstGeom>
              <a:ln>
                <a:headEnd/>
                <a:tailEnd type="triangle" w="med" len="med"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0" name="Group 39"/>
          <p:cNvGrpSpPr>
            <a:grpSpLocks/>
          </p:cNvGrpSpPr>
          <p:nvPr/>
        </p:nvGrpSpPr>
        <p:grpSpPr bwMode="auto">
          <a:xfrm>
            <a:off x="4090282" y="4168775"/>
            <a:ext cx="2919589" cy="1143000"/>
            <a:chOff x="2899" y="2208"/>
            <a:chExt cx="2069" cy="720"/>
          </a:xfrm>
        </p:grpSpPr>
        <p:sp>
          <p:nvSpPr>
            <p:cNvPr id="41" name="Line 40"/>
            <p:cNvSpPr>
              <a:spLocks noChangeShapeType="1"/>
            </p:cNvSpPr>
            <p:nvPr/>
          </p:nvSpPr>
          <p:spPr bwMode="auto">
            <a:xfrm>
              <a:off x="3264" y="2208"/>
              <a:ext cx="0" cy="432"/>
            </a:xfrm>
            <a:prstGeom prst="line">
              <a:avLst/>
            </a:prstGeom>
            <a:ln>
              <a:headEnd/>
              <a:tailEnd type="triangle" w="med" len="med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wrap="none">
              <a:spAutoFit/>
            </a:bodyPr>
            <a:lstStyle/>
            <a:p>
              <a:endParaRPr lang="en-US"/>
            </a:p>
          </p:txBody>
        </p:sp>
        <p:grpSp>
          <p:nvGrpSpPr>
            <p:cNvPr id="42" name="Group 41"/>
            <p:cNvGrpSpPr>
              <a:grpSpLocks/>
            </p:cNvGrpSpPr>
            <p:nvPr/>
          </p:nvGrpSpPr>
          <p:grpSpPr bwMode="auto">
            <a:xfrm>
              <a:off x="2899" y="2208"/>
              <a:ext cx="2069" cy="720"/>
              <a:chOff x="2899" y="2208"/>
              <a:chExt cx="2069" cy="720"/>
            </a:xfrm>
          </p:grpSpPr>
          <p:sp>
            <p:nvSpPr>
              <p:cNvPr id="43" name="Rectangle 42"/>
              <p:cNvSpPr>
                <a:spLocks noChangeArrowheads="1"/>
              </p:cNvSpPr>
              <p:nvPr/>
            </p:nvSpPr>
            <p:spPr bwMode="auto">
              <a:xfrm>
                <a:off x="3302" y="2341"/>
                <a:ext cx="525" cy="145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75000"/>
                  </a:lnSpc>
                </a:pPr>
                <a:r>
                  <a:rPr lang="en-US" sz="2000" b="1" dirty="0">
                    <a:latin typeface="Arial" charset="0"/>
                  </a:rPr>
                  <a:t>[1997]</a:t>
                </a:r>
                <a:endParaRPr lang="en-US" sz="2400" dirty="0">
                  <a:latin typeface="Arial" charset="0"/>
                </a:endParaRPr>
              </a:p>
            </p:txBody>
          </p:sp>
          <p:sp>
            <p:nvSpPr>
              <p:cNvPr id="47" name="Rectangle 46"/>
              <p:cNvSpPr>
                <a:spLocks noChangeArrowheads="1"/>
              </p:cNvSpPr>
              <p:nvPr/>
            </p:nvSpPr>
            <p:spPr bwMode="auto">
              <a:xfrm>
                <a:off x="2899" y="2739"/>
                <a:ext cx="645" cy="18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105000"/>
                  </a:lnSpc>
                </a:pPr>
                <a:r>
                  <a:rPr lang="en-US" sz="2000" b="1" i="1" dirty="0">
                    <a:latin typeface="Arial" charset="0"/>
                  </a:rPr>
                  <a:t>  </a:t>
                </a:r>
                <a:r>
                  <a:rPr lang="en-US" sz="2000" b="1" dirty="0">
                    <a:latin typeface="Arial" charset="0"/>
                  </a:rPr>
                  <a:t>(VISA)</a:t>
                </a:r>
                <a:endParaRPr lang="en-US" sz="2400" dirty="0">
                  <a:latin typeface="Arial" charset="0"/>
                </a:endParaRPr>
              </a:p>
            </p:txBody>
          </p:sp>
          <p:sp>
            <p:nvSpPr>
              <p:cNvPr id="48" name="Line 47"/>
              <p:cNvSpPr>
                <a:spLocks noChangeShapeType="1"/>
              </p:cNvSpPr>
              <p:nvPr/>
            </p:nvSpPr>
            <p:spPr bwMode="auto">
              <a:xfrm>
                <a:off x="3240" y="2208"/>
                <a:ext cx="1728" cy="0"/>
              </a:xfrm>
              <a:prstGeom prst="line">
                <a:avLst/>
              </a:prstGeom>
              <a:ln>
                <a:headEnd/>
                <a:tailEnd/>
              </a:ln>
            </p:spPr>
            <p:style>
              <a:lnRef idx="1">
                <a:schemeClr val="dk1"/>
              </a:lnRef>
              <a:fillRef idx="0">
                <a:schemeClr val="dk1"/>
              </a:fillRef>
              <a:effectRef idx="0">
                <a:schemeClr val="dk1"/>
              </a:effectRef>
              <a:fontRef idx="minor">
                <a:schemeClr val="tx1"/>
              </a:fontRef>
            </p:style>
            <p:txBody>
              <a:bodyPr>
                <a:spAutoFit/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49" name="Group 48"/>
          <p:cNvGrpSpPr>
            <a:grpSpLocks/>
          </p:cNvGrpSpPr>
          <p:nvPr/>
        </p:nvGrpSpPr>
        <p:grpSpPr bwMode="auto">
          <a:xfrm>
            <a:off x="300654" y="3678237"/>
            <a:ext cx="3690938" cy="2817812"/>
            <a:chOff x="0" y="2141"/>
            <a:chExt cx="2616" cy="1775"/>
          </a:xfrm>
        </p:grpSpPr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39" y="2182"/>
              <a:ext cx="2203" cy="1734"/>
            </a:xfrm>
            <a:custGeom>
              <a:avLst/>
              <a:gdLst>
                <a:gd name="T0" fmla="*/ 0 w 5682"/>
                <a:gd name="T1" fmla="*/ 785 h 4992"/>
                <a:gd name="T2" fmla="*/ 620 w 5682"/>
                <a:gd name="T3" fmla="*/ 728 h 4992"/>
                <a:gd name="T4" fmla="*/ 264 w 5682"/>
                <a:gd name="T5" fmla="*/ 487 h 4992"/>
                <a:gd name="T6" fmla="*/ 701 w 5682"/>
                <a:gd name="T7" fmla="*/ 572 h 4992"/>
                <a:gd name="T8" fmla="*/ 169 w 5682"/>
                <a:gd name="T9" fmla="*/ 92 h 4992"/>
                <a:gd name="T10" fmla="*/ 848 w 5682"/>
                <a:gd name="T11" fmla="*/ 459 h 4992"/>
                <a:gd name="T12" fmla="*/ 739 w 5682"/>
                <a:gd name="T13" fmla="*/ 54 h 4992"/>
                <a:gd name="T14" fmla="*/ 994 w 5682"/>
                <a:gd name="T15" fmla="*/ 412 h 4992"/>
                <a:gd name="T16" fmla="*/ 1070 w 5682"/>
                <a:gd name="T17" fmla="*/ 0 h 4992"/>
                <a:gd name="T18" fmla="*/ 1181 w 5682"/>
                <a:gd name="T19" fmla="*/ 407 h 4992"/>
                <a:gd name="T20" fmla="*/ 1466 w 5682"/>
                <a:gd name="T21" fmla="*/ 67 h 4992"/>
                <a:gd name="T22" fmla="*/ 1327 w 5682"/>
                <a:gd name="T23" fmla="*/ 459 h 4992"/>
                <a:gd name="T24" fmla="*/ 2042 w 5682"/>
                <a:gd name="T25" fmla="*/ 73 h 4992"/>
                <a:gd name="T26" fmla="*/ 1473 w 5682"/>
                <a:gd name="T27" fmla="*/ 567 h 4992"/>
                <a:gd name="T28" fmla="*/ 2087 w 5682"/>
                <a:gd name="T29" fmla="*/ 465 h 4992"/>
                <a:gd name="T30" fmla="*/ 1571 w 5682"/>
                <a:gd name="T31" fmla="*/ 747 h 4992"/>
                <a:gd name="T32" fmla="*/ 2203 w 5682"/>
                <a:gd name="T33" fmla="*/ 840 h 4992"/>
                <a:gd name="T34" fmla="*/ 1571 w 5682"/>
                <a:gd name="T35" fmla="*/ 936 h 4992"/>
                <a:gd name="T36" fmla="*/ 1992 w 5682"/>
                <a:gd name="T37" fmla="*/ 1190 h 4992"/>
                <a:gd name="T38" fmla="*/ 1473 w 5682"/>
                <a:gd name="T39" fmla="*/ 1122 h 4992"/>
                <a:gd name="T40" fmla="*/ 2122 w 5682"/>
                <a:gd name="T41" fmla="*/ 1517 h 4992"/>
                <a:gd name="T42" fmla="*/ 1343 w 5682"/>
                <a:gd name="T43" fmla="*/ 1225 h 4992"/>
                <a:gd name="T44" fmla="*/ 1466 w 5682"/>
                <a:gd name="T45" fmla="*/ 1564 h 4992"/>
                <a:gd name="T46" fmla="*/ 1181 w 5682"/>
                <a:gd name="T47" fmla="*/ 1277 h 4992"/>
                <a:gd name="T48" fmla="*/ 1079 w 5682"/>
                <a:gd name="T49" fmla="*/ 1734 h 4992"/>
                <a:gd name="T50" fmla="*/ 994 w 5682"/>
                <a:gd name="T51" fmla="*/ 1277 h 4992"/>
                <a:gd name="T52" fmla="*/ 680 w 5682"/>
                <a:gd name="T53" fmla="*/ 1551 h 4992"/>
                <a:gd name="T54" fmla="*/ 821 w 5682"/>
                <a:gd name="T55" fmla="*/ 1225 h 4992"/>
                <a:gd name="T56" fmla="*/ 207 w 5682"/>
                <a:gd name="T57" fmla="*/ 1536 h 4992"/>
                <a:gd name="T58" fmla="*/ 687 w 5682"/>
                <a:gd name="T59" fmla="*/ 1093 h 4992"/>
                <a:gd name="T60" fmla="*/ 211 w 5682"/>
                <a:gd name="T61" fmla="*/ 1132 h 4992"/>
                <a:gd name="T62" fmla="*/ 613 w 5682"/>
                <a:gd name="T63" fmla="*/ 917 h 4992"/>
                <a:gd name="T64" fmla="*/ 0 w 5682"/>
                <a:gd name="T65" fmla="*/ 785 h 4992"/>
                <a:gd name="T66" fmla="*/ 0 w 5682"/>
                <a:gd name="T67" fmla="*/ 785 h 499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682"/>
                <a:gd name="T103" fmla="*/ 0 h 4992"/>
                <a:gd name="T104" fmla="*/ 5682 w 5682"/>
                <a:gd name="T105" fmla="*/ 4992 h 4992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682" h="4992">
                  <a:moveTo>
                    <a:pt x="0" y="2261"/>
                  </a:moveTo>
                  <a:lnTo>
                    <a:pt x="1598" y="2096"/>
                  </a:lnTo>
                  <a:lnTo>
                    <a:pt x="681" y="1402"/>
                  </a:lnTo>
                  <a:lnTo>
                    <a:pt x="1809" y="1648"/>
                  </a:lnTo>
                  <a:lnTo>
                    <a:pt x="436" y="266"/>
                  </a:lnTo>
                  <a:lnTo>
                    <a:pt x="2187" y="1321"/>
                  </a:lnTo>
                  <a:lnTo>
                    <a:pt x="1906" y="155"/>
                  </a:lnTo>
                  <a:lnTo>
                    <a:pt x="2564" y="1185"/>
                  </a:lnTo>
                  <a:lnTo>
                    <a:pt x="2760" y="0"/>
                  </a:lnTo>
                  <a:lnTo>
                    <a:pt x="3047" y="1173"/>
                  </a:lnTo>
                  <a:lnTo>
                    <a:pt x="3780" y="194"/>
                  </a:lnTo>
                  <a:lnTo>
                    <a:pt x="3423" y="1321"/>
                  </a:lnTo>
                  <a:lnTo>
                    <a:pt x="5267" y="211"/>
                  </a:lnTo>
                  <a:lnTo>
                    <a:pt x="3799" y="1631"/>
                  </a:lnTo>
                  <a:lnTo>
                    <a:pt x="5382" y="1340"/>
                  </a:lnTo>
                  <a:lnTo>
                    <a:pt x="4051" y="2151"/>
                  </a:lnTo>
                  <a:lnTo>
                    <a:pt x="5682" y="2418"/>
                  </a:lnTo>
                  <a:lnTo>
                    <a:pt x="4051" y="2696"/>
                  </a:lnTo>
                  <a:lnTo>
                    <a:pt x="5137" y="3427"/>
                  </a:lnTo>
                  <a:lnTo>
                    <a:pt x="3799" y="3229"/>
                  </a:lnTo>
                  <a:lnTo>
                    <a:pt x="5473" y="4366"/>
                  </a:lnTo>
                  <a:lnTo>
                    <a:pt x="3464" y="3526"/>
                  </a:lnTo>
                  <a:lnTo>
                    <a:pt x="3780" y="4503"/>
                  </a:lnTo>
                  <a:lnTo>
                    <a:pt x="3047" y="3677"/>
                  </a:lnTo>
                  <a:lnTo>
                    <a:pt x="2783" y="4992"/>
                  </a:lnTo>
                  <a:lnTo>
                    <a:pt x="2564" y="3677"/>
                  </a:lnTo>
                  <a:lnTo>
                    <a:pt x="1755" y="4466"/>
                  </a:lnTo>
                  <a:lnTo>
                    <a:pt x="2118" y="3526"/>
                  </a:lnTo>
                  <a:lnTo>
                    <a:pt x="533" y="4422"/>
                  </a:lnTo>
                  <a:lnTo>
                    <a:pt x="1772" y="3146"/>
                  </a:lnTo>
                  <a:lnTo>
                    <a:pt x="543" y="3260"/>
                  </a:lnTo>
                  <a:lnTo>
                    <a:pt x="1582" y="2639"/>
                  </a:lnTo>
                  <a:lnTo>
                    <a:pt x="0" y="2261"/>
                  </a:lnTo>
                </a:path>
              </a:pathLst>
            </a:custGeom>
            <a:solidFill>
              <a:srgbClr val="FFFF99"/>
            </a:solidFill>
            <a:ln w="1588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51" name="Freeform 50"/>
            <p:cNvSpPr>
              <a:spLocks/>
            </p:cNvSpPr>
            <p:nvPr/>
          </p:nvSpPr>
          <p:spPr bwMode="auto">
            <a:xfrm>
              <a:off x="0" y="2141"/>
              <a:ext cx="2202" cy="1735"/>
            </a:xfrm>
            <a:custGeom>
              <a:avLst/>
              <a:gdLst>
                <a:gd name="T0" fmla="*/ 0 w 5680"/>
                <a:gd name="T1" fmla="*/ 786 h 4994"/>
                <a:gd name="T2" fmla="*/ 619 w 5680"/>
                <a:gd name="T3" fmla="*/ 729 h 4994"/>
                <a:gd name="T4" fmla="*/ 263 w 5680"/>
                <a:gd name="T5" fmla="*/ 487 h 4994"/>
                <a:gd name="T6" fmla="*/ 701 w 5680"/>
                <a:gd name="T7" fmla="*/ 573 h 4994"/>
                <a:gd name="T8" fmla="*/ 167 w 5680"/>
                <a:gd name="T9" fmla="*/ 94 h 4994"/>
                <a:gd name="T10" fmla="*/ 847 w 5680"/>
                <a:gd name="T11" fmla="*/ 460 h 4994"/>
                <a:gd name="T12" fmla="*/ 737 w 5680"/>
                <a:gd name="T13" fmla="*/ 54 h 4994"/>
                <a:gd name="T14" fmla="*/ 992 w 5680"/>
                <a:gd name="T15" fmla="*/ 412 h 4994"/>
                <a:gd name="T16" fmla="*/ 1068 w 5680"/>
                <a:gd name="T17" fmla="*/ 0 h 4994"/>
                <a:gd name="T18" fmla="*/ 1179 w 5680"/>
                <a:gd name="T19" fmla="*/ 408 h 4994"/>
                <a:gd name="T20" fmla="*/ 1464 w 5680"/>
                <a:gd name="T21" fmla="*/ 67 h 4994"/>
                <a:gd name="T22" fmla="*/ 1325 w 5680"/>
                <a:gd name="T23" fmla="*/ 460 h 4994"/>
                <a:gd name="T24" fmla="*/ 2040 w 5680"/>
                <a:gd name="T25" fmla="*/ 74 h 4994"/>
                <a:gd name="T26" fmla="*/ 1471 w 5680"/>
                <a:gd name="T27" fmla="*/ 568 h 4994"/>
                <a:gd name="T28" fmla="*/ 2085 w 5680"/>
                <a:gd name="T29" fmla="*/ 466 h 4994"/>
                <a:gd name="T30" fmla="*/ 1568 w 5680"/>
                <a:gd name="T31" fmla="*/ 748 h 4994"/>
                <a:gd name="T32" fmla="*/ 2202 w 5680"/>
                <a:gd name="T33" fmla="*/ 840 h 4994"/>
                <a:gd name="T34" fmla="*/ 1568 w 5680"/>
                <a:gd name="T35" fmla="*/ 937 h 4994"/>
                <a:gd name="T36" fmla="*/ 1990 w 5680"/>
                <a:gd name="T37" fmla="*/ 1191 h 4994"/>
                <a:gd name="T38" fmla="*/ 1471 w 5680"/>
                <a:gd name="T39" fmla="*/ 1123 h 4994"/>
                <a:gd name="T40" fmla="*/ 2121 w 5680"/>
                <a:gd name="T41" fmla="*/ 1518 h 4994"/>
                <a:gd name="T42" fmla="*/ 1342 w 5680"/>
                <a:gd name="T43" fmla="*/ 1225 h 4994"/>
                <a:gd name="T44" fmla="*/ 1464 w 5680"/>
                <a:gd name="T45" fmla="*/ 1566 h 4994"/>
                <a:gd name="T46" fmla="*/ 1179 w 5680"/>
                <a:gd name="T47" fmla="*/ 1277 h 4994"/>
                <a:gd name="T48" fmla="*/ 1077 w 5680"/>
                <a:gd name="T49" fmla="*/ 1735 h 4994"/>
                <a:gd name="T50" fmla="*/ 992 w 5680"/>
                <a:gd name="T51" fmla="*/ 1277 h 4994"/>
                <a:gd name="T52" fmla="*/ 680 w 5680"/>
                <a:gd name="T53" fmla="*/ 1552 h 4994"/>
                <a:gd name="T54" fmla="*/ 820 w 5680"/>
                <a:gd name="T55" fmla="*/ 1225 h 4994"/>
                <a:gd name="T56" fmla="*/ 207 w 5680"/>
                <a:gd name="T57" fmla="*/ 1537 h 4994"/>
                <a:gd name="T58" fmla="*/ 687 w 5680"/>
                <a:gd name="T59" fmla="*/ 1093 h 4994"/>
                <a:gd name="T60" fmla="*/ 211 w 5680"/>
                <a:gd name="T61" fmla="*/ 1133 h 4994"/>
                <a:gd name="T62" fmla="*/ 612 w 5680"/>
                <a:gd name="T63" fmla="*/ 918 h 4994"/>
                <a:gd name="T64" fmla="*/ 0 w 5680"/>
                <a:gd name="T65" fmla="*/ 786 h 4994"/>
                <a:gd name="T66" fmla="*/ 0 w 5680"/>
                <a:gd name="T67" fmla="*/ 786 h 4994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w 5680"/>
                <a:gd name="T103" fmla="*/ 0 h 4994"/>
                <a:gd name="T104" fmla="*/ 5680 w 5680"/>
                <a:gd name="T105" fmla="*/ 4994 h 4994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T102" t="T103" r="T104" b="T105"/>
              <a:pathLst>
                <a:path w="5680" h="4994">
                  <a:moveTo>
                    <a:pt x="0" y="2263"/>
                  </a:moveTo>
                  <a:lnTo>
                    <a:pt x="1596" y="2097"/>
                  </a:lnTo>
                  <a:lnTo>
                    <a:pt x="679" y="1402"/>
                  </a:lnTo>
                  <a:lnTo>
                    <a:pt x="1807" y="1650"/>
                  </a:lnTo>
                  <a:lnTo>
                    <a:pt x="432" y="270"/>
                  </a:lnTo>
                  <a:lnTo>
                    <a:pt x="2184" y="1323"/>
                  </a:lnTo>
                  <a:lnTo>
                    <a:pt x="1900" y="155"/>
                  </a:lnTo>
                  <a:lnTo>
                    <a:pt x="2560" y="1185"/>
                  </a:lnTo>
                  <a:lnTo>
                    <a:pt x="2756" y="0"/>
                  </a:lnTo>
                  <a:lnTo>
                    <a:pt x="3041" y="1173"/>
                  </a:lnTo>
                  <a:lnTo>
                    <a:pt x="3776" y="194"/>
                  </a:lnTo>
                  <a:lnTo>
                    <a:pt x="3417" y="1323"/>
                  </a:lnTo>
                  <a:lnTo>
                    <a:pt x="5263" y="213"/>
                  </a:lnTo>
                  <a:lnTo>
                    <a:pt x="3795" y="1635"/>
                  </a:lnTo>
                  <a:lnTo>
                    <a:pt x="5378" y="1342"/>
                  </a:lnTo>
                  <a:lnTo>
                    <a:pt x="4045" y="2153"/>
                  </a:lnTo>
                  <a:lnTo>
                    <a:pt x="5680" y="2418"/>
                  </a:lnTo>
                  <a:lnTo>
                    <a:pt x="4045" y="2696"/>
                  </a:lnTo>
                  <a:lnTo>
                    <a:pt x="5133" y="3429"/>
                  </a:lnTo>
                  <a:lnTo>
                    <a:pt x="3795" y="3231"/>
                  </a:lnTo>
                  <a:lnTo>
                    <a:pt x="5471" y="4370"/>
                  </a:lnTo>
                  <a:lnTo>
                    <a:pt x="3462" y="3526"/>
                  </a:lnTo>
                  <a:lnTo>
                    <a:pt x="3776" y="4507"/>
                  </a:lnTo>
                  <a:lnTo>
                    <a:pt x="3041" y="3677"/>
                  </a:lnTo>
                  <a:lnTo>
                    <a:pt x="2779" y="4994"/>
                  </a:lnTo>
                  <a:lnTo>
                    <a:pt x="2560" y="3677"/>
                  </a:lnTo>
                  <a:lnTo>
                    <a:pt x="1755" y="4467"/>
                  </a:lnTo>
                  <a:lnTo>
                    <a:pt x="2114" y="3526"/>
                  </a:lnTo>
                  <a:lnTo>
                    <a:pt x="533" y="4424"/>
                  </a:lnTo>
                  <a:lnTo>
                    <a:pt x="1771" y="3146"/>
                  </a:lnTo>
                  <a:lnTo>
                    <a:pt x="543" y="3260"/>
                  </a:lnTo>
                  <a:lnTo>
                    <a:pt x="1579" y="2642"/>
                  </a:lnTo>
                  <a:lnTo>
                    <a:pt x="0" y="2263"/>
                  </a:lnTo>
                </a:path>
              </a:pathLst>
            </a:custGeom>
            <a:solidFill>
              <a:schemeClr val="accent1"/>
            </a:solidFill>
            <a:ln w="1588">
              <a:noFill/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grpSp>
          <p:nvGrpSpPr>
            <p:cNvPr id="52" name="Group 51"/>
            <p:cNvGrpSpPr>
              <a:grpSpLocks/>
            </p:cNvGrpSpPr>
            <p:nvPr/>
          </p:nvGrpSpPr>
          <p:grpSpPr bwMode="auto">
            <a:xfrm>
              <a:off x="1735" y="2820"/>
              <a:ext cx="868" cy="299"/>
              <a:chOff x="1891" y="2616"/>
              <a:chExt cx="868" cy="299"/>
            </a:xfrm>
          </p:grpSpPr>
          <p:sp>
            <p:nvSpPr>
              <p:cNvPr id="55" name="Rectangle 52"/>
              <p:cNvSpPr>
                <a:spLocks noChangeArrowheads="1"/>
              </p:cNvSpPr>
              <p:nvPr/>
            </p:nvSpPr>
            <p:spPr bwMode="auto">
              <a:xfrm>
                <a:off x="1891" y="2616"/>
                <a:ext cx="453" cy="299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6" name="Rectangle 53"/>
              <p:cNvSpPr>
                <a:spLocks noChangeArrowheads="1"/>
              </p:cNvSpPr>
              <p:nvPr/>
            </p:nvSpPr>
            <p:spPr bwMode="auto">
              <a:xfrm>
                <a:off x="2084" y="2718"/>
                <a:ext cx="675" cy="145"/>
              </a:xfrm>
              <a:prstGeom prst="rect">
                <a:avLst/>
              </a:prstGeom>
              <a:solidFill>
                <a:schemeClr val="accent1"/>
              </a:solidFill>
              <a:ln w="9525">
                <a:noFill/>
                <a:miter lim="800000"/>
                <a:headEnd/>
                <a:tailEnd/>
              </a:ln>
            </p:spPr>
            <p:txBody>
              <a:bodyPr wrap="none" lIns="0" tIns="0" rIns="0" bIns="0">
                <a:spAutoFit/>
              </a:bodyPr>
              <a:lstStyle/>
              <a:p>
                <a:pPr eaLnBrk="0" hangingPunct="0">
                  <a:lnSpc>
                    <a:spcPct val="75000"/>
                  </a:lnSpc>
                </a:pPr>
                <a:r>
                  <a:rPr lang="en-US" sz="2000" b="1" dirty="0">
                    <a:latin typeface="Arial" charset="0"/>
                  </a:rPr>
                  <a:t> [ 2002 ]</a:t>
                </a:r>
                <a:endParaRPr lang="en-US" sz="2400" dirty="0">
                  <a:latin typeface="Arial" charset="0"/>
                </a:endParaRPr>
              </a:p>
            </p:txBody>
          </p:sp>
        </p:grpSp>
        <p:sp>
          <p:nvSpPr>
            <p:cNvPr id="53" name="Line 54"/>
            <p:cNvSpPr>
              <a:spLocks noChangeShapeType="1"/>
            </p:cNvSpPr>
            <p:nvPr/>
          </p:nvSpPr>
          <p:spPr bwMode="auto">
            <a:xfrm>
              <a:off x="1956" y="3132"/>
              <a:ext cx="660" cy="0"/>
            </a:xfrm>
            <a:prstGeom prst="line">
              <a:avLst/>
            </a:prstGeom>
            <a:ln>
              <a:headEnd type="triangle" w="med" len="med"/>
              <a:tailEnd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  <p:txBody>
            <a:bodyPr wrap="none" anchor="ctr">
              <a:spAutoFit/>
            </a:bodyPr>
            <a:lstStyle/>
            <a:p>
              <a:endParaRPr lang="en-US"/>
            </a:p>
          </p:txBody>
        </p:sp>
        <p:sp>
          <p:nvSpPr>
            <p:cNvPr id="54" name="Rectangle 55"/>
            <p:cNvSpPr>
              <a:spLocks noChangeArrowheads="1"/>
            </p:cNvSpPr>
            <p:nvPr/>
          </p:nvSpPr>
          <p:spPr bwMode="auto">
            <a:xfrm>
              <a:off x="484" y="2757"/>
              <a:ext cx="1246" cy="543"/>
            </a:xfrm>
            <a:prstGeom prst="rect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lnSpc>
                  <a:spcPct val="50000"/>
                </a:lnSpc>
                <a:spcBef>
                  <a:spcPct val="50000"/>
                </a:spcBef>
              </a:pPr>
              <a:r>
                <a:rPr lang="en-US" sz="2000" b="1" dirty="0" err="1">
                  <a:latin typeface="Arial" charset="0"/>
                </a:rPr>
                <a:t>Vancomycin</a:t>
              </a:r>
              <a:r>
                <a:rPr lang="en-US" sz="2000" b="1" dirty="0">
                  <a:latin typeface="Arial" charset="0"/>
                </a:rPr>
                <a:t>-</a:t>
              </a:r>
            </a:p>
            <a:p>
              <a:pPr algn="ctr" eaLnBrk="0" hangingPunct="0">
                <a:lnSpc>
                  <a:spcPct val="50000"/>
                </a:lnSpc>
                <a:spcBef>
                  <a:spcPct val="50000"/>
                </a:spcBef>
              </a:pPr>
              <a:r>
                <a:rPr lang="en-US" sz="2000" b="1" dirty="0">
                  <a:latin typeface="Arial" charset="0"/>
                </a:rPr>
                <a:t>resistant</a:t>
              </a:r>
            </a:p>
            <a:p>
              <a:pPr algn="ctr" eaLnBrk="0" hangingPunct="0">
                <a:lnSpc>
                  <a:spcPct val="50000"/>
                </a:lnSpc>
                <a:spcBef>
                  <a:spcPct val="50000"/>
                </a:spcBef>
              </a:pPr>
              <a:r>
                <a:rPr lang="en-US" sz="2000" b="1" i="1" dirty="0">
                  <a:latin typeface="Arial" charset="0"/>
                </a:rPr>
                <a:t>S. aureus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367497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Vancomycin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686800" cy="51816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3200" b="1" dirty="0">
                <a:latin typeface="Andalus" panose="02020603050405020304" pitchFamily="18" charset="-78"/>
                <a:cs typeface="Andalus" panose="02020603050405020304" pitchFamily="18" charset="-78"/>
              </a:rPr>
              <a:t>Pharmacokinetics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No GI absorption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Renal excretion as intact form</a:t>
            </a:r>
          </a:p>
        </p:txBody>
      </p:sp>
    </p:spTree>
    <p:extLst>
      <p:ext uri="{BB962C8B-B14F-4D97-AF65-F5344CB8AC3E}">
        <p14:creationId xmlns:p14="http://schemas.microsoft.com/office/powerpoint/2010/main" val="216687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Vancomycin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382000" cy="51816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Clinical uses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Prophylaxis &amp; treatment of serious MRS infections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Penicillin resistant enterococci endocarditis and bacteremia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Highly penicillin-resistant pneumococci meningitis &amp; pneumonia</a:t>
            </a:r>
          </a:p>
          <a:p>
            <a:pPr lvl="1" indent="-457200"/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Pseudomemberanous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colitis  (oral) </a:t>
            </a:r>
          </a:p>
        </p:txBody>
      </p:sp>
    </p:spTree>
    <p:extLst>
      <p:ext uri="{BB962C8B-B14F-4D97-AF65-F5344CB8AC3E}">
        <p14:creationId xmlns:p14="http://schemas.microsoft.com/office/powerpoint/2010/main" val="1634954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Adverse reactions of </a:t>
            </a:r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sym typeface="Symbol" panose="05050102010706020507" pitchFamily="18" charset="2"/>
              </a:rPr>
              <a:t>v</a:t>
            </a:r>
            <a:r>
              <a:rPr lang="en-US" sz="3600" b="1" dirty="0" err="1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ancomycin</a:t>
            </a:r>
            <a:endParaRPr lang="en-US" sz="3600" b="1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sym typeface="Symbol" panose="05050102010706020507" pitchFamily="18" charset="2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400"/>
            <a:ext cx="8229600" cy="5029200"/>
          </a:xfrm>
        </p:spPr>
        <p:txBody>
          <a:bodyPr>
            <a:normAutofit/>
          </a:bodyPr>
          <a:lstStyle/>
          <a:p>
            <a:pPr marL="0" lvl="1" indent="0">
              <a:buNone/>
            </a:pPr>
            <a:r>
              <a:rPr lang="en-US" sz="2800" b="1" dirty="0">
                <a:latin typeface="Andalus" panose="02020603050405020304" pitchFamily="18" charset="-78"/>
                <a:cs typeface="Andalus" panose="02020603050405020304" pitchFamily="18" charset="-78"/>
              </a:rPr>
              <a:t>Hypersensitivity Reactions</a:t>
            </a:r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Red man syndrome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Chill &amp; fever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Macular rashes</a:t>
            </a:r>
          </a:p>
          <a:p>
            <a:pPr marL="514350" lvl="1" indent="-51435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Phlebitis </a:t>
            </a:r>
          </a:p>
          <a:p>
            <a:pPr marL="514350" lvl="1" indent="-51435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0" lvl="1" indent="0" algn="ctr">
              <a:buNone/>
            </a:pPr>
            <a:b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</a:b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</a:t>
            </a:r>
          </a:p>
        </p:txBody>
      </p:sp>
      <p:graphicFrame>
        <p:nvGraphicFramePr>
          <p:cNvPr id="4" name="Object 5"/>
          <p:cNvGraphicFramePr>
            <a:graphicFrameLocks noChangeAspect="1"/>
          </p:cNvGraphicFramePr>
          <p:nvPr/>
        </p:nvGraphicFramePr>
        <p:xfrm>
          <a:off x="6705600" y="1676400"/>
          <a:ext cx="2166937" cy="1414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Clip" r:id="rId2" imgW="4808520" imgH="2787840" progId="">
                  <p:embed/>
                </p:oleObj>
              </mc:Choice>
              <mc:Fallback>
                <p:oleObj name="Clip" r:id="rId2" imgW="4808520" imgH="2787840" progId="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05600" y="1676400"/>
                        <a:ext cx="2166937" cy="1414463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86498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1_01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  <p:sp>
        <p:nvSpPr>
          <p:cNvPr id="192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9251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533400"/>
            <a:ext cx="8229600" cy="59436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3600" b="1" dirty="0">
                <a:solidFill>
                  <a:schemeClr val="bg1"/>
                </a:solidFill>
              </a:rPr>
              <a:t>Any question?</a:t>
            </a:r>
          </a:p>
        </p:txBody>
      </p:sp>
    </p:spTree>
    <p:extLst>
      <p:ext uri="{BB962C8B-B14F-4D97-AF65-F5344CB8AC3E}">
        <p14:creationId xmlns:p14="http://schemas.microsoft.com/office/powerpoint/2010/main" val="1642021267"/>
      </p:ext>
    </p:extLst>
  </p:cSld>
  <p:clrMapOvr>
    <a:masterClrMapping/>
  </p:clrMapOvr>
  <p:transition>
    <p:rand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990600"/>
          </a:xfrm>
        </p:spPr>
        <p:txBody>
          <a:bodyPr>
            <a:normAutofit/>
          </a:bodyPr>
          <a:lstStyle/>
          <a:p>
            <a:r>
              <a:rPr lang="en-US" sz="3600" b="1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Mechanism of resistance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876800"/>
          </a:xfrm>
        </p:spPr>
        <p:txBody>
          <a:bodyPr>
            <a:normAutofit/>
          </a:bodyPr>
          <a:lstStyle/>
          <a:p>
            <a:pPr lvl="1" indent="-457200"/>
            <a:r>
              <a:rPr lang="en-US" sz="2800" dirty="0" err="1">
                <a:latin typeface="Andalus" panose="02020603050405020304" pitchFamily="18" charset="-78"/>
                <a:cs typeface="Andalus" panose="02020603050405020304" pitchFamily="18" charset="-78"/>
              </a:rPr>
              <a:t>Penicillinases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 (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  <a:sym typeface="Symbol" panose="05050102010706020507" pitchFamily="18" charset="2"/>
              </a:rPr>
              <a:t>-</a:t>
            </a:r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Lactamases)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Lack or alteration of PBPs</a:t>
            </a:r>
          </a:p>
          <a:p>
            <a:pPr lvl="1" indent="-457200"/>
            <a:r>
              <a:rPr lang="en-US" sz="2800" dirty="0">
                <a:latin typeface="Andalus" panose="02020603050405020304" pitchFamily="18" charset="-78"/>
                <a:cs typeface="Andalus" panose="02020603050405020304" pitchFamily="18" charset="-78"/>
              </a:rPr>
              <a:t>Reduction of drug concentration at its target site (decreased permeability or increased efflux)</a:t>
            </a:r>
          </a:p>
          <a:p>
            <a:pPr lvl="1" indent="-457200"/>
            <a:endParaRPr lang="en-US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lvl="2" indent="-457200">
              <a:buFont typeface="Wingdings" panose="05000000000000000000" pitchFamily="2" charset="2"/>
              <a:buChar char="ü"/>
            </a:pPr>
            <a:endParaRPr lang="en-US" sz="2600" dirty="0">
              <a:latin typeface="Andalus" panose="02020603050405020304" pitchFamily="18" charset="-78"/>
              <a:cs typeface="Andalus" panose="02020603050405020304" pitchFamily="18" charset="-78"/>
            </a:endParaRPr>
          </a:p>
          <a:p>
            <a:pPr marL="342900" lvl="1" indent="-342900">
              <a:buFont typeface="Wingdings" panose="05000000000000000000" pitchFamily="2" charset="2"/>
              <a:buChar char="§"/>
            </a:pPr>
            <a:endParaRPr lang="fa-IR" sz="2800" dirty="0">
              <a:latin typeface="Andalus" panose="02020603050405020304" pitchFamily="18" charset="-78"/>
              <a:cs typeface="Andalus" panose="02020603050405020304" pitchFamily="18" charset="-78"/>
            </a:endParaRPr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5284788" y="59436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endParaRPr lang="en-US" sz="24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3" descr="beta_lactamase_rxn"/>
          <p:cNvPicPr>
            <a:picLocks noChangeAspect="1" noChangeArrowheads="1"/>
          </p:cNvPicPr>
          <p:nvPr/>
        </p:nvPicPr>
        <p:blipFill rotWithShape="1">
          <a:blip r:embed="rId2" cstate="print"/>
          <a:srcRect t="16455"/>
          <a:stretch/>
        </p:blipFill>
        <p:spPr>
          <a:xfrm>
            <a:off x="1066800" y="3759292"/>
            <a:ext cx="6652450" cy="3098708"/>
          </a:xfrm>
          <a:prstGeom prst="rect">
            <a:avLst/>
          </a:prstGeom>
          <a:noFill/>
          <a:ln/>
        </p:spPr>
      </p:pic>
    </p:spTree>
    <p:extLst>
      <p:ext uri="{BB962C8B-B14F-4D97-AF65-F5344CB8AC3E}">
        <p14:creationId xmlns:p14="http://schemas.microsoft.com/office/powerpoint/2010/main" val="386583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76200" y="-98425"/>
            <a:ext cx="9144000" cy="3375025"/>
          </a:xfrm>
        </p:spPr>
        <p:txBody>
          <a:bodyPr>
            <a:norm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en-US" sz="4800" b="1" cap="none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PENICILLINS</a:t>
            </a:r>
          </a:p>
        </p:txBody>
      </p:sp>
      <p:sp>
        <p:nvSpPr>
          <p:cNvPr id="3" name="AutoShape 2" descr="Image result for Antimicrobial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6" name="AutoShape 2" descr="Related image"/>
          <p:cNvSpPr>
            <a:spLocks noChangeAspect="1" noChangeArrowheads="1"/>
          </p:cNvSpPr>
          <p:nvPr/>
        </p:nvSpPr>
        <p:spPr bwMode="auto">
          <a:xfrm>
            <a:off x="155575" y="-1562100"/>
            <a:ext cx="5715000" cy="3257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fa-IR"/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1200" y="3657600"/>
            <a:ext cx="5410200" cy="3043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7610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theme1.xml><?xml version="1.0" encoding="utf-8"?>
<a:theme xmlns:a="http://schemas.openxmlformats.org/drawingml/2006/main" name="2_Custom Design">
  <a:themeElements>
    <a:clrScheme name="2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Custom Design">
      <a:majorFont>
        <a:latin typeface="Arial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3_Custom Design">
  <a:themeElements>
    <a:clrScheme name="3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3_Custom Design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3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3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3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Custom Design">
  <a:themeElements>
    <a:clrScheme name="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ustom Design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_Custom Design">
  <a:themeElements>
    <a:clrScheme name="1_Custom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Custom Design">
      <a:majorFont>
        <a:latin typeface="Tahoma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ustom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Custom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Custom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Theme1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larit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Theme1" id="{3B72FDAF-E3DD-4005-A9A0-148A7FD46469}" vid="{1268534E-65F4-4D52-B4E2-F6AD63449C60}"/>
    </a:ext>
  </a:extLst>
</a:theme>
</file>

<file path=ppt/theme/theme6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5166</TotalTime>
  <Words>1740</Words>
  <Application>Microsoft Office PowerPoint</Application>
  <PresentationFormat>On-screen Show (4:3)</PresentationFormat>
  <Paragraphs>474</Paragraphs>
  <Slides>75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9</vt:i4>
      </vt:variant>
      <vt:variant>
        <vt:lpstr>Theme</vt:lpstr>
      </vt:variant>
      <vt:variant>
        <vt:i4>5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75</vt:i4>
      </vt:variant>
    </vt:vector>
  </HeadingPairs>
  <TitlesOfParts>
    <vt:vector size="90" baseType="lpstr">
      <vt:lpstr>Andalus</vt:lpstr>
      <vt:lpstr>Arial</vt:lpstr>
      <vt:lpstr>Cambria Math</vt:lpstr>
      <vt:lpstr>Segoe UI Semibold</vt:lpstr>
      <vt:lpstr>Symbol</vt:lpstr>
      <vt:lpstr>Tahoma</vt:lpstr>
      <vt:lpstr>Times New Roman</vt:lpstr>
      <vt:lpstr>Verdana</vt:lpstr>
      <vt:lpstr>Wingdings</vt:lpstr>
      <vt:lpstr>2_Custom Design</vt:lpstr>
      <vt:lpstr>3_Custom Design</vt:lpstr>
      <vt:lpstr>Custom Design</vt:lpstr>
      <vt:lpstr>1_Custom Design</vt:lpstr>
      <vt:lpstr>Theme1</vt:lpstr>
      <vt:lpstr>Clip</vt:lpstr>
      <vt:lpstr>Antimicrobial Agents</vt:lpstr>
      <vt:lpstr>1. Basic and Clinical Pharmacology of Katzung Chapter 46 </vt:lpstr>
      <vt:lpstr>Antibacterial agents</vt:lpstr>
      <vt:lpstr>Cell wall synthesis inhibitors</vt:lpstr>
      <vt:lpstr>Cell wall synthesis inhibitors</vt:lpstr>
      <vt:lpstr>Beta-lactams</vt:lpstr>
      <vt:lpstr>Beta-lactams</vt:lpstr>
      <vt:lpstr>Mechanism of resistance</vt:lpstr>
      <vt:lpstr>PENICILLINS</vt:lpstr>
      <vt:lpstr>Discovery</vt:lpstr>
      <vt:lpstr>Penicillins</vt:lpstr>
      <vt:lpstr>Pharmacokinetics</vt:lpstr>
      <vt:lpstr>Penicillin G &amp; V</vt:lpstr>
      <vt:lpstr>Penicillin V</vt:lpstr>
      <vt:lpstr>Penicillin G </vt:lpstr>
      <vt:lpstr>Penicillin G </vt:lpstr>
      <vt:lpstr>Penicillin G </vt:lpstr>
      <vt:lpstr>Clinical uses</vt:lpstr>
      <vt:lpstr>Penicillinase resistant penicillins</vt:lpstr>
      <vt:lpstr>Clinical Uses</vt:lpstr>
      <vt:lpstr>Question</vt:lpstr>
      <vt:lpstr>Aminopenicillins</vt:lpstr>
      <vt:lpstr>Aminopenicillins; pharmacokinetics</vt:lpstr>
      <vt:lpstr>Aminopenicillins; Clinical uses</vt:lpstr>
      <vt:lpstr>Antipseudomonal penicillins</vt:lpstr>
      <vt:lpstr>Antipseudomonal penicillins</vt:lpstr>
      <vt:lpstr>-lactamase inhibitors</vt:lpstr>
      <vt:lpstr>-lactamase inhibitors</vt:lpstr>
      <vt:lpstr>-lactamase inhibitors</vt:lpstr>
      <vt:lpstr>Adverse reactions of penicillins</vt:lpstr>
      <vt:lpstr>Maculopapular rash &amp; urticaria</vt:lpstr>
      <vt:lpstr>Exfoliative dermatitis</vt:lpstr>
      <vt:lpstr>Erythema multiform</vt:lpstr>
      <vt:lpstr>Stevens-Johnson syndrome</vt:lpstr>
      <vt:lpstr>Angioedema &amp; anaphylaxis</vt:lpstr>
      <vt:lpstr>Adverse reactions of penicillins</vt:lpstr>
      <vt:lpstr>PowerPoint Presentation</vt:lpstr>
      <vt:lpstr>CEPHALOSPORINS</vt:lpstr>
      <vt:lpstr>Cephalosporins</vt:lpstr>
      <vt:lpstr>Cephalosporins</vt:lpstr>
      <vt:lpstr>First generation cephalosporins</vt:lpstr>
      <vt:lpstr>Clinical uses</vt:lpstr>
      <vt:lpstr>Second generation cephalosporins</vt:lpstr>
      <vt:lpstr>Clinical indications</vt:lpstr>
      <vt:lpstr>Third generation cephalosporins</vt:lpstr>
      <vt:lpstr>Third generation cephalosporins</vt:lpstr>
      <vt:lpstr>Clinical uses</vt:lpstr>
      <vt:lpstr>Fourth generation cephalosporins</vt:lpstr>
      <vt:lpstr>Clinical Uses</vt:lpstr>
      <vt:lpstr>Question</vt:lpstr>
      <vt:lpstr>Adverse reactions of cephalosporins </vt:lpstr>
      <vt:lpstr>PowerPoint Presentation</vt:lpstr>
      <vt:lpstr>CARBAPENEMS</vt:lpstr>
      <vt:lpstr>Carbapenems</vt:lpstr>
      <vt:lpstr>Imipenem &amp; Meropenem</vt:lpstr>
      <vt:lpstr>Imipenem &amp; Meropenem</vt:lpstr>
      <vt:lpstr>Imipenem &amp; Meropenem</vt:lpstr>
      <vt:lpstr>Imipenem &amp; Meropenem</vt:lpstr>
      <vt:lpstr>PowerPoint Presentation</vt:lpstr>
      <vt:lpstr>Antimicrobial Agents</vt:lpstr>
      <vt:lpstr>1. Basic and Clinical Pharmacology of Katzung Chapter 46 2. Goodman &amp; Gilman’s Pharmacological basis of therapeutics  Chapter 44</vt:lpstr>
      <vt:lpstr>Antibacterial agents</vt:lpstr>
      <vt:lpstr>Cell wall synthesis inhibitors</vt:lpstr>
      <vt:lpstr>Glycopeptides</vt:lpstr>
      <vt:lpstr>Vancomycin</vt:lpstr>
      <vt:lpstr>Vancomycin</vt:lpstr>
      <vt:lpstr>Vancomycin</vt:lpstr>
      <vt:lpstr>Vancomycin</vt:lpstr>
      <vt:lpstr>Vancomycin</vt:lpstr>
      <vt:lpstr>Vancomycin</vt:lpstr>
      <vt:lpstr>PowerPoint Presentation</vt:lpstr>
      <vt:lpstr>Vancomycin</vt:lpstr>
      <vt:lpstr>Vancomycin</vt:lpstr>
      <vt:lpstr>Adverse reactions of vancomycin</vt:lpstr>
      <vt:lpstr>PowerPoint Presentation</vt:lpstr>
    </vt:vector>
  </TitlesOfParts>
  <Company>Shiraz Medical School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ANTIMICROBIAL AGENTS</dc:title>
  <dc:creator>H. Mirkhani</dc:creator>
  <cp:lastModifiedBy>Pharma-Boss</cp:lastModifiedBy>
  <cp:revision>291</cp:revision>
  <dcterms:created xsi:type="dcterms:W3CDTF">2005-11-14T05:57:23Z</dcterms:created>
  <dcterms:modified xsi:type="dcterms:W3CDTF">2025-10-01T04:25:32Z</dcterms:modified>
</cp:coreProperties>
</file>